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78" r:id="rId5"/>
    <p:sldId id="382" r:id="rId6"/>
    <p:sldId id="378" r:id="rId7"/>
    <p:sldId id="371" r:id="rId8"/>
    <p:sldId id="339" r:id="rId9"/>
    <p:sldId id="375" r:id="rId10"/>
    <p:sldId id="360" r:id="rId11"/>
    <p:sldId id="372" r:id="rId12"/>
    <p:sldId id="356" r:id="rId13"/>
    <p:sldId id="357" r:id="rId14"/>
    <p:sldId id="381" r:id="rId15"/>
    <p:sldId id="369" r:id="rId16"/>
    <p:sldId id="370" r:id="rId17"/>
    <p:sldId id="374" r:id="rId18"/>
    <p:sldId id="359" r:id="rId19"/>
    <p:sldId id="377" r:id="rId20"/>
    <p:sldId id="376" r:id="rId21"/>
    <p:sldId id="380" r:id="rId22"/>
    <p:sldId id="341" r:id="rId2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75912" autoAdjust="0"/>
  </p:normalViewPr>
  <p:slideViewPr>
    <p:cSldViewPr>
      <p:cViewPr varScale="1">
        <p:scale>
          <a:sx n="66" d="100"/>
          <a:sy n="66" d="100"/>
        </p:scale>
        <p:origin x="1680" y="62"/>
      </p:cViewPr>
      <p:guideLst>
        <p:guide orient="horz" pos="2160"/>
        <p:guide pos="2880"/>
      </p:guideLst>
    </p:cSldViewPr>
  </p:slideViewPr>
  <p:notesTextViewPr>
    <p:cViewPr>
      <p:scale>
        <a:sx n="3" d="2"/>
        <a:sy n="3" d="2"/>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presProps" Target="presProps.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handoutMaster" Target="handoutMasters/handoutMaster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tableStyles" Target="tableStyle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notesMaster" Target="notesMasters/notesMaster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theme" Target="theme/theme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viewProps" Target="viewProps.xml" Id="rId27" /><Relationship Type="http://schemas.openxmlformats.org/officeDocument/2006/relationships/customXml" Target="/customXML/item4.xml" Id="Re2367cf0f0dd4b5c"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650" tIns="47325" rIns="94650" bIns="47325" rtlCol="0"/>
          <a:lstStyle>
            <a:lvl1pPr algn="l">
              <a:defRPr sz="1200"/>
            </a:lvl1pPr>
          </a:lstStyle>
          <a:p>
            <a:endParaRPr lang="en-NZ"/>
          </a:p>
        </p:txBody>
      </p:sp>
      <p:sp>
        <p:nvSpPr>
          <p:cNvPr id="3" name="Date Placeholder 2"/>
          <p:cNvSpPr>
            <a:spLocks noGrp="1"/>
          </p:cNvSpPr>
          <p:nvPr>
            <p:ph type="dt" sz="quarter" idx="1"/>
          </p:nvPr>
        </p:nvSpPr>
        <p:spPr>
          <a:xfrm>
            <a:off x="4021294" y="0"/>
            <a:ext cx="3076363" cy="511731"/>
          </a:xfrm>
          <a:prstGeom prst="rect">
            <a:avLst/>
          </a:prstGeom>
        </p:spPr>
        <p:txBody>
          <a:bodyPr vert="horz" lIns="94650" tIns="47325" rIns="94650" bIns="47325" rtlCol="0"/>
          <a:lstStyle>
            <a:lvl1pPr algn="r">
              <a:defRPr sz="1200"/>
            </a:lvl1pPr>
          </a:lstStyle>
          <a:p>
            <a:fld id="{CEB72048-B623-4CB0-A4E0-B03A81A7B1C6}" type="datetimeFigureOut">
              <a:rPr lang="en-NZ" smtClean="0"/>
              <a:t>6/08/2019</a:t>
            </a:fld>
            <a:endParaRPr lang="en-NZ"/>
          </a:p>
        </p:txBody>
      </p:sp>
      <p:sp>
        <p:nvSpPr>
          <p:cNvPr id="4" name="Footer Placeholder 3"/>
          <p:cNvSpPr>
            <a:spLocks noGrp="1"/>
          </p:cNvSpPr>
          <p:nvPr>
            <p:ph type="ftr" sz="quarter" idx="2"/>
          </p:nvPr>
        </p:nvSpPr>
        <p:spPr>
          <a:xfrm>
            <a:off x="1" y="9721106"/>
            <a:ext cx="3076363" cy="511731"/>
          </a:xfrm>
          <a:prstGeom prst="rect">
            <a:avLst/>
          </a:prstGeom>
        </p:spPr>
        <p:txBody>
          <a:bodyPr vert="horz" lIns="94650" tIns="47325" rIns="94650" bIns="47325" rtlCol="0" anchor="b"/>
          <a:lstStyle>
            <a:lvl1pPr algn="l">
              <a:defRPr sz="1200"/>
            </a:lvl1pPr>
          </a:lstStyle>
          <a:p>
            <a:endParaRPr lang="en-NZ"/>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4650" tIns="47325" rIns="94650" bIns="47325" rtlCol="0" anchor="b"/>
          <a:lstStyle>
            <a:lvl1pPr algn="r">
              <a:defRPr sz="1200"/>
            </a:lvl1pPr>
          </a:lstStyle>
          <a:p>
            <a:fld id="{60AAFAA5-3CB5-448B-AC87-B6871893DBA7}" type="slidenum">
              <a:rPr lang="en-NZ" smtClean="0"/>
              <a:t>‹#›</a:t>
            </a:fld>
            <a:endParaRPr lang="en-NZ"/>
          </a:p>
        </p:txBody>
      </p:sp>
    </p:spTree>
    <p:extLst>
      <p:ext uri="{BB962C8B-B14F-4D97-AF65-F5344CB8AC3E}">
        <p14:creationId xmlns:p14="http://schemas.microsoft.com/office/powerpoint/2010/main" val="372370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650" tIns="47325" rIns="94650" bIns="47325" rtlCol="0"/>
          <a:lstStyle>
            <a:lvl1pPr algn="l">
              <a:defRPr sz="1200"/>
            </a:lvl1pPr>
          </a:lstStyle>
          <a:p>
            <a:endParaRPr lang="en-NZ"/>
          </a:p>
        </p:txBody>
      </p:sp>
      <p:sp>
        <p:nvSpPr>
          <p:cNvPr id="3" name="Date Placeholder 2"/>
          <p:cNvSpPr>
            <a:spLocks noGrp="1"/>
          </p:cNvSpPr>
          <p:nvPr>
            <p:ph type="dt" idx="1"/>
          </p:nvPr>
        </p:nvSpPr>
        <p:spPr>
          <a:xfrm>
            <a:off x="4021294" y="0"/>
            <a:ext cx="3076363" cy="511731"/>
          </a:xfrm>
          <a:prstGeom prst="rect">
            <a:avLst/>
          </a:prstGeom>
        </p:spPr>
        <p:txBody>
          <a:bodyPr vert="horz" lIns="94650" tIns="47325" rIns="94650" bIns="47325" rtlCol="0"/>
          <a:lstStyle>
            <a:lvl1pPr algn="r">
              <a:defRPr sz="1200"/>
            </a:lvl1pPr>
          </a:lstStyle>
          <a:p>
            <a:fld id="{CE2B0BAE-2AD0-4B14-BCF0-74E449C10EA2}" type="datetimeFigureOut">
              <a:rPr lang="en-NZ" smtClean="0"/>
              <a:t>6/08/2019</a:t>
            </a:fld>
            <a:endParaRPr lang="en-NZ"/>
          </a:p>
        </p:txBody>
      </p:sp>
      <p:sp>
        <p:nvSpPr>
          <p:cNvPr id="4" name="Slide Image Placehold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650" tIns="47325" rIns="94650" bIns="47325" rtlCol="0" anchor="ctr"/>
          <a:lstStyle/>
          <a:p>
            <a:endParaRPr lang="en-NZ"/>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650" tIns="47325" rIns="94650" bIns="473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721106"/>
            <a:ext cx="3076363" cy="511731"/>
          </a:xfrm>
          <a:prstGeom prst="rect">
            <a:avLst/>
          </a:prstGeom>
        </p:spPr>
        <p:txBody>
          <a:bodyPr vert="horz" lIns="94650" tIns="47325" rIns="94650" bIns="47325" rtlCol="0" anchor="b"/>
          <a:lstStyle>
            <a:lvl1pPr algn="l">
              <a:defRPr sz="1200"/>
            </a:lvl1pPr>
          </a:lstStyle>
          <a:p>
            <a:endParaRPr lang="en-NZ"/>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4650" tIns="47325" rIns="94650" bIns="47325" rtlCol="0" anchor="b"/>
          <a:lstStyle>
            <a:lvl1pPr algn="r">
              <a:defRPr sz="1200"/>
            </a:lvl1pPr>
          </a:lstStyle>
          <a:p>
            <a:fld id="{3DF0F2A4-3808-43AE-AB18-E72CCD2B62C1}" type="slidenum">
              <a:rPr lang="en-NZ" smtClean="0"/>
              <a:t>‹#›</a:t>
            </a:fld>
            <a:endParaRPr lang="en-NZ"/>
          </a:p>
        </p:txBody>
      </p:sp>
    </p:spTree>
    <p:extLst>
      <p:ext uri="{BB962C8B-B14F-4D97-AF65-F5344CB8AC3E}">
        <p14:creationId xmlns:p14="http://schemas.microsoft.com/office/powerpoint/2010/main" val="8861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t>
            </a:r>
            <a:r>
              <a:rPr lang="en-US" dirty="0" err="1"/>
              <a:t>nga</a:t>
            </a:r>
            <a:r>
              <a:rPr lang="en-US" dirty="0"/>
              <a:t> </a:t>
            </a:r>
            <a:r>
              <a:rPr lang="en-US" dirty="0" err="1"/>
              <a:t>muka</a:t>
            </a:r>
            <a:r>
              <a:rPr lang="en-US" dirty="0"/>
              <a:t> </a:t>
            </a:r>
            <a:r>
              <a:rPr lang="en-US" dirty="0" err="1"/>
              <a:t>tangata</a:t>
            </a:r>
            <a:endParaRPr lang="en-US" dirty="0"/>
          </a:p>
          <a:p>
            <a:r>
              <a:rPr lang="en-US" dirty="0" err="1"/>
              <a:t>Kua</a:t>
            </a:r>
            <a:r>
              <a:rPr lang="en-US" dirty="0"/>
              <a:t> </a:t>
            </a:r>
            <a:r>
              <a:rPr lang="en-US" dirty="0" err="1"/>
              <a:t>rangitamirotia</a:t>
            </a:r>
            <a:r>
              <a:rPr lang="en-US" dirty="0"/>
              <a:t> </a:t>
            </a:r>
            <a:r>
              <a:rPr lang="en-US" dirty="0" err="1"/>
              <a:t>nei</a:t>
            </a:r>
            <a:endParaRPr lang="en-US" dirty="0"/>
          </a:p>
          <a:p>
            <a:r>
              <a:rPr lang="en-US" dirty="0"/>
              <a:t>E </a:t>
            </a:r>
            <a:r>
              <a:rPr lang="en-US" dirty="0" err="1"/>
              <a:t>tu</a:t>
            </a:r>
            <a:r>
              <a:rPr lang="en-US" dirty="0"/>
              <a:t> </a:t>
            </a:r>
            <a:r>
              <a:rPr lang="en-US" dirty="0" err="1"/>
              <a:t>tatou</a:t>
            </a:r>
            <a:r>
              <a:rPr lang="en-US" dirty="0"/>
              <a:t> </a:t>
            </a:r>
            <a:r>
              <a:rPr lang="en-US" dirty="0" err="1"/>
              <a:t>kaupapa</a:t>
            </a:r>
            <a:r>
              <a:rPr lang="en-US" dirty="0"/>
              <a:t> huia </a:t>
            </a:r>
            <a:r>
              <a:rPr lang="en-US" dirty="0" err="1"/>
              <a:t>kaimanawa</a:t>
            </a:r>
            <a:endParaRPr lang="en-US" dirty="0"/>
          </a:p>
          <a:p>
            <a:r>
              <a:rPr lang="en-US" dirty="0" err="1"/>
              <a:t>Tena</a:t>
            </a:r>
            <a:r>
              <a:rPr lang="en-US" dirty="0"/>
              <a:t> </a:t>
            </a:r>
            <a:r>
              <a:rPr lang="en-US" dirty="0" err="1"/>
              <a:t>Koutou</a:t>
            </a:r>
            <a:r>
              <a:rPr lang="en-US" dirty="0"/>
              <a:t> </a:t>
            </a:r>
            <a:r>
              <a:rPr lang="en-US" dirty="0" err="1"/>
              <a:t>katoa</a:t>
            </a:r>
            <a:endParaRPr lang="en-US" dirty="0"/>
          </a:p>
          <a:p>
            <a:r>
              <a:rPr lang="en-US" dirty="0" err="1"/>
              <a:t>Ko</a:t>
            </a:r>
            <a:r>
              <a:rPr lang="en-US" dirty="0"/>
              <a:t> Patrick Jones </a:t>
            </a:r>
            <a:r>
              <a:rPr lang="en-US" dirty="0" err="1"/>
              <a:t>toku</a:t>
            </a:r>
            <a:r>
              <a:rPr lang="en-US" dirty="0"/>
              <a:t> </a:t>
            </a:r>
            <a:r>
              <a:rPr lang="en-US" dirty="0" err="1"/>
              <a:t>ingoa</a:t>
            </a:r>
            <a:endParaRPr lang="en-US" dirty="0"/>
          </a:p>
          <a:p>
            <a:r>
              <a:rPr lang="en-US" dirty="0"/>
              <a:t>No Te </a:t>
            </a:r>
            <a:r>
              <a:rPr lang="en-US" dirty="0" err="1"/>
              <a:t>Aho</a:t>
            </a:r>
            <a:r>
              <a:rPr lang="en-US" dirty="0"/>
              <a:t> a Maui </a:t>
            </a:r>
            <a:r>
              <a:rPr lang="en-US" dirty="0" err="1"/>
              <a:t>ahau</a:t>
            </a:r>
            <a:endParaRPr lang="en-US" dirty="0"/>
          </a:p>
          <a:p>
            <a:endParaRPr lang="en-US" dirty="0"/>
          </a:p>
          <a:p>
            <a:r>
              <a:rPr lang="en-US" dirty="0"/>
              <a:t>A pleasure to be here, looking forward, with an eye to my past</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a:t>
            </a:fld>
            <a:endParaRPr lang="en-NZ" dirty="0"/>
          </a:p>
        </p:txBody>
      </p:sp>
    </p:spTree>
    <p:extLst>
      <p:ext uri="{BB962C8B-B14F-4D97-AF65-F5344CB8AC3E}">
        <p14:creationId xmlns:p14="http://schemas.microsoft.com/office/powerpoint/2010/main" val="405084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Informing</a:t>
            </a:r>
            <a:r>
              <a:rPr lang="en-US" baseline="0" dirty="0" smtClean="0"/>
              <a:t> a full repository to support materials and training opportunities for staff.</a:t>
            </a:r>
          </a:p>
          <a:p>
            <a:endParaRPr lang="en-US" baseline="0" dirty="0" smtClean="0"/>
          </a:p>
          <a:p>
            <a:r>
              <a:rPr lang="en-US" baseline="0" dirty="0" smtClean="0"/>
              <a:t>Ensuring a collective response to student pastoral care. Assisting where appropriate an all of EIT and whanau approach to supporting some students.</a:t>
            </a:r>
          </a:p>
          <a:p>
            <a:endParaRPr lang="en-US" baseline="0" dirty="0" smtClean="0"/>
          </a:p>
          <a:p>
            <a:r>
              <a:rPr lang="en-US" baseline="0" dirty="0" smtClean="0"/>
              <a:t>Informing where we put our resources</a:t>
            </a:r>
          </a:p>
          <a:p>
            <a:endParaRPr lang="en-US" baseline="0" dirty="0" smtClean="0"/>
          </a:p>
          <a:p>
            <a:r>
              <a:rPr lang="en-US" baseline="0" dirty="0" smtClean="0"/>
              <a:t>Informing discussions with funders and policy makers</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10</a:t>
            </a:fld>
            <a:endParaRPr lang="en-NZ"/>
          </a:p>
        </p:txBody>
      </p:sp>
    </p:spTree>
    <p:extLst>
      <p:ext uri="{BB962C8B-B14F-4D97-AF65-F5344CB8AC3E}">
        <p14:creationId xmlns:p14="http://schemas.microsoft.com/office/powerpoint/2010/main" val="26065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DF0F2A4-3808-43AE-AB18-E72CCD2B62C1}" type="slidenum">
              <a:rPr lang="en-NZ" smtClean="0"/>
              <a:t>11</a:t>
            </a:fld>
            <a:endParaRPr lang="en-NZ"/>
          </a:p>
        </p:txBody>
      </p:sp>
    </p:spTree>
    <p:extLst>
      <p:ext uri="{BB962C8B-B14F-4D97-AF65-F5344CB8AC3E}">
        <p14:creationId xmlns:p14="http://schemas.microsoft.com/office/powerpoint/2010/main" val="220652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what, were our predictions around cohorts correct? Yes – and that growth came in HB. Would we have seen that if we had not learned from our merger?</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12</a:t>
            </a:fld>
            <a:endParaRPr lang="en-NZ"/>
          </a:p>
        </p:txBody>
      </p:sp>
    </p:spTree>
    <p:extLst>
      <p:ext uri="{BB962C8B-B14F-4D97-AF65-F5344CB8AC3E}">
        <p14:creationId xmlns:p14="http://schemas.microsoft.com/office/powerpoint/2010/main" val="260400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has</a:t>
            </a:r>
            <a:r>
              <a:rPr lang="en-US" baseline="0" dirty="0" smtClean="0"/>
              <a:t> it impacted our performance for Maori?</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13</a:t>
            </a:fld>
            <a:endParaRPr lang="en-NZ"/>
          </a:p>
        </p:txBody>
      </p:sp>
    </p:spTree>
    <p:extLst>
      <p:ext uri="{BB962C8B-B14F-4D97-AF65-F5344CB8AC3E}">
        <p14:creationId xmlns:p14="http://schemas.microsoft.com/office/powerpoint/2010/main" val="408922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8249" indent="-462600">
              <a:buFont typeface="Arial" panose="020B0604020202020204" pitchFamily="34" charset="0"/>
              <a:buChar char="•"/>
            </a:pPr>
            <a:r>
              <a:rPr lang="en-US" dirty="0" smtClean="0"/>
              <a:t>Who is TANZ - </a:t>
            </a:r>
            <a:r>
              <a:rPr lang="en-NZ" sz="1200" b="0" i="0" kern="1200" dirty="0" smtClean="0">
                <a:solidFill>
                  <a:schemeClr val="tx1"/>
                </a:solidFill>
                <a:effectLst/>
                <a:latin typeface="+mn-lt"/>
                <a:ea typeface="+mn-ea"/>
                <a:cs typeface="+mn-cs"/>
              </a:rPr>
              <a:t>TANZ </a:t>
            </a:r>
            <a:r>
              <a:rPr lang="en-NZ" sz="1200" b="0" i="0" kern="1200" dirty="0" err="1" smtClean="0">
                <a:solidFill>
                  <a:schemeClr val="tx1"/>
                </a:solidFill>
                <a:effectLst/>
                <a:latin typeface="+mn-lt"/>
                <a:ea typeface="+mn-ea"/>
                <a:cs typeface="+mn-cs"/>
              </a:rPr>
              <a:t>eCampus</a:t>
            </a:r>
            <a:r>
              <a:rPr lang="en-NZ" sz="1200" b="0" i="0" kern="1200" dirty="0" smtClean="0">
                <a:solidFill>
                  <a:schemeClr val="tx1"/>
                </a:solidFill>
                <a:effectLst/>
                <a:latin typeface="+mn-lt"/>
                <a:ea typeface="+mn-ea"/>
                <a:cs typeface="+mn-cs"/>
              </a:rPr>
              <a:t> is a flexible online learning service</a:t>
            </a:r>
          </a:p>
          <a:p>
            <a:pPr marL="578249" indent="-462600">
              <a:buFont typeface="Arial" panose="020B0604020202020204" pitchFamily="34" charset="0"/>
              <a:buChar char="•"/>
            </a:pPr>
            <a:r>
              <a:rPr lang="en-NZ" sz="1200" b="0" i="0" kern="1200" dirty="0" smtClean="0">
                <a:solidFill>
                  <a:schemeClr val="tx1"/>
                </a:solidFill>
                <a:effectLst/>
                <a:latin typeface="+mn-lt"/>
                <a:ea typeface="+mn-ea"/>
                <a:cs typeface="+mn-cs"/>
              </a:rPr>
              <a:t>OP,</a:t>
            </a:r>
            <a:r>
              <a:rPr lang="en-NZ" sz="1200" b="0" i="0" kern="1200" baseline="0" dirty="0" smtClean="0">
                <a:solidFill>
                  <a:schemeClr val="tx1"/>
                </a:solidFill>
                <a:effectLst/>
                <a:latin typeface="+mn-lt"/>
                <a:ea typeface="+mn-ea"/>
                <a:cs typeface="+mn-cs"/>
              </a:rPr>
              <a:t> ARA, NMIT, UCOL, EIT, TOI OHU MAI, NORTHTEC. What is being achieved together could not have been achieved alone.</a:t>
            </a:r>
          </a:p>
          <a:p>
            <a:pPr marL="578249" indent="-462600">
              <a:buFont typeface="Arial" panose="020B0604020202020204" pitchFamily="34" charset="0"/>
              <a:buChar char="•"/>
            </a:pPr>
            <a:r>
              <a:rPr lang="en-US" dirty="0" smtClean="0"/>
              <a:t>Our </a:t>
            </a:r>
            <a:r>
              <a:rPr lang="en-US" dirty="0"/>
              <a:t>TANZ eCampus culture has shaped how we got to where we have and how we did it. </a:t>
            </a:r>
          </a:p>
          <a:p>
            <a:pPr marL="578249" indent="-462600">
              <a:buFont typeface="Arial" panose="020B0604020202020204" pitchFamily="34" charset="0"/>
              <a:buChar char="•"/>
            </a:pPr>
            <a:r>
              <a:rPr lang="en-US" dirty="0"/>
              <a:t>TANZ eCampus trajectory—now working in the predictive/prescriptive space.  </a:t>
            </a:r>
          </a:p>
          <a:p>
            <a:pPr marL="578249" indent="-462600">
              <a:buFont typeface="Arial" panose="020B0604020202020204" pitchFamily="34" charset="0"/>
              <a:buChar char="•"/>
            </a:pPr>
            <a:r>
              <a:rPr lang="en-US" dirty="0"/>
              <a:t>Key question for the team: How can we help others to be more successful at what they do?</a:t>
            </a:r>
          </a:p>
          <a:p>
            <a:pPr marL="578249" indent="-462600">
              <a:buFont typeface="Arial" panose="020B0604020202020204" pitchFamily="34" charset="0"/>
              <a:buChar char="•"/>
            </a:pPr>
            <a:r>
              <a:rPr lang="en-US" dirty="0"/>
              <a:t>Focus on actionable intelligence—how can we get really good at turning insights into actions?</a:t>
            </a:r>
          </a:p>
          <a:p>
            <a:pPr marL="578249" indent="-462600">
              <a:buFont typeface="Arial" panose="020B0604020202020204" pitchFamily="34" charset="0"/>
              <a:buChar char="•"/>
            </a:pPr>
            <a:r>
              <a:rPr lang="en-US" dirty="0"/>
              <a:t>Building on our experiences with using data from across seven ITPs and within our online environments</a:t>
            </a:r>
          </a:p>
          <a:p>
            <a:pPr marL="578249" indent="-462600">
              <a:buFont typeface="Arial" panose="020B0604020202020204" pitchFamily="34" charset="0"/>
              <a:buChar char="•"/>
            </a:pPr>
            <a:r>
              <a:rPr lang="en-US" dirty="0"/>
              <a:t>Developed scalable architecture: allows for extendable number of Machine Learning and rules-based engine outputs.</a:t>
            </a:r>
          </a:p>
          <a:p>
            <a:pPr marL="578249" indent="-462600">
              <a:buFont typeface="Arial" panose="020B0604020202020204" pitchFamily="34" charset="0"/>
              <a:buChar char="•"/>
            </a:pPr>
            <a:r>
              <a:rPr lang="en-US" dirty="0"/>
              <a:t>Think Revive, but we can apply that to anything</a:t>
            </a:r>
          </a:p>
          <a:p>
            <a:pPr marL="578249" indent="-462600">
              <a:buFont typeface="Arial" panose="020B0604020202020204" pitchFamily="34" charset="0"/>
              <a:buChar char="•"/>
            </a:pPr>
            <a:r>
              <a:rPr lang="en-US" dirty="0"/>
              <a:t>Able to do more--innovate and move faster (including developing Data Governance, Master Data Management and Data Stewardship practices)</a:t>
            </a:r>
          </a:p>
          <a:p>
            <a:pPr marL="578249" indent="-462600">
              <a:buFont typeface="Arial" panose="020B0604020202020204" pitchFamily="34" charset="0"/>
              <a:buChar char="•"/>
            </a:pPr>
            <a:r>
              <a:rPr lang="en-US" dirty="0"/>
              <a:t>Collaborating with our partners—access to data services, policy frameworks, architecture/infrastructure, data models, talent and expertise.</a:t>
            </a:r>
          </a:p>
          <a:p>
            <a:pPr marL="578249" indent="-462600">
              <a:buFont typeface="Arial" panose="020B0604020202020204" pitchFamily="34" charset="0"/>
              <a:buChar char="•"/>
            </a:pPr>
            <a:r>
              <a:rPr lang="en-US" dirty="0"/>
              <a:t>Building confidence, trust, in what we are creating. </a:t>
            </a:r>
          </a:p>
          <a:p>
            <a:pPr marL="578249" indent="-462600">
              <a:buFont typeface="Arial" panose="020B0604020202020204" pitchFamily="34" charset="0"/>
              <a:buChar char="•"/>
            </a:pPr>
            <a:r>
              <a:rPr lang="en-US" dirty="0"/>
              <a:t>Establish ways of working that produces value—helping others to be successful, helping to solve their business problems</a:t>
            </a:r>
          </a:p>
        </p:txBody>
      </p:sp>
      <p:sp>
        <p:nvSpPr>
          <p:cNvPr id="4" name="Slide Number Placeholder 3"/>
          <p:cNvSpPr>
            <a:spLocks noGrp="1"/>
          </p:cNvSpPr>
          <p:nvPr>
            <p:ph type="sldNum" sz="quarter" idx="5"/>
          </p:nvPr>
        </p:nvSpPr>
        <p:spPr/>
        <p:txBody>
          <a:bodyPr/>
          <a:lstStyle/>
          <a:p>
            <a:fld id="{3DF0F2A4-3808-43AE-AB18-E72CCD2B62C1}" type="slidenum">
              <a:rPr lang="en-NZ" smtClean="0"/>
              <a:t>14</a:t>
            </a:fld>
            <a:endParaRPr lang="en-NZ"/>
          </a:p>
        </p:txBody>
      </p:sp>
    </p:spTree>
    <p:extLst>
      <p:ext uri="{BB962C8B-B14F-4D97-AF65-F5344CB8AC3E}">
        <p14:creationId xmlns:p14="http://schemas.microsoft.com/office/powerpoint/2010/main" val="41909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DF0F2A4-3808-43AE-AB18-E72CCD2B62C1}" type="slidenum">
              <a:rPr lang="en-NZ" smtClean="0"/>
              <a:t>15</a:t>
            </a:fld>
            <a:endParaRPr lang="en-NZ"/>
          </a:p>
        </p:txBody>
      </p:sp>
    </p:spTree>
    <p:extLst>
      <p:ext uri="{BB962C8B-B14F-4D97-AF65-F5344CB8AC3E}">
        <p14:creationId xmlns:p14="http://schemas.microsoft.com/office/powerpoint/2010/main" val="218575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Exposes us (the TANZ network) to new ways of working with data—new possibilities and opportunities </a:t>
            </a:r>
          </a:p>
          <a:p>
            <a:r>
              <a:rPr lang="en-US" dirty="0"/>
              <a:t>On a journey together, learning together--not in silos or isolation—don’t have to carry this alone</a:t>
            </a:r>
          </a:p>
          <a:p>
            <a:r>
              <a:rPr lang="en-US" dirty="0"/>
              <a:t>Access to technologies, expertise, services</a:t>
            </a:r>
          </a:p>
          <a:p>
            <a:r>
              <a:rPr lang="en-US" dirty="0"/>
              <a:t>Analytical capabilities now enabling us to rethink how we do things across </a:t>
            </a:r>
            <a:r>
              <a:rPr lang="en-US"/>
              <a:t>a range of areas</a:t>
            </a:r>
            <a:endParaRPr lang="en-US" dirty="0"/>
          </a:p>
        </p:txBody>
      </p:sp>
      <p:sp>
        <p:nvSpPr>
          <p:cNvPr id="4" name="Slide Number Placeholder 3"/>
          <p:cNvSpPr>
            <a:spLocks noGrp="1"/>
          </p:cNvSpPr>
          <p:nvPr>
            <p:ph type="sldNum" sz="quarter" idx="5"/>
          </p:nvPr>
        </p:nvSpPr>
        <p:spPr/>
        <p:txBody>
          <a:bodyPr/>
          <a:lstStyle/>
          <a:p>
            <a:fld id="{3DF0F2A4-3808-43AE-AB18-E72CCD2B62C1}" type="slidenum">
              <a:rPr lang="en-NZ" smtClean="0"/>
              <a:t>16</a:t>
            </a:fld>
            <a:endParaRPr lang="en-NZ"/>
          </a:p>
        </p:txBody>
      </p:sp>
    </p:spTree>
    <p:extLst>
      <p:ext uri="{BB962C8B-B14F-4D97-AF65-F5344CB8AC3E}">
        <p14:creationId xmlns:p14="http://schemas.microsoft.com/office/powerpoint/2010/main" val="167572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DF0F2A4-3808-43AE-AB18-E72CCD2B62C1}" type="slidenum">
              <a:rPr lang="en-NZ" smtClean="0"/>
              <a:t>17</a:t>
            </a:fld>
            <a:endParaRPr lang="en-NZ"/>
          </a:p>
        </p:txBody>
      </p:sp>
    </p:spTree>
    <p:extLst>
      <p:ext uri="{BB962C8B-B14F-4D97-AF65-F5344CB8AC3E}">
        <p14:creationId xmlns:p14="http://schemas.microsoft.com/office/powerpoint/2010/main" val="258922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an </a:t>
            </a:r>
            <a:r>
              <a:rPr lang="en-US" dirty="0" err="1" smtClean="0"/>
              <a:t>organsation</a:t>
            </a:r>
            <a:r>
              <a:rPr lang="en-US" dirty="0" smtClean="0"/>
              <a:t> that aligns all of its intent framework around what it believes to be important.</a:t>
            </a:r>
            <a:r>
              <a:rPr lang="en-US" baseline="0" dirty="0" smtClean="0"/>
              <a:t> This will be talked to more by my CEO tomorrow</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18</a:t>
            </a:fld>
            <a:endParaRPr lang="en-NZ"/>
          </a:p>
        </p:txBody>
      </p:sp>
    </p:spTree>
    <p:extLst>
      <p:ext uri="{BB962C8B-B14F-4D97-AF65-F5344CB8AC3E}">
        <p14:creationId xmlns:p14="http://schemas.microsoft.com/office/powerpoint/2010/main" val="109072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DF0F2A4-3808-43AE-AB18-E72CCD2B62C1}" type="slidenum">
              <a:rPr lang="en-NZ" smtClean="0"/>
              <a:t>19</a:t>
            </a:fld>
            <a:endParaRPr lang="en-NZ"/>
          </a:p>
        </p:txBody>
      </p:sp>
    </p:spTree>
    <p:extLst>
      <p:ext uri="{BB962C8B-B14F-4D97-AF65-F5344CB8AC3E}">
        <p14:creationId xmlns:p14="http://schemas.microsoft.com/office/powerpoint/2010/main" val="97041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where</a:t>
            </a:r>
            <a:r>
              <a:rPr lang="en-US" baseline="0" dirty="0" smtClean="0"/>
              <a:t> I come from, the context of our merger in today’s discussion and sector environment. The skills it bought me and us both personally and professionally. And now they send rockets into space from </a:t>
            </a:r>
            <a:r>
              <a:rPr lang="en-US" baseline="0" dirty="0" err="1" smtClean="0"/>
              <a:t>Mahia</a:t>
            </a:r>
            <a:r>
              <a:rPr lang="en-US" baseline="0" dirty="0" smtClean="0"/>
              <a:t>. NZIST.</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2</a:t>
            </a:fld>
            <a:endParaRPr lang="en-NZ"/>
          </a:p>
        </p:txBody>
      </p:sp>
    </p:spTree>
    <p:extLst>
      <p:ext uri="{BB962C8B-B14F-4D97-AF65-F5344CB8AC3E}">
        <p14:creationId xmlns:p14="http://schemas.microsoft.com/office/powerpoint/2010/main" val="422400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reference this document, even today it is relevant</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3</a:t>
            </a:fld>
            <a:endParaRPr lang="en-NZ"/>
          </a:p>
        </p:txBody>
      </p:sp>
    </p:spTree>
    <p:extLst>
      <p:ext uri="{BB962C8B-B14F-4D97-AF65-F5344CB8AC3E}">
        <p14:creationId xmlns:p14="http://schemas.microsoft.com/office/powerpoint/2010/main" val="223013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reflection on the merger and the role of data in that</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4</a:t>
            </a:fld>
            <a:endParaRPr lang="en-NZ"/>
          </a:p>
        </p:txBody>
      </p:sp>
    </p:spTree>
    <p:extLst>
      <p:ext uri="{BB962C8B-B14F-4D97-AF65-F5344CB8AC3E}">
        <p14:creationId xmlns:p14="http://schemas.microsoft.com/office/powerpoint/2010/main" val="127843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my presentation on how data informed our last decade of progress.</a:t>
            </a:r>
          </a:p>
          <a:p>
            <a:endParaRPr lang="en-US" dirty="0" smtClean="0"/>
          </a:p>
          <a:p>
            <a:r>
              <a:rPr lang="en-US" dirty="0" smtClean="0"/>
              <a:t>Firstly, what did the data tell us about who</a:t>
            </a:r>
            <a:r>
              <a:rPr lang="en-US" baseline="0" dirty="0" smtClean="0"/>
              <a:t> our cohorts were going to be</a:t>
            </a:r>
          </a:p>
          <a:p>
            <a:endParaRPr lang="en-US" baseline="0" dirty="0" smtClean="0"/>
          </a:p>
          <a:p>
            <a:r>
              <a:rPr lang="en-US" baseline="0" dirty="0" smtClean="0"/>
              <a:t>This data, produced shortly post merger was used to understand something very key, that HB was going to change more significantly that Tairawhiti. And therefore, what could we learn from the Tairawhiti context that was going to become important in HB?</a:t>
            </a:r>
          </a:p>
          <a:p>
            <a:endParaRPr lang="en-US" baseline="0" dirty="0" smtClean="0"/>
          </a:p>
          <a:p>
            <a:r>
              <a:rPr lang="en-US" baseline="0" dirty="0" smtClean="0"/>
              <a:t>It informed primarily, discussion and training of HB staff, but not as an isolated one off, but to become the “way that things are done here”.</a:t>
            </a:r>
          </a:p>
          <a:p>
            <a:endParaRPr lang="en-US" baseline="0" dirty="0" smtClean="0"/>
          </a:p>
          <a:p>
            <a:r>
              <a:rPr lang="en-US" baseline="0" dirty="0" smtClean="0"/>
              <a:t>The merger also involved a significant deep dive into the EPI data of both </a:t>
            </a:r>
            <a:r>
              <a:rPr lang="en-US" baseline="0" dirty="0" err="1" smtClean="0"/>
              <a:t>organsiations</a:t>
            </a:r>
            <a:r>
              <a:rPr lang="en-US" baseline="0" dirty="0" smtClean="0"/>
              <a:t>, and whilst this informed decision makers and how data was published/talked about, what it actually informed was the differences both positive and not so OK between </a:t>
            </a:r>
            <a:r>
              <a:rPr lang="en-US" baseline="0" dirty="0" err="1" smtClean="0"/>
              <a:t>organisations</a:t>
            </a:r>
            <a:r>
              <a:rPr lang="en-US" baseline="0" dirty="0" smtClean="0"/>
              <a:t> AND combined still behind other similar orgs in the sector.</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5</a:t>
            </a:fld>
            <a:endParaRPr lang="en-NZ"/>
          </a:p>
        </p:txBody>
      </p:sp>
    </p:spTree>
    <p:extLst>
      <p:ext uri="{BB962C8B-B14F-4D97-AF65-F5344CB8AC3E}">
        <p14:creationId xmlns:p14="http://schemas.microsoft.com/office/powerpoint/2010/main" val="126935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a:t>
            </a:r>
            <a:r>
              <a:rPr lang="en-US" baseline="0" dirty="0" smtClean="0"/>
              <a:t> (CEO) established these key principles and they have not been altered since. We still to this day reflect on them and abide by them,</a:t>
            </a:r>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6</a:t>
            </a:fld>
            <a:endParaRPr lang="en-NZ"/>
          </a:p>
        </p:txBody>
      </p:sp>
    </p:spTree>
    <p:extLst>
      <p:ext uri="{BB962C8B-B14F-4D97-AF65-F5344CB8AC3E}">
        <p14:creationId xmlns:p14="http://schemas.microsoft.com/office/powerpoint/2010/main" val="37200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DF0F2A4-3808-43AE-AB18-E72CCD2B62C1}" type="slidenum">
              <a:rPr lang="en-NZ" smtClean="0"/>
              <a:t>7</a:t>
            </a:fld>
            <a:endParaRPr lang="en-NZ"/>
          </a:p>
        </p:txBody>
      </p:sp>
    </p:spTree>
    <p:extLst>
      <p:ext uri="{BB962C8B-B14F-4D97-AF65-F5344CB8AC3E}">
        <p14:creationId xmlns:p14="http://schemas.microsoft.com/office/powerpoint/2010/main" val="32963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an innovated application that allowed us to apply available analytical services to our online environments.</a:t>
            </a:r>
          </a:p>
          <a:p>
            <a:r>
              <a:rPr lang="en-US" dirty="0"/>
              <a:t>Allowed us to see into the “black box” of our learning management system, and understand how our learners were engaging online, where, when, and with what. Now we have 7 years of data. Provided a new evidence stream to use. Could begin to tell the story of who we are and what was happening in new ways.</a:t>
            </a:r>
          </a:p>
          <a:p>
            <a:endParaRPr lang="en-US" dirty="0"/>
          </a:p>
          <a:p>
            <a:r>
              <a:rPr lang="en-US" dirty="0"/>
              <a:t>This analytical capability contributed significantly to shaping IT and teaching and learning at EIT: impact of mobile and networking, learning design, activity and resource design, blended delivery, interaction design, teaching and learning research, learner support and role design.</a:t>
            </a:r>
          </a:p>
          <a:p>
            <a:endParaRPr lang="en-US" dirty="0"/>
          </a:p>
          <a:p>
            <a:r>
              <a:rPr lang="en-US" dirty="0"/>
              <a:t>Producing new ways of collaborating and sense-making together – new opportunities for dialogue and action. Very much aligned to our culture and how we aspire to be. </a:t>
            </a:r>
          </a:p>
          <a:p>
            <a:endParaRPr lang="en-US" dirty="0"/>
          </a:p>
          <a:p>
            <a:r>
              <a:rPr lang="en-US" dirty="0"/>
              <a:t>This way of working helped disarm the anxiety around data use. This new capability was seen as a new “evidence engine” for self assessment and continuous improvement. </a:t>
            </a:r>
          </a:p>
        </p:txBody>
      </p:sp>
      <p:sp>
        <p:nvSpPr>
          <p:cNvPr id="4" name="Slide Number Placeholder 3"/>
          <p:cNvSpPr>
            <a:spLocks noGrp="1"/>
          </p:cNvSpPr>
          <p:nvPr>
            <p:ph type="sldNum" sz="quarter" idx="5"/>
          </p:nvPr>
        </p:nvSpPr>
        <p:spPr/>
        <p:txBody>
          <a:bodyPr/>
          <a:lstStyle/>
          <a:p>
            <a:fld id="{3DF0F2A4-3808-43AE-AB18-E72CCD2B62C1}" type="slidenum">
              <a:rPr lang="en-NZ" smtClean="0"/>
              <a:t>8</a:t>
            </a:fld>
            <a:endParaRPr lang="en-NZ"/>
          </a:p>
        </p:txBody>
      </p:sp>
    </p:spTree>
    <p:extLst>
      <p:ext uri="{BB962C8B-B14F-4D97-AF65-F5344CB8AC3E}">
        <p14:creationId xmlns:p14="http://schemas.microsoft.com/office/powerpoint/2010/main" val="159881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NZ" dirty="0" err="1"/>
              <a:t>aPlus</a:t>
            </a:r>
            <a:r>
              <a:rPr lang="en-NZ" dirty="0"/>
              <a:t>+ Revive is a software solution that constantly monitors our entire student population to identify those students who are not doing so well and would benefit from our help, and provides a complete framework to manage and track intervention.</a:t>
            </a:r>
          </a:p>
          <a:p>
            <a:pPr defTabSz="946495">
              <a:defRPr/>
            </a:pPr>
            <a:endParaRPr lang="en-US" dirty="0"/>
          </a:p>
          <a:p>
            <a:pPr defTabSz="946495">
              <a:defRPr/>
            </a:pPr>
            <a:r>
              <a:rPr lang="en-US" dirty="0"/>
              <a:t>Introduced around 2004, firstly in trades, where a desire existing to formally track and share info that was informally known and kept</a:t>
            </a:r>
            <a:r>
              <a:rPr lang="en-US" dirty="0" smtClean="0"/>
              <a:t>.</a:t>
            </a:r>
          </a:p>
          <a:p>
            <a:pPr defTabSz="946495">
              <a:defRPr/>
            </a:pPr>
            <a:endParaRPr lang="en-US" dirty="0" smtClean="0"/>
          </a:p>
          <a:p>
            <a:pPr defTabSz="946495">
              <a:defRPr/>
            </a:pPr>
            <a:r>
              <a:rPr lang="en-US" dirty="0" smtClean="0"/>
              <a:t>It opens</a:t>
            </a:r>
            <a:r>
              <a:rPr lang="en-US" baseline="0" dirty="0" smtClean="0"/>
              <a:t> “issues” that allow a human intervention. The issue might arise automatically (attendance/low/fail result) or be manually opened. </a:t>
            </a:r>
          </a:p>
          <a:p>
            <a:pPr defTabSz="946495">
              <a:defRPr/>
            </a:pPr>
            <a:endParaRPr lang="en-US" baseline="0" dirty="0" smtClean="0"/>
          </a:p>
          <a:p>
            <a:pPr defTabSz="946495">
              <a:defRPr/>
            </a:pPr>
            <a:r>
              <a:rPr lang="en-US" baseline="0" dirty="0" smtClean="0"/>
              <a:t>What’s important at EIT is that it is still a human intervention</a:t>
            </a:r>
            <a:endParaRPr lang="en-NZ" dirty="0"/>
          </a:p>
          <a:p>
            <a:endParaRPr lang="en-NZ" dirty="0"/>
          </a:p>
        </p:txBody>
      </p:sp>
      <p:sp>
        <p:nvSpPr>
          <p:cNvPr id="4" name="Slide Number Placeholder 3"/>
          <p:cNvSpPr>
            <a:spLocks noGrp="1"/>
          </p:cNvSpPr>
          <p:nvPr>
            <p:ph type="sldNum" sz="quarter" idx="10"/>
          </p:nvPr>
        </p:nvSpPr>
        <p:spPr/>
        <p:txBody>
          <a:bodyPr/>
          <a:lstStyle/>
          <a:p>
            <a:fld id="{3DF0F2A4-3808-43AE-AB18-E72CCD2B62C1}" type="slidenum">
              <a:rPr lang="en-NZ" smtClean="0"/>
              <a:t>9</a:t>
            </a:fld>
            <a:endParaRPr lang="en-NZ"/>
          </a:p>
        </p:txBody>
      </p:sp>
    </p:spTree>
    <p:extLst>
      <p:ext uri="{BB962C8B-B14F-4D97-AF65-F5344CB8AC3E}">
        <p14:creationId xmlns:p14="http://schemas.microsoft.com/office/powerpoint/2010/main" val="2351873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365"/>
            <a:ext cx="9144000" cy="6096000"/>
          </a:xfrm>
          <a:prstGeom prst="rect">
            <a:avLst/>
          </a:prstGeom>
        </p:spPr>
      </p:pic>
      <p:sp>
        <p:nvSpPr>
          <p:cNvPr id="27" name="Rectangle 26"/>
          <p:cNvSpPr/>
          <p:nvPr userDrawn="1"/>
        </p:nvSpPr>
        <p:spPr>
          <a:xfrm>
            <a:off x="7071074" y="6101763"/>
            <a:ext cx="2072926" cy="756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userDrawn="1">
            <p:ph type="ctrTitle"/>
          </p:nvPr>
        </p:nvSpPr>
        <p:spPr>
          <a:xfrm>
            <a:off x="539552" y="2642230"/>
            <a:ext cx="5747901" cy="2195611"/>
          </a:xfrm>
          <a:solidFill>
            <a:schemeClr val="bg1">
              <a:alpha val="70000"/>
            </a:schemeClr>
          </a:solidFill>
        </p:spPr>
        <p:txBody>
          <a:bodyPr lIns="144000" tIns="144000" rIns="144000" bIns="144000" anchor="ctr" anchorCtr="0">
            <a:noAutofit/>
          </a:bodyPr>
          <a:lstStyle>
            <a:lvl1pPr algn="l">
              <a:defRPr sz="4500"/>
            </a:lvl1pPr>
          </a:lstStyle>
          <a:p>
            <a:r>
              <a:rPr lang="en-US"/>
              <a:t>Click to edit Master title style</a:t>
            </a:r>
            <a:endParaRPr lang="en-NZ" dirty="0"/>
          </a:p>
        </p:txBody>
      </p:sp>
      <p:sp>
        <p:nvSpPr>
          <p:cNvPr id="3" name="Subtitle 2"/>
          <p:cNvSpPr>
            <a:spLocks noGrp="1"/>
          </p:cNvSpPr>
          <p:nvPr userDrawn="1">
            <p:ph type="subTitle" idx="1"/>
          </p:nvPr>
        </p:nvSpPr>
        <p:spPr>
          <a:xfrm>
            <a:off x="539552" y="4802581"/>
            <a:ext cx="5747901" cy="715256"/>
          </a:xfrm>
          <a:solidFill>
            <a:schemeClr val="accent4"/>
          </a:solidFill>
        </p:spPr>
        <p:txBody>
          <a:bodyPr lIns="144000" tIns="144000" rIns="144000" bIns="144000" anchor="ctr" anchorCtr="0">
            <a:noAutofit/>
          </a:bodyPr>
          <a:lstStyle>
            <a:lvl1pPr marL="0" indent="0" algn="l">
              <a:spcBef>
                <a:spcPts val="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6" name="Rectangle 25"/>
          <p:cNvSpPr/>
          <p:nvPr userDrawn="1"/>
        </p:nvSpPr>
        <p:spPr>
          <a:xfrm>
            <a:off x="-25170" y="6100273"/>
            <a:ext cx="7909538" cy="757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1364" y="6065763"/>
            <a:ext cx="1520111" cy="675605"/>
          </a:xfrm>
          <a:prstGeom prst="rect">
            <a:avLst/>
          </a:prstGeom>
        </p:spPr>
      </p:pic>
      <p:sp>
        <p:nvSpPr>
          <p:cNvPr id="28" name="Rectangle 27"/>
          <p:cNvSpPr/>
          <p:nvPr userDrawn="1"/>
        </p:nvSpPr>
        <p:spPr>
          <a:xfrm>
            <a:off x="-30234" y="6065012"/>
            <a:ext cx="9174234"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479" y="6316694"/>
            <a:ext cx="3377477" cy="274344"/>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63749" y="6318829"/>
            <a:ext cx="1201016" cy="268247"/>
          </a:xfrm>
          <a:prstGeom prst="rect">
            <a:avLst/>
          </a:prstGeom>
        </p:spPr>
      </p:pic>
    </p:spTree>
    <p:extLst>
      <p:ext uri="{BB962C8B-B14F-4D97-AF65-F5344CB8AC3E}">
        <p14:creationId xmlns:p14="http://schemas.microsoft.com/office/powerpoint/2010/main" val="2898766914"/>
      </p:ext>
    </p:extLst>
  </p:cSld>
  <p:clrMapOvr>
    <a:masterClrMapping/>
  </p:clrMapOvr>
  <p:hf sldNum="0" hdr="0" ft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404186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noFill/>
        </p:spPr>
        <p:txBody>
          <a:bodyPr/>
          <a:lstStyle>
            <a:lvl1pPr algn="ctr">
              <a:defRPr>
                <a:solidFill>
                  <a:schemeClr val="accent1"/>
                </a:solidFill>
              </a:defRPr>
            </a:lvl1pPr>
          </a:lstStyle>
          <a:p>
            <a:r>
              <a:rPr lang="en-US"/>
              <a:t>Click to edit Master title style</a:t>
            </a:r>
            <a:endParaRPr lang="en-NZ" dirty="0"/>
          </a:p>
        </p:txBody>
      </p:sp>
      <p:sp>
        <p:nvSpPr>
          <p:cNvPr id="3" name="Content Placeholder 2"/>
          <p:cNvSpPr>
            <a:spLocks noGrp="1"/>
          </p:cNvSpPr>
          <p:nvPr>
            <p:ph idx="1"/>
          </p:nvPr>
        </p:nvSpPr>
        <p:spPr/>
        <p:txBody>
          <a:bodyPr lIns="0" tIns="0" rIns="0" bIns="0">
            <a:noAutofit/>
          </a:bodyPr>
          <a:lstStyle>
            <a:lvl1pPr marL="539750" indent="-539750">
              <a:defRPr sz="3200"/>
            </a:lvl1pPr>
            <a:lvl2pPr marL="895350" indent="-552450">
              <a:buFont typeface="Calibri" panose="020F0502020204030204" pitchFamily="34" charset="0"/>
              <a:buChar char="−"/>
              <a:defRPr sz="2700"/>
            </a:lvl2pPr>
            <a:lvl3pPr marL="1250950" indent="-565150">
              <a:buFont typeface="Calibri" panose="020F0502020204030204" pitchFamily="34" charset="0"/>
              <a:buChar char="−"/>
              <a:defRPr sz="2700"/>
            </a:lvl3pPr>
            <a:lvl4pPr marL="1617663" indent="-588963">
              <a:buFont typeface="Calibri" panose="020F0502020204030204" pitchFamily="34" charset="0"/>
              <a:buChar char="−"/>
              <a:defRPr sz="2700"/>
            </a:lvl4pPr>
            <a:lvl5pPr marL="1885950" indent="-514350">
              <a:buFont typeface="Calibri" panose="020F0502020204030204" pitchFamily="34" charset="0"/>
              <a:buChar char="−"/>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2" name="Date Placeholder 11"/>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13" name="Footer Placeholder 12"/>
          <p:cNvSpPr>
            <a:spLocks noGrp="1"/>
          </p:cNvSpPr>
          <p:nvPr>
            <p:ph type="ftr" sz="quarter" idx="11"/>
          </p:nvPr>
        </p:nvSpPr>
        <p:spPr/>
        <p:txBody>
          <a:bodyPr/>
          <a:lstStyle/>
          <a:p>
            <a:endParaRPr lang="en-NZ" dirty="0"/>
          </a:p>
        </p:txBody>
      </p:sp>
      <p:sp>
        <p:nvSpPr>
          <p:cNvPr id="14" name="Slide Number Placeholder 13"/>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169259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Date Placeholder 7"/>
          <p:cNvSpPr>
            <a:spLocks noGrp="1"/>
          </p:cNvSpPr>
          <p:nvPr>
            <p:ph type="dt" sz="half" idx="10"/>
          </p:nvPr>
        </p:nvSpPr>
        <p:spPr/>
        <p:txBody>
          <a:bodyPr/>
          <a:lstStyle/>
          <a:p>
            <a:fld id="{9CE3D30D-A5D7-401F-9B76-E72F8678B0F4}" type="datetime3">
              <a:rPr lang="en-NZ" smtClean="0"/>
              <a:t>6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320572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0" name="Date Placeholder 9"/>
          <p:cNvSpPr>
            <a:spLocks noGrp="1"/>
          </p:cNvSpPr>
          <p:nvPr>
            <p:ph type="dt" sz="half" idx="10"/>
          </p:nvPr>
        </p:nvSpPr>
        <p:spPr/>
        <p:txBody>
          <a:bodyPr/>
          <a:lstStyle/>
          <a:p>
            <a:fld id="{340248EE-F7DF-4DB7-9863-3F61B24FA557}" type="datetime3">
              <a:rPr lang="en-NZ" smtClean="0"/>
              <a:t>6 August 2019</a:t>
            </a:fld>
            <a:endParaRPr lang="en-NZ" dirty="0"/>
          </a:p>
        </p:txBody>
      </p:sp>
      <p:sp>
        <p:nvSpPr>
          <p:cNvPr id="11" name="Footer Placeholder 10"/>
          <p:cNvSpPr>
            <a:spLocks noGrp="1"/>
          </p:cNvSpPr>
          <p:nvPr>
            <p:ph type="ftr" sz="quarter" idx="11"/>
          </p:nvPr>
        </p:nvSpPr>
        <p:spPr/>
        <p:txBody>
          <a:bodyPr/>
          <a:lstStyle/>
          <a:p>
            <a:endParaRPr lang="en-NZ" dirty="0"/>
          </a:p>
        </p:txBody>
      </p:sp>
      <p:sp>
        <p:nvSpPr>
          <p:cNvPr id="12" name="Slide Number Placeholder 11"/>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7478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8" name="Date Placeholder 7"/>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09638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57410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51345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333566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9" name="Date Placeholder 8"/>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10" name="Footer Placeholder 9"/>
          <p:cNvSpPr>
            <a:spLocks noGrp="1"/>
          </p:cNvSpPr>
          <p:nvPr>
            <p:ph type="ftr" sz="quarter" idx="11"/>
          </p:nvPr>
        </p:nvSpPr>
        <p:spPr/>
        <p:txBody>
          <a:bodyPr/>
          <a:lstStyle/>
          <a:p>
            <a:endParaRPr lang="en-NZ" dirty="0"/>
          </a:p>
        </p:txBody>
      </p:sp>
      <p:sp>
        <p:nvSpPr>
          <p:cNvPr id="11" name="Slide Number Placeholder 10"/>
          <p:cNvSpPr>
            <a:spLocks noGrp="1"/>
          </p:cNvSpPr>
          <p:nvPr>
            <p:ph type="sldNum" sz="quarter" idx="12"/>
          </p:nvPr>
        </p:nvSpPr>
        <p:spPr/>
        <p:txBody>
          <a:bodyPr/>
          <a:lstStyle/>
          <a:p>
            <a:fld id="{EB163EB7-DB84-4EC3-8D8A-2DD3FE216EAB}" type="slidenum">
              <a:rPr lang="en-NZ" smtClean="0"/>
              <a:pPr/>
              <a:t>‹#›</a:t>
            </a:fld>
            <a:endParaRPr lang="en-NZ" dirty="0"/>
          </a:p>
        </p:txBody>
      </p:sp>
    </p:spTree>
    <p:extLst>
      <p:ext uri="{BB962C8B-B14F-4D97-AF65-F5344CB8AC3E}">
        <p14:creationId xmlns:p14="http://schemas.microsoft.com/office/powerpoint/2010/main" val="237180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750793" y="0"/>
            <a:ext cx="324412" cy="285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5077" y="0"/>
            <a:ext cx="755870" cy="28545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Placeholder 1"/>
          <p:cNvSpPr>
            <a:spLocks noGrp="1"/>
          </p:cNvSpPr>
          <p:nvPr>
            <p:ph type="title"/>
          </p:nvPr>
        </p:nvSpPr>
        <p:spPr>
          <a:xfrm>
            <a:off x="628649" y="365126"/>
            <a:ext cx="7886701" cy="1325563"/>
          </a:xfrm>
          <a:prstGeom prst="rect">
            <a:avLst/>
          </a:prstGeom>
          <a:noFill/>
        </p:spPr>
        <p:txBody>
          <a:bodyPr vert="horz" lIns="432000" tIns="45720" rIns="432000" bIns="45720" rtlCol="0" anchor="ctr">
            <a:normAutofit/>
          </a:bodyPr>
          <a:lstStyle/>
          <a:p>
            <a:r>
              <a:rPr lang="en-US"/>
              <a:t>Click to edit Master title style</a:t>
            </a:r>
            <a:endParaRPr lang="en-NZ" dirty="0"/>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2687" y="6118116"/>
            <a:ext cx="1101566" cy="489585"/>
          </a:xfrm>
          <a:prstGeom prst="rect">
            <a:avLst/>
          </a:prstGeom>
        </p:spPr>
      </p:pic>
      <p:sp>
        <p:nvSpPr>
          <p:cNvPr id="10" name="Date Placeholder 9"/>
          <p:cNvSpPr>
            <a:spLocks noGrp="1"/>
          </p:cNvSpPr>
          <p:nvPr>
            <p:ph type="dt" sz="half" idx="2"/>
          </p:nvPr>
        </p:nvSpPr>
        <p:spPr>
          <a:xfrm>
            <a:off x="6890154" y="6607701"/>
            <a:ext cx="2057400" cy="250299"/>
          </a:xfrm>
          <a:prstGeom prst="rect">
            <a:avLst/>
          </a:prstGeom>
        </p:spPr>
        <p:txBody>
          <a:bodyPr vert="horz" lIns="91440" tIns="45720" rIns="91440" bIns="45720" rtlCol="0" anchor="ctr"/>
          <a:lstStyle>
            <a:lvl1pPr algn="r">
              <a:defRPr sz="900">
                <a:solidFill>
                  <a:schemeClr val="tx1">
                    <a:tint val="75000"/>
                  </a:schemeClr>
                </a:solidFill>
              </a:defRPr>
            </a:lvl1pPr>
          </a:lstStyle>
          <a:p>
            <a:fld id="{F986A40F-FDF1-47A9-8499-BF2413E4A0E7}" type="datetime3">
              <a:rPr lang="en-NZ" smtClean="0"/>
              <a:pPr/>
              <a:t>6 August 2019</a:t>
            </a:fld>
            <a:endParaRPr lang="en-NZ" dirty="0"/>
          </a:p>
        </p:txBody>
      </p:sp>
      <p:sp>
        <p:nvSpPr>
          <p:cNvPr id="11" name="Footer Placeholder 10"/>
          <p:cNvSpPr>
            <a:spLocks noGrp="1"/>
          </p:cNvSpPr>
          <p:nvPr>
            <p:ph type="ftr" sz="quarter" idx="3"/>
          </p:nvPr>
        </p:nvSpPr>
        <p:spPr>
          <a:xfrm>
            <a:off x="107504" y="6607701"/>
            <a:ext cx="3086100" cy="250299"/>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dirty="0"/>
          </a:p>
        </p:txBody>
      </p:sp>
      <p:sp>
        <p:nvSpPr>
          <p:cNvPr id="12" name="Slide Number Placeholder 11"/>
          <p:cNvSpPr>
            <a:spLocks noGrp="1"/>
          </p:cNvSpPr>
          <p:nvPr>
            <p:ph type="sldNum" sz="quarter" idx="4"/>
          </p:nvPr>
        </p:nvSpPr>
        <p:spPr>
          <a:xfrm>
            <a:off x="750793" y="0"/>
            <a:ext cx="324412" cy="285453"/>
          </a:xfrm>
          <a:prstGeom prst="rect">
            <a:avLst/>
          </a:prstGeom>
        </p:spPr>
        <p:txBody>
          <a:bodyPr vert="horz" lIns="91440" tIns="45720" rIns="91440" bIns="45720" rtlCol="0" anchor="ctr"/>
          <a:lstStyle>
            <a:lvl1pPr algn="ctr">
              <a:defRPr sz="900">
                <a:solidFill>
                  <a:schemeClr val="bg1"/>
                </a:solidFill>
              </a:defRPr>
            </a:lvl1pPr>
          </a:lstStyle>
          <a:p>
            <a:fld id="{EB163EB7-DB84-4EC3-8D8A-2DD3FE216EAB}" type="slidenum">
              <a:rPr lang="en-NZ" smtClean="0"/>
              <a:pPr/>
              <a:t>‹#›</a:t>
            </a:fld>
            <a:endParaRPr lang="en-NZ"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6078517"/>
            <a:ext cx="3111857" cy="563371"/>
          </a:xfrm>
          <a:prstGeom prst="rect">
            <a:avLst/>
          </a:prstGeom>
        </p:spPr>
      </p:pic>
    </p:spTree>
    <p:extLst>
      <p:ext uri="{BB962C8B-B14F-4D97-AF65-F5344CB8AC3E}">
        <p14:creationId xmlns:p14="http://schemas.microsoft.com/office/powerpoint/2010/main" val="1969676061"/>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p:txStyles>
    <p:titleStyle>
      <a:lvl1pPr algn="ctr"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534988" indent="-534988" algn="l" defTabSz="685800" rtl="0" eaLnBrk="1" latinLnBrk="0" hangingPunct="1">
        <a:lnSpc>
          <a:spcPct val="90000"/>
        </a:lnSpc>
        <a:spcBef>
          <a:spcPts val="750"/>
        </a:spcBef>
        <a:buClr>
          <a:schemeClr val="accent2"/>
        </a:buClr>
        <a:buSzPct val="120000"/>
        <a:buFont typeface="Wingdings" panose="05000000000000000000" pitchFamily="2" charset="2"/>
        <a:buChar char="§"/>
        <a:defRPr sz="3200" kern="1200">
          <a:solidFill>
            <a:schemeClr val="tx1"/>
          </a:solidFill>
          <a:latin typeface="+mn-lt"/>
          <a:ea typeface="+mn-ea"/>
          <a:cs typeface="+mn-cs"/>
        </a:defRPr>
      </a:lvl1pPr>
      <a:lvl2pPr marL="893763" indent="-550863"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2pPr>
      <a:lvl3pPr marL="1254125" indent="-568325"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3pPr>
      <a:lvl4pPr marL="1612900" indent="-584200"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4pPr>
      <a:lvl5pPr marL="1973263" indent="-601663"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283968" y="1340768"/>
            <a:ext cx="4457104" cy="2195611"/>
          </a:xfrm>
          <a:noFill/>
        </p:spPr>
        <p:txBody>
          <a:bodyPr/>
          <a:lstStyle/>
          <a:p>
            <a:pPr algn="r"/>
            <a:r>
              <a:rPr lang="en-NZ" sz="6600" b="1" dirty="0">
                <a:solidFill>
                  <a:schemeClr val="bg1"/>
                </a:solidFill>
              </a:rPr>
              <a:t>Using data to shape institutional practices</a:t>
            </a:r>
            <a:br>
              <a:rPr lang="en-NZ" sz="6600" b="1" dirty="0">
                <a:solidFill>
                  <a:schemeClr val="bg1"/>
                </a:solidFill>
              </a:rPr>
            </a:br>
            <a:r>
              <a:rPr lang="en-NZ" sz="6600" b="1" dirty="0">
                <a:solidFill>
                  <a:schemeClr val="bg1"/>
                </a:solidFill>
              </a:rPr>
              <a:t>@EIT</a:t>
            </a:r>
          </a:p>
        </p:txBody>
      </p:sp>
      <p:sp>
        <p:nvSpPr>
          <p:cNvPr id="4" name="Date Placeholder 3"/>
          <p:cNvSpPr>
            <a:spLocks noGrp="1"/>
          </p:cNvSpPr>
          <p:nvPr>
            <p:ph type="dt" sz="half" idx="4294967295"/>
          </p:nvPr>
        </p:nvSpPr>
        <p:spPr>
          <a:xfrm>
            <a:off x="7086600" y="6607175"/>
            <a:ext cx="2057400" cy="250825"/>
          </a:xfrm>
        </p:spPr>
        <p:txBody>
          <a:bodyPr/>
          <a:lstStyle/>
          <a:p>
            <a:fld id="{F986A40F-FDF1-47A9-8499-BF2413E4A0E7}" type="datetime3">
              <a:rPr lang="en-NZ" smtClean="0"/>
              <a:pPr/>
              <a:t>6 August 2019</a:t>
            </a:fld>
            <a:endParaRPr lang="en-NZ" dirty="0"/>
          </a:p>
        </p:txBody>
      </p:sp>
      <p:sp>
        <p:nvSpPr>
          <p:cNvPr id="6" name="Slide Number Placeholder 5"/>
          <p:cNvSpPr>
            <a:spLocks noGrp="1"/>
          </p:cNvSpPr>
          <p:nvPr>
            <p:ph type="sldNum" sz="quarter" idx="4294967295"/>
          </p:nvPr>
        </p:nvSpPr>
        <p:spPr>
          <a:xfrm>
            <a:off x="0" y="0"/>
            <a:ext cx="323850" cy="285750"/>
          </a:xfrm>
        </p:spPr>
        <p:txBody>
          <a:bodyPr/>
          <a:lstStyle/>
          <a:p>
            <a:fld id="{EB163EB7-DB84-4EC3-8D8A-2DD3FE216EAB}" type="slidenum">
              <a:rPr lang="en-NZ" smtClean="0"/>
              <a:pPr/>
              <a:t>1</a:t>
            </a:fld>
            <a:endParaRPr lang="en-NZ" dirty="0"/>
          </a:p>
        </p:txBody>
      </p:sp>
    </p:spTree>
    <p:extLst>
      <p:ext uri="{BB962C8B-B14F-4D97-AF65-F5344CB8AC3E}">
        <p14:creationId xmlns:p14="http://schemas.microsoft.com/office/powerpoint/2010/main" val="607538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lstStyle/>
          <a:p>
            <a:r>
              <a:rPr lang="en-US" dirty="0"/>
              <a:t>And where to now for Revive?</a:t>
            </a:r>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10</a:t>
            </a:fld>
            <a:endParaRPr lang="en-NZ" dirty="0"/>
          </a:p>
        </p:txBody>
      </p:sp>
      <p:sp>
        <p:nvSpPr>
          <p:cNvPr id="8" name="TextBox 7"/>
          <p:cNvSpPr txBox="1"/>
          <p:nvPr/>
        </p:nvSpPr>
        <p:spPr>
          <a:xfrm>
            <a:off x="3218706" y="5517232"/>
            <a:ext cx="5601766" cy="646331"/>
          </a:xfrm>
          <a:prstGeom prst="rect">
            <a:avLst/>
          </a:prstGeom>
          <a:noFill/>
        </p:spPr>
        <p:txBody>
          <a:bodyPr wrap="square" rtlCol="0">
            <a:spAutoFit/>
          </a:bodyPr>
          <a:lstStyle/>
          <a:p>
            <a:r>
              <a:rPr lang="en-NZ" dirty="0"/>
              <a:t>So what kind of practices were shaped because of Revive?</a:t>
            </a:r>
          </a:p>
          <a:p>
            <a:endParaRPr lang="en-NZ" dirty="0"/>
          </a:p>
        </p:txBody>
      </p:sp>
      <p:sp>
        <p:nvSpPr>
          <p:cNvPr id="3" name="Content Placeholder 2"/>
          <p:cNvSpPr>
            <a:spLocks noGrp="1"/>
          </p:cNvSpPr>
          <p:nvPr>
            <p:ph idx="1"/>
          </p:nvPr>
        </p:nvSpPr>
        <p:spPr/>
        <p:txBody>
          <a:bodyPr/>
          <a:lstStyle/>
          <a:p>
            <a:endParaRPr lang="en-NZ"/>
          </a:p>
        </p:txBody>
      </p:sp>
      <p:pic>
        <p:nvPicPr>
          <p:cNvPr id="9" name="Picture 8"/>
          <p:cNvPicPr>
            <a:picLocks noChangeAspect="1"/>
          </p:cNvPicPr>
          <p:nvPr/>
        </p:nvPicPr>
        <p:blipFill>
          <a:blip r:embed="rId3"/>
          <a:stretch>
            <a:fillRect/>
          </a:stretch>
        </p:blipFill>
        <p:spPr>
          <a:xfrm>
            <a:off x="138336" y="868906"/>
            <a:ext cx="8591612" cy="4430634"/>
          </a:xfrm>
          <a:prstGeom prst="rect">
            <a:avLst/>
          </a:prstGeom>
        </p:spPr>
      </p:pic>
    </p:spTree>
    <p:extLst>
      <p:ext uri="{BB962C8B-B14F-4D97-AF65-F5344CB8AC3E}">
        <p14:creationId xmlns:p14="http://schemas.microsoft.com/office/powerpoint/2010/main" val="80140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775842"/>
          </a:xfrm>
        </p:spPr>
        <p:txBody>
          <a:bodyPr>
            <a:normAutofit/>
          </a:bodyPr>
          <a:lstStyle/>
          <a:p>
            <a:r>
              <a:rPr lang="en-US" dirty="0" smtClean="0"/>
              <a:t>So were we “right”?</a:t>
            </a:r>
            <a:br>
              <a:rPr lang="en-US" dirty="0" smtClean="0"/>
            </a:br>
            <a:r>
              <a:rPr lang="en-US" dirty="0"/>
              <a:t/>
            </a:r>
            <a:br>
              <a:rPr lang="en-US" dirty="0"/>
            </a:br>
            <a:r>
              <a:rPr lang="en-US" dirty="0" smtClean="0"/>
              <a:t>What actually happened/is happening?</a:t>
            </a:r>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11</a:t>
            </a:fld>
            <a:endParaRPr lang="en-NZ" dirty="0"/>
          </a:p>
        </p:txBody>
      </p:sp>
    </p:spTree>
    <p:extLst>
      <p:ext uri="{BB962C8B-B14F-4D97-AF65-F5344CB8AC3E}">
        <p14:creationId xmlns:p14="http://schemas.microsoft.com/office/powerpoint/2010/main" val="401003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7886701" cy="759618"/>
          </a:xfrm>
        </p:spPr>
        <p:txBody>
          <a:bodyPr/>
          <a:lstStyle/>
          <a:p>
            <a:r>
              <a:rPr lang="en-US" dirty="0"/>
              <a:t>How have our cohorts changed?</a:t>
            </a:r>
            <a:endParaRPr lang="en-NZ" dirty="0"/>
          </a:p>
        </p:txBody>
      </p:sp>
      <p:sp>
        <p:nvSpPr>
          <p:cNvPr id="3" name="Date Placeholder 2"/>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B163EB7-DB84-4EC3-8D8A-2DD3FE216EAB}" type="slidenum">
              <a:rPr lang="en-NZ" smtClean="0"/>
              <a:pPr/>
              <a:t>12</a:t>
            </a:fld>
            <a:endParaRPr lang="en-NZ" dirty="0"/>
          </a:p>
        </p:txBody>
      </p:sp>
      <p:pic>
        <p:nvPicPr>
          <p:cNvPr id="9" name="Picture 8"/>
          <p:cNvPicPr>
            <a:picLocks noChangeAspect="1"/>
          </p:cNvPicPr>
          <p:nvPr/>
        </p:nvPicPr>
        <p:blipFill>
          <a:blip r:embed="rId3"/>
          <a:stretch>
            <a:fillRect/>
          </a:stretch>
        </p:blipFill>
        <p:spPr>
          <a:xfrm>
            <a:off x="628649" y="1104002"/>
            <a:ext cx="7668853" cy="4955621"/>
          </a:xfrm>
          <a:prstGeom prst="rect">
            <a:avLst/>
          </a:prstGeom>
        </p:spPr>
      </p:pic>
    </p:spTree>
    <p:extLst>
      <p:ext uri="{BB962C8B-B14F-4D97-AF65-F5344CB8AC3E}">
        <p14:creationId xmlns:p14="http://schemas.microsoft.com/office/powerpoint/2010/main" val="354815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7886701" cy="399578"/>
          </a:xfrm>
        </p:spPr>
        <p:txBody>
          <a:bodyPr>
            <a:normAutofit fontScale="90000"/>
          </a:bodyPr>
          <a:lstStyle/>
          <a:p>
            <a:r>
              <a:rPr lang="en-US" dirty="0"/>
              <a:t>Performance; Where were we in 2010/2011?</a:t>
            </a:r>
            <a:endParaRPr lang="en-NZ" dirty="0"/>
          </a:p>
        </p:txBody>
      </p:sp>
      <p:sp>
        <p:nvSpPr>
          <p:cNvPr id="3" name="Date Placeholder 2"/>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B163EB7-DB84-4EC3-8D8A-2DD3FE216EAB}" type="slidenum">
              <a:rPr lang="en-NZ" smtClean="0"/>
              <a:pPr/>
              <a:t>13</a:t>
            </a:fld>
            <a:endParaRPr lang="en-NZ" dirty="0"/>
          </a:p>
        </p:txBody>
      </p:sp>
      <p:pic>
        <p:nvPicPr>
          <p:cNvPr id="6" name="Picture 5"/>
          <p:cNvPicPr>
            <a:picLocks noChangeAspect="1"/>
          </p:cNvPicPr>
          <p:nvPr/>
        </p:nvPicPr>
        <p:blipFill>
          <a:blip r:embed="rId3"/>
          <a:stretch>
            <a:fillRect/>
          </a:stretch>
        </p:blipFill>
        <p:spPr>
          <a:xfrm>
            <a:off x="604528" y="764705"/>
            <a:ext cx="6912768" cy="5227935"/>
          </a:xfrm>
          <a:prstGeom prst="rect">
            <a:avLst/>
          </a:prstGeom>
        </p:spPr>
      </p:pic>
    </p:spTree>
    <p:extLst>
      <p:ext uri="{BB962C8B-B14F-4D97-AF65-F5344CB8AC3E}">
        <p14:creationId xmlns:p14="http://schemas.microsoft.com/office/powerpoint/2010/main" val="96087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91142"/>
          </a:xfrm>
        </p:spPr>
        <p:txBody>
          <a:bodyPr/>
          <a:lstStyle/>
          <a:p>
            <a:r>
              <a:rPr lang="en-US" dirty="0"/>
              <a:t>And the </a:t>
            </a:r>
            <a:r>
              <a:rPr lang="en-US" dirty="0" smtClean="0"/>
              <a:t>now/future; </a:t>
            </a:r>
            <a:r>
              <a:rPr lang="en-US" dirty="0"/>
              <a:t>Collaboration.</a:t>
            </a:r>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14</a:t>
            </a:fld>
            <a:endParaRPr lang="en-NZ" dirty="0"/>
          </a:p>
        </p:txBody>
      </p:sp>
      <p:sp>
        <p:nvSpPr>
          <p:cNvPr id="7" name="Title 1">
            <a:extLst>
              <a:ext uri="{FF2B5EF4-FFF2-40B4-BE49-F238E27FC236}">
                <a16:creationId xmlns:a16="http://schemas.microsoft.com/office/drawing/2014/main" id="{316C2F1D-29F1-4E81-A476-36D4DB0914FA}"/>
              </a:ext>
            </a:extLst>
          </p:cNvPr>
          <p:cNvSpPr txBox="1">
            <a:spLocks/>
          </p:cNvSpPr>
          <p:nvPr/>
        </p:nvSpPr>
        <p:spPr>
          <a:xfrm>
            <a:off x="382527" y="1049258"/>
            <a:ext cx="8132823" cy="558627"/>
          </a:xfrm>
          <a:prstGeom prst="rect">
            <a:avLst/>
          </a:prstGeom>
          <a:noFill/>
        </p:spPr>
        <p:txBody>
          <a:bodyPr vert="horz" lIns="68580" tIns="34290" rIns="68580" bIns="34290" rtlCol="0" anchor="ctr">
            <a:normAutofit/>
          </a:bodyPr>
          <a:lstStyle>
            <a:lvl1pPr algn="ctr"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sz="2400" dirty="0"/>
              <a:t>TANZ </a:t>
            </a:r>
            <a:r>
              <a:rPr lang="en-US" sz="2400" dirty="0" err="1"/>
              <a:t>eCampus</a:t>
            </a:r>
            <a:r>
              <a:rPr lang="en-US" sz="2400" dirty="0"/>
              <a:t>: </a:t>
            </a:r>
            <a:endParaRPr lang="en-US" sz="2400" dirty="0">
              <a:solidFill>
                <a:schemeClr val="tx1"/>
              </a:solidFill>
            </a:endParaRPr>
          </a:p>
        </p:txBody>
      </p:sp>
      <p:pic>
        <p:nvPicPr>
          <p:cNvPr id="8" name="Content Placeholder 16">
            <a:extLst>
              <a:ext uri="{FF2B5EF4-FFF2-40B4-BE49-F238E27FC236}">
                <a16:creationId xmlns:a16="http://schemas.microsoft.com/office/drawing/2014/main" id="{114AFAD0-FACF-44E1-84D1-A31825C51DD7}"/>
              </a:ext>
            </a:extLst>
          </p:cNvPr>
          <p:cNvPicPr>
            <a:picLocks noChangeAspect="1"/>
          </p:cNvPicPr>
          <p:nvPr/>
        </p:nvPicPr>
        <p:blipFill>
          <a:blip r:embed="rId3"/>
          <a:stretch>
            <a:fillRect/>
          </a:stretch>
        </p:blipFill>
        <p:spPr>
          <a:xfrm>
            <a:off x="173301" y="1700875"/>
            <a:ext cx="8774253" cy="4236010"/>
          </a:xfrm>
          <a:prstGeom prst="rect">
            <a:avLst/>
          </a:prstGeom>
        </p:spPr>
      </p:pic>
    </p:spTree>
    <p:extLst>
      <p:ext uri="{BB962C8B-B14F-4D97-AF65-F5344CB8AC3E}">
        <p14:creationId xmlns:p14="http://schemas.microsoft.com/office/powerpoint/2010/main" val="4734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a:t>TANZ </a:t>
            </a:r>
            <a:r>
              <a:rPr lang="en-NZ" err="1"/>
              <a:t>eCampus</a:t>
            </a:r>
            <a:r>
              <a:rPr lang="en-NZ"/>
              <a:t>: Learning Analytics</a:t>
            </a:r>
            <a:endParaRPr lang="en-US"/>
          </a:p>
        </p:txBody>
      </p:sp>
      <p:sp>
        <p:nvSpPr>
          <p:cNvPr id="3" name="Content Placeholder 2"/>
          <p:cNvSpPr>
            <a:spLocks noGrp="1"/>
          </p:cNvSpPr>
          <p:nvPr>
            <p:ph idx="1"/>
          </p:nvPr>
        </p:nvSpPr>
        <p:spPr/>
        <p:txBody>
          <a:bodyPr/>
          <a:lstStyle/>
          <a:p>
            <a:r>
              <a:rPr lang="en-NZ" sz="2800" dirty="0"/>
              <a:t>Key strategic component of TANZ eCampus</a:t>
            </a:r>
          </a:p>
          <a:p>
            <a:r>
              <a:rPr lang="en-NZ" sz="2800" dirty="0"/>
              <a:t>Data warehouse approach—7 ITPs  </a:t>
            </a:r>
          </a:p>
          <a:p>
            <a:r>
              <a:rPr lang="en-NZ" sz="2800" dirty="0"/>
              <a:t>“Evidence engine” for continuous improvement</a:t>
            </a:r>
          </a:p>
          <a:p>
            <a:r>
              <a:rPr lang="en-NZ" sz="2800" dirty="0"/>
              <a:t>Approach to learning analytics is informed by four key concepts:</a:t>
            </a:r>
          </a:p>
          <a:p>
            <a:pPr lvl="1"/>
            <a:r>
              <a:rPr lang="en-NZ" sz="2400" dirty="0"/>
              <a:t>The Learner and their personalised learning experience</a:t>
            </a:r>
          </a:p>
          <a:p>
            <a:pPr lvl="1"/>
            <a:r>
              <a:rPr lang="en-NZ" sz="2400" dirty="0"/>
              <a:t>Transparency of data for learning and decision making</a:t>
            </a:r>
          </a:p>
          <a:p>
            <a:pPr lvl="1"/>
            <a:r>
              <a:rPr lang="en-NZ" sz="2400" dirty="0"/>
              <a:t>Use of models that facilitate success</a:t>
            </a:r>
          </a:p>
          <a:p>
            <a:pPr lvl="1"/>
            <a:r>
              <a:rPr lang="en-NZ" sz="2400" dirty="0"/>
              <a:t>Data Governance/stewardship</a:t>
            </a:r>
          </a:p>
        </p:txBody>
      </p:sp>
    </p:spTree>
    <p:extLst>
      <p:ext uri="{BB962C8B-B14F-4D97-AF65-F5344CB8AC3E}">
        <p14:creationId xmlns:p14="http://schemas.microsoft.com/office/powerpoint/2010/main" val="40190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eCampus and shaping practices	</a:t>
            </a:r>
            <a:endParaRPr lang="en-NZ" dirty="0"/>
          </a:p>
        </p:txBody>
      </p:sp>
      <p:sp>
        <p:nvSpPr>
          <p:cNvPr id="3" name="Content Placeholder 2"/>
          <p:cNvSpPr>
            <a:spLocks noGrp="1"/>
          </p:cNvSpPr>
          <p:nvPr>
            <p:ph idx="1"/>
          </p:nvPr>
        </p:nvSpPr>
        <p:spPr/>
        <p:txBody>
          <a:bodyPr/>
          <a:lstStyle/>
          <a:p>
            <a:r>
              <a:rPr lang="en-US" dirty="0"/>
              <a:t>What is TANZ eCampus BI and LA shaping?</a:t>
            </a:r>
          </a:p>
          <a:p>
            <a:pPr lvl="1"/>
            <a:r>
              <a:rPr lang="en-US" dirty="0"/>
              <a:t>Collaboration, partnerships-–ways of working together</a:t>
            </a:r>
          </a:p>
          <a:p>
            <a:pPr lvl="1"/>
            <a:r>
              <a:rPr lang="en-US" dirty="0"/>
              <a:t>Capabilities to turn insights into action</a:t>
            </a:r>
          </a:p>
          <a:p>
            <a:pPr lvl="1"/>
            <a:r>
              <a:rPr lang="en-US" dirty="0"/>
              <a:t>Governance and Stewardship of Data</a:t>
            </a:r>
          </a:p>
          <a:p>
            <a:pPr lvl="1"/>
            <a:r>
              <a:rPr lang="en-US" dirty="0"/>
              <a:t>Learning, product, experience design</a:t>
            </a:r>
          </a:p>
          <a:p>
            <a:pPr lvl="1"/>
            <a:r>
              <a:rPr lang="en-US" dirty="0"/>
              <a:t>Learner support</a:t>
            </a:r>
          </a:p>
          <a:p>
            <a:pPr lvl="1"/>
            <a:r>
              <a:rPr lang="en-US" dirty="0"/>
              <a:t>Data services</a:t>
            </a:r>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16</a:t>
            </a:fld>
            <a:endParaRPr lang="en-NZ" dirty="0"/>
          </a:p>
        </p:txBody>
      </p:sp>
    </p:spTree>
    <p:extLst>
      <p:ext uri="{BB962C8B-B14F-4D97-AF65-F5344CB8AC3E}">
        <p14:creationId xmlns:p14="http://schemas.microsoft.com/office/powerpoint/2010/main" val="170809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NZ" dirty="0"/>
          </a:p>
        </p:txBody>
      </p:sp>
      <p:sp>
        <p:nvSpPr>
          <p:cNvPr id="3" name="Content Placeholder 2"/>
          <p:cNvSpPr>
            <a:spLocks noGrp="1"/>
          </p:cNvSpPr>
          <p:nvPr>
            <p:ph idx="1"/>
          </p:nvPr>
        </p:nvSpPr>
        <p:spPr/>
        <p:txBody>
          <a:bodyPr/>
          <a:lstStyle/>
          <a:p>
            <a:r>
              <a:rPr lang="en-US" dirty="0"/>
              <a:t>Practices will be shaped and change shape </a:t>
            </a:r>
            <a:r>
              <a:rPr lang="en-US" dirty="0" smtClean="0"/>
              <a:t>continuously. Consistency vs Uniformity</a:t>
            </a:r>
            <a:endParaRPr lang="en-US" dirty="0"/>
          </a:p>
          <a:p>
            <a:r>
              <a:rPr lang="en-US" dirty="0"/>
              <a:t>What's important is the receptiveness of those practices to what the data says</a:t>
            </a:r>
          </a:p>
          <a:p>
            <a:r>
              <a:rPr lang="en-US" dirty="0"/>
              <a:t>So </a:t>
            </a:r>
            <a:r>
              <a:rPr lang="en-US" dirty="0" smtClean="0"/>
              <a:t>a culture </a:t>
            </a:r>
            <a:r>
              <a:rPr lang="en-US" dirty="0"/>
              <a:t>of data informed discussions is </a:t>
            </a:r>
            <a:r>
              <a:rPr lang="en-US" dirty="0" smtClean="0"/>
              <a:t>essential</a:t>
            </a:r>
            <a:endParaRPr lang="en-US"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17</a:t>
            </a:fld>
            <a:endParaRPr lang="en-NZ" dirty="0"/>
          </a:p>
        </p:txBody>
      </p:sp>
    </p:spTree>
    <p:extLst>
      <p:ext uri="{BB962C8B-B14F-4D97-AF65-F5344CB8AC3E}">
        <p14:creationId xmlns:p14="http://schemas.microsoft.com/office/powerpoint/2010/main" val="21328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normAutofit/>
          </a:bodyPr>
          <a:lstStyle/>
          <a:p>
            <a:r>
              <a:rPr lang="en-US" dirty="0"/>
              <a:t>So what does that culture look like?</a:t>
            </a:r>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18</a:t>
            </a:fld>
            <a:endParaRPr lang="en-NZ" dirty="0"/>
          </a:p>
        </p:txBody>
      </p:sp>
      <p:pic>
        <p:nvPicPr>
          <p:cNvPr id="7" name="Content Placeholder 6"/>
          <p:cNvPicPr>
            <a:picLocks noGrp="1" noChangeAspect="1"/>
          </p:cNvPicPr>
          <p:nvPr>
            <p:ph idx="1"/>
          </p:nvPr>
        </p:nvPicPr>
        <p:blipFill>
          <a:blip r:embed="rId3"/>
          <a:stretch>
            <a:fillRect/>
          </a:stretch>
        </p:blipFill>
        <p:spPr>
          <a:xfrm>
            <a:off x="107505" y="1132411"/>
            <a:ext cx="2952328" cy="2106741"/>
          </a:xfrm>
          <a:prstGeom prst="rect">
            <a:avLst/>
          </a:prstGeom>
        </p:spPr>
      </p:pic>
      <p:pic>
        <p:nvPicPr>
          <p:cNvPr id="9" name="Picture 8"/>
          <p:cNvPicPr>
            <a:picLocks noChangeAspect="1"/>
          </p:cNvPicPr>
          <p:nvPr/>
        </p:nvPicPr>
        <p:blipFill>
          <a:blip r:embed="rId4"/>
          <a:stretch>
            <a:fillRect/>
          </a:stretch>
        </p:blipFill>
        <p:spPr>
          <a:xfrm>
            <a:off x="1604848" y="2185781"/>
            <a:ext cx="3116494" cy="1872208"/>
          </a:xfrm>
          <a:prstGeom prst="rect">
            <a:avLst/>
          </a:prstGeom>
        </p:spPr>
      </p:pic>
      <p:pic>
        <p:nvPicPr>
          <p:cNvPr id="10" name="Picture 9"/>
          <p:cNvPicPr>
            <a:picLocks noChangeAspect="1"/>
          </p:cNvPicPr>
          <p:nvPr/>
        </p:nvPicPr>
        <p:blipFill>
          <a:blip r:embed="rId5"/>
          <a:stretch>
            <a:fillRect/>
          </a:stretch>
        </p:blipFill>
        <p:spPr>
          <a:xfrm>
            <a:off x="3059833" y="3293595"/>
            <a:ext cx="3627113" cy="1354213"/>
          </a:xfrm>
          <a:prstGeom prst="rect">
            <a:avLst/>
          </a:prstGeom>
        </p:spPr>
      </p:pic>
      <p:pic>
        <p:nvPicPr>
          <p:cNvPr id="11" name="Picture 10"/>
          <p:cNvPicPr>
            <a:picLocks noChangeAspect="1"/>
          </p:cNvPicPr>
          <p:nvPr/>
        </p:nvPicPr>
        <p:blipFill>
          <a:blip r:embed="rId6"/>
          <a:stretch>
            <a:fillRect/>
          </a:stretch>
        </p:blipFill>
        <p:spPr>
          <a:xfrm>
            <a:off x="5697540" y="1022403"/>
            <a:ext cx="2883930" cy="1799704"/>
          </a:xfrm>
          <a:prstGeom prst="rect">
            <a:avLst/>
          </a:prstGeom>
        </p:spPr>
      </p:pic>
      <p:pic>
        <p:nvPicPr>
          <p:cNvPr id="8" name="Content Placeholder 6"/>
          <p:cNvPicPr>
            <a:picLocks noChangeAspect="1"/>
          </p:cNvPicPr>
          <p:nvPr/>
        </p:nvPicPr>
        <p:blipFill>
          <a:blip r:embed="rId7"/>
          <a:stretch>
            <a:fillRect/>
          </a:stretch>
        </p:blipFill>
        <p:spPr>
          <a:xfrm>
            <a:off x="5392233" y="3970702"/>
            <a:ext cx="3146708" cy="2016224"/>
          </a:xfrm>
          <a:prstGeom prst="rect">
            <a:avLst/>
          </a:prstGeom>
        </p:spPr>
      </p:pic>
    </p:spTree>
    <p:extLst>
      <p:ext uri="{BB962C8B-B14F-4D97-AF65-F5344CB8AC3E}">
        <p14:creationId xmlns:p14="http://schemas.microsoft.com/office/powerpoint/2010/main" val="328988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3914"/>
          </a:xfrm>
        </p:spPr>
        <p:txBody>
          <a:bodyPr/>
          <a:lstStyle/>
          <a:p>
            <a:r>
              <a:rPr lang="en-US" b="1" dirty="0"/>
              <a:t>Lessons learned (and still being </a:t>
            </a:r>
            <a:r>
              <a:rPr lang="en-US" b="1" dirty="0" smtClean="0"/>
              <a:t>learnt)</a:t>
            </a:r>
            <a:r>
              <a:rPr lang="en-US" b="1" dirty="0"/>
              <a:t>	</a:t>
            </a:r>
            <a:endParaRPr lang="en-NZ" b="1" dirty="0"/>
          </a:p>
        </p:txBody>
      </p:sp>
      <p:sp>
        <p:nvSpPr>
          <p:cNvPr id="3" name="Content Placeholder 2"/>
          <p:cNvSpPr>
            <a:spLocks noGrp="1"/>
          </p:cNvSpPr>
          <p:nvPr>
            <p:ph idx="1"/>
          </p:nvPr>
        </p:nvSpPr>
        <p:spPr>
          <a:xfrm>
            <a:off x="539552" y="1208715"/>
            <a:ext cx="8408002" cy="4351338"/>
          </a:xfrm>
        </p:spPr>
        <p:txBody>
          <a:bodyPr/>
          <a:lstStyle/>
          <a:p>
            <a:r>
              <a:rPr lang="en-US" sz="2400" dirty="0"/>
              <a:t>Culture of constant and frank self assessment across all activity</a:t>
            </a:r>
          </a:p>
          <a:p>
            <a:pPr lvl="1"/>
            <a:r>
              <a:rPr lang="en-US" sz="2000" dirty="0"/>
              <a:t>Data use principles</a:t>
            </a:r>
          </a:p>
          <a:p>
            <a:r>
              <a:rPr lang="en-US" sz="2400" dirty="0"/>
              <a:t>Engagement in the community</a:t>
            </a:r>
          </a:p>
          <a:p>
            <a:pPr lvl="1"/>
            <a:r>
              <a:rPr lang="en-US" sz="2000" dirty="0"/>
              <a:t>Use the data</a:t>
            </a:r>
            <a:r>
              <a:rPr lang="en-NZ" sz="2000" dirty="0"/>
              <a:t> to generate discussion/feedback/debate</a:t>
            </a:r>
            <a:endParaRPr lang="en-US" sz="2400" dirty="0"/>
          </a:p>
          <a:p>
            <a:r>
              <a:rPr lang="en-US" sz="2400" dirty="0" smtClean="0"/>
              <a:t>Be </a:t>
            </a:r>
            <a:r>
              <a:rPr lang="en-US" sz="2400" dirty="0"/>
              <a:t>involved in new initiatives/pilots/policies; they will test you and broaden perspectives</a:t>
            </a:r>
          </a:p>
          <a:p>
            <a:pPr lvl="1"/>
            <a:r>
              <a:rPr lang="en-US" sz="2000" dirty="0"/>
              <a:t>E.g. Secondary/Tertiary interface</a:t>
            </a:r>
          </a:p>
          <a:p>
            <a:r>
              <a:rPr lang="en-US" sz="2400" dirty="0" smtClean="0"/>
              <a:t>Invest when/if you </a:t>
            </a:r>
            <a:r>
              <a:rPr lang="en-US" sz="2400" dirty="0" smtClean="0"/>
              <a:t>can; use </a:t>
            </a:r>
            <a:r>
              <a:rPr lang="en-US" sz="2400" dirty="0" smtClean="0"/>
              <a:t>what resources you do have</a:t>
            </a:r>
          </a:p>
          <a:p>
            <a:r>
              <a:rPr lang="en-US" sz="2400" dirty="0" smtClean="0"/>
              <a:t>Report on your successes and failures </a:t>
            </a:r>
            <a:r>
              <a:rPr lang="en-US" sz="2400" dirty="0"/>
              <a:t>– accountability</a:t>
            </a:r>
          </a:p>
          <a:p>
            <a:pPr lvl="1"/>
            <a:r>
              <a:rPr lang="en-US" sz="2000" dirty="0"/>
              <a:t>Staff, students, communities, Executive, Council, other leadership forums</a:t>
            </a:r>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19</a:t>
            </a:fld>
            <a:endParaRPr lang="en-NZ" dirty="0"/>
          </a:p>
        </p:txBody>
      </p:sp>
    </p:spTree>
    <p:extLst>
      <p:ext uri="{BB962C8B-B14F-4D97-AF65-F5344CB8AC3E}">
        <p14:creationId xmlns:p14="http://schemas.microsoft.com/office/powerpoint/2010/main" val="248882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2</a:t>
            </a:fld>
            <a:endParaRPr lang="en-NZ" dirty="0"/>
          </a:p>
        </p:txBody>
      </p:sp>
      <p:sp>
        <p:nvSpPr>
          <p:cNvPr id="10" name="Content Placeholder 9"/>
          <p:cNvSpPr>
            <a:spLocks noGrp="1"/>
          </p:cNvSpPr>
          <p:nvPr>
            <p:ph idx="1"/>
          </p:nvPr>
        </p:nvSpPr>
        <p:spPr/>
        <p:txBody>
          <a:bodyPr/>
          <a:lstStyle/>
          <a:p>
            <a:endParaRPr lang="en-NZ"/>
          </a:p>
        </p:txBody>
      </p:sp>
      <p:pic>
        <p:nvPicPr>
          <p:cNvPr id="12" name="Picture 11"/>
          <p:cNvPicPr>
            <a:picLocks noChangeAspect="1"/>
          </p:cNvPicPr>
          <p:nvPr/>
        </p:nvPicPr>
        <p:blipFill>
          <a:blip r:embed="rId3"/>
          <a:stretch>
            <a:fillRect/>
          </a:stretch>
        </p:blipFill>
        <p:spPr>
          <a:xfrm>
            <a:off x="1619672" y="266090"/>
            <a:ext cx="5904656" cy="5757040"/>
          </a:xfrm>
          <a:prstGeom prst="rect">
            <a:avLst/>
          </a:prstGeom>
        </p:spPr>
      </p:pic>
    </p:spTree>
    <p:extLst>
      <p:ext uri="{BB962C8B-B14F-4D97-AF65-F5344CB8AC3E}">
        <p14:creationId xmlns:p14="http://schemas.microsoft.com/office/powerpoint/2010/main" val="362165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B163EB7-DB84-4EC3-8D8A-2DD3FE216EAB}" type="slidenum">
              <a:rPr lang="en-NZ" smtClean="0"/>
              <a:pPr/>
              <a:t>3</a:t>
            </a:fld>
            <a:endParaRPr lang="en-NZ" dirty="0"/>
          </a:p>
        </p:txBody>
      </p:sp>
      <p:pic>
        <p:nvPicPr>
          <p:cNvPr id="6" name="Picture 5"/>
          <p:cNvPicPr>
            <a:picLocks noChangeAspect="1"/>
          </p:cNvPicPr>
          <p:nvPr/>
        </p:nvPicPr>
        <p:blipFill>
          <a:blip r:embed="rId3"/>
          <a:stretch>
            <a:fillRect/>
          </a:stretch>
        </p:blipFill>
        <p:spPr>
          <a:xfrm>
            <a:off x="2405173" y="365126"/>
            <a:ext cx="4333651" cy="5482965"/>
          </a:xfrm>
          <a:prstGeom prst="rect">
            <a:avLst/>
          </a:prstGeom>
        </p:spPr>
      </p:pic>
    </p:spTree>
    <p:extLst>
      <p:ext uri="{BB962C8B-B14F-4D97-AF65-F5344CB8AC3E}">
        <p14:creationId xmlns:p14="http://schemas.microsoft.com/office/powerpoint/2010/main" val="171445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key moment 2010/2011</a:t>
            </a:r>
            <a:endParaRPr lang="en-NZ" dirty="0"/>
          </a:p>
        </p:txBody>
      </p:sp>
      <p:sp>
        <p:nvSpPr>
          <p:cNvPr id="3" name="Date Placeholder 2"/>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B163EB7-DB84-4EC3-8D8A-2DD3FE216EAB}" type="slidenum">
              <a:rPr lang="en-NZ" smtClean="0"/>
              <a:pPr/>
              <a:t>4</a:t>
            </a:fld>
            <a:endParaRPr lang="en-NZ" dirty="0"/>
          </a:p>
        </p:txBody>
      </p:sp>
      <p:sp>
        <p:nvSpPr>
          <p:cNvPr id="7" name="Content Placeholder 2"/>
          <p:cNvSpPr txBox="1">
            <a:spLocks/>
          </p:cNvSpPr>
          <p:nvPr/>
        </p:nvSpPr>
        <p:spPr>
          <a:xfrm>
            <a:off x="628650" y="1556792"/>
            <a:ext cx="7886700" cy="4620171"/>
          </a:xfrm>
          <a:prstGeom prst="rect">
            <a:avLst/>
          </a:prstGeom>
        </p:spPr>
        <p:txBody>
          <a:bodyPr/>
          <a:lstStyle>
            <a:lvl1pPr marL="534988" indent="-534988" algn="l" defTabSz="685800" rtl="0" eaLnBrk="1" latinLnBrk="0" hangingPunct="1">
              <a:lnSpc>
                <a:spcPct val="90000"/>
              </a:lnSpc>
              <a:spcBef>
                <a:spcPts val="750"/>
              </a:spcBef>
              <a:buClr>
                <a:schemeClr val="accent2"/>
              </a:buClr>
              <a:buSzPct val="120000"/>
              <a:buFont typeface="Wingdings" panose="05000000000000000000" pitchFamily="2" charset="2"/>
              <a:buChar char="§"/>
              <a:defRPr sz="3200" kern="1200">
                <a:solidFill>
                  <a:schemeClr val="tx1"/>
                </a:solidFill>
                <a:latin typeface="+mn-lt"/>
                <a:ea typeface="+mn-ea"/>
                <a:cs typeface="+mn-cs"/>
              </a:defRPr>
            </a:lvl1pPr>
            <a:lvl2pPr marL="893763" indent="-550863"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2pPr>
            <a:lvl3pPr marL="1254125" indent="-568325"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3pPr>
            <a:lvl4pPr marL="1612900" indent="-584200"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4pPr>
            <a:lvl5pPr marL="1973263" indent="-601663" algn="l" defTabSz="685800" rtl="0" eaLnBrk="1" latinLnBrk="0" hangingPunct="1">
              <a:lnSpc>
                <a:spcPct val="90000"/>
              </a:lnSpc>
              <a:spcBef>
                <a:spcPts val="375"/>
              </a:spcBef>
              <a:buClr>
                <a:schemeClr val="accent2"/>
              </a:buClr>
              <a:buSzPct val="120000"/>
              <a:buFont typeface="Calibri" panose="020F0502020204030204" pitchFamily="34" charset="0"/>
              <a:buChar char="−"/>
              <a:defRPr sz="27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Merger – looking back, how was data used </a:t>
            </a:r>
            <a:r>
              <a:rPr lang="en-US" dirty="0" smtClean="0"/>
              <a:t>in the </a:t>
            </a:r>
            <a:r>
              <a:rPr lang="en-US" dirty="0"/>
              <a:t>merger to shape what we wanted to/needed to be</a:t>
            </a:r>
            <a:r>
              <a:rPr lang="en-US" dirty="0" smtClean="0"/>
              <a:t>?</a:t>
            </a:r>
            <a:endParaRPr lang="en-US" dirty="0"/>
          </a:p>
          <a:p>
            <a:pPr lvl="1"/>
            <a:r>
              <a:rPr lang="en-US" dirty="0"/>
              <a:t>Look ahead at what our cohorts would look like</a:t>
            </a:r>
          </a:p>
          <a:p>
            <a:pPr lvl="1"/>
            <a:r>
              <a:rPr lang="en-US" dirty="0"/>
              <a:t>Set principles</a:t>
            </a:r>
          </a:p>
          <a:p>
            <a:pPr lvl="1"/>
            <a:r>
              <a:rPr lang="en-US" dirty="0"/>
              <a:t>Genuine self assessment</a:t>
            </a:r>
          </a:p>
          <a:p>
            <a:pPr lvl="1"/>
            <a:r>
              <a:rPr lang="en-US" dirty="0"/>
              <a:t>Learn from each other</a:t>
            </a:r>
          </a:p>
          <a:p>
            <a:pPr lvl="1"/>
            <a:endParaRPr lang="en-US" dirty="0"/>
          </a:p>
          <a:p>
            <a:pPr lvl="1"/>
            <a:r>
              <a:rPr lang="en-US" dirty="0"/>
              <a:t>Lead to strategic intent</a:t>
            </a:r>
          </a:p>
          <a:p>
            <a:pPr lvl="1"/>
            <a:r>
              <a:rPr lang="en-US" dirty="0" smtClean="0"/>
              <a:t>Lead to </a:t>
            </a:r>
            <a:r>
              <a:rPr lang="en-US" dirty="0"/>
              <a:t>action</a:t>
            </a:r>
          </a:p>
          <a:p>
            <a:endParaRPr lang="en-US" dirty="0"/>
          </a:p>
          <a:p>
            <a:endParaRPr lang="en-US" dirty="0"/>
          </a:p>
          <a:p>
            <a:endParaRPr lang="en-US" dirty="0"/>
          </a:p>
        </p:txBody>
      </p:sp>
    </p:spTree>
    <p:extLst>
      <p:ext uri="{BB962C8B-B14F-4D97-AF65-F5344CB8AC3E}">
        <p14:creationId xmlns:p14="http://schemas.microsoft.com/office/powerpoint/2010/main" val="19347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Change in Māori population</a:t>
            </a:r>
            <a:br>
              <a:rPr lang="en-NZ" b="1" dirty="0"/>
            </a:br>
            <a:r>
              <a:rPr lang="en-NZ" sz="2800" b="1" dirty="0"/>
              <a:t>by age, next ten </a:t>
            </a:r>
            <a:r>
              <a:rPr lang="en-NZ" sz="2800" b="1" dirty="0" smtClean="0"/>
              <a:t>years</a:t>
            </a:r>
            <a:endParaRPr lang="en-NZ" sz="2800" b="1" dirty="0"/>
          </a:p>
        </p:txBody>
      </p:sp>
      <p:pic>
        <p:nvPicPr>
          <p:cNvPr id="3" name="Picture 2"/>
          <p:cNvPicPr>
            <a:picLocks noChangeAspect="1"/>
          </p:cNvPicPr>
          <p:nvPr/>
        </p:nvPicPr>
        <p:blipFill>
          <a:blip r:embed="rId3"/>
          <a:stretch>
            <a:fillRect/>
          </a:stretch>
        </p:blipFill>
        <p:spPr>
          <a:xfrm>
            <a:off x="691711" y="1995188"/>
            <a:ext cx="3689789" cy="3568664"/>
          </a:xfrm>
          <a:prstGeom prst="rect">
            <a:avLst/>
          </a:prstGeom>
        </p:spPr>
      </p:pic>
      <p:pic>
        <p:nvPicPr>
          <p:cNvPr id="4" name="Picture 3"/>
          <p:cNvPicPr>
            <a:picLocks noChangeAspect="1"/>
          </p:cNvPicPr>
          <p:nvPr/>
        </p:nvPicPr>
        <p:blipFill>
          <a:blip r:embed="rId4"/>
          <a:stretch>
            <a:fillRect/>
          </a:stretch>
        </p:blipFill>
        <p:spPr>
          <a:xfrm>
            <a:off x="5058825" y="1995188"/>
            <a:ext cx="3689789" cy="3568664"/>
          </a:xfrm>
          <a:prstGeom prst="rect">
            <a:avLst/>
          </a:prstGeom>
        </p:spPr>
      </p:pic>
      <p:sp>
        <p:nvSpPr>
          <p:cNvPr id="5" name="TextBox 4"/>
          <p:cNvSpPr txBox="1"/>
          <p:nvPr/>
        </p:nvSpPr>
        <p:spPr>
          <a:xfrm>
            <a:off x="1427189" y="1625856"/>
            <a:ext cx="1337033" cy="369332"/>
          </a:xfrm>
          <a:prstGeom prst="rect">
            <a:avLst/>
          </a:prstGeom>
          <a:noFill/>
        </p:spPr>
        <p:txBody>
          <a:bodyPr wrap="none" rtlCol="0">
            <a:spAutoFit/>
          </a:bodyPr>
          <a:lstStyle/>
          <a:p>
            <a:r>
              <a:rPr lang="en-NZ" dirty="0">
                <a:solidFill>
                  <a:srgbClr val="000080"/>
                </a:solidFill>
              </a:rPr>
              <a:t>Hawke’s Bay</a:t>
            </a:r>
          </a:p>
        </p:txBody>
      </p:sp>
      <p:sp>
        <p:nvSpPr>
          <p:cNvPr id="6" name="TextBox 5"/>
          <p:cNvSpPr txBox="1"/>
          <p:nvPr/>
        </p:nvSpPr>
        <p:spPr>
          <a:xfrm>
            <a:off x="5526749" y="1625856"/>
            <a:ext cx="1149354" cy="369332"/>
          </a:xfrm>
          <a:prstGeom prst="rect">
            <a:avLst/>
          </a:prstGeom>
          <a:noFill/>
        </p:spPr>
        <p:txBody>
          <a:bodyPr wrap="none" rtlCol="0">
            <a:spAutoFit/>
          </a:bodyPr>
          <a:lstStyle/>
          <a:p>
            <a:r>
              <a:rPr lang="en-NZ" dirty="0" err="1">
                <a:solidFill>
                  <a:srgbClr val="000080"/>
                </a:solidFill>
              </a:rPr>
              <a:t>Tairāwhiti</a:t>
            </a:r>
            <a:r>
              <a:rPr lang="en-NZ" dirty="0">
                <a:solidFill>
                  <a:srgbClr val="000080"/>
                </a:solidFill>
              </a:rPr>
              <a:t> </a:t>
            </a:r>
          </a:p>
        </p:txBody>
      </p:sp>
    </p:spTree>
    <p:extLst>
      <p:ext uri="{BB962C8B-B14F-4D97-AF65-F5344CB8AC3E}">
        <p14:creationId xmlns:p14="http://schemas.microsoft.com/office/powerpoint/2010/main" val="408547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07219" y="332656"/>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EIT data principles (</a:t>
            </a:r>
            <a:r>
              <a:rPr lang="en-US" altLang="en-US" sz="3600" dirty="0" err="1"/>
              <a:t>est</a:t>
            </a:r>
            <a:r>
              <a:rPr lang="en-US" altLang="en-US" sz="3600" dirty="0"/>
              <a:t> 2009)</a:t>
            </a:r>
          </a:p>
        </p:txBody>
      </p:sp>
      <p:sp>
        <p:nvSpPr>
          <p:cNvPr id="12291" name="Content Placeholder 2"/>
          <p:cNvSpPr>
            <a:spLocks noGrp="1"/>
          </p:cNvSpPr>
          <p:nvPr>
            <p:ph idx="1"/>
          </p:nvPr>
        </p:nvSpPr>
        <p:spPr bwMode="auto">
          <a:xfrm>
            <a:off x="457200" y="1125538"/>
            <a:ext cx="8186738" cy="451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altLang="en-US" sz="2000" i="1" dirty="0"/>
              <a:t>we will adopt and pursue any administrative or structural (to qualifications) changes that improve our performance;</a:t>
            </a:r>
            <a:endParaRPr lang="en-US" altLang="en-US" sz="2000" i="1" dirty="0"/>
          </a:p>
          <a:p>
            <a:r>
              <a:rPr lang="en-NZ" altLang="en-US" sz="2000" i="1" dirty="0"/>
              <a:t>we will use the data to identify where we need to adopt improved teaching and learning strategies to lift performance, and support effective learning;</a:t>
            </a:r>
            <a:endParaRPr lang="en-US" altLang="en-US" sz="2000" i="1" dirty="0"/>
          </a:p>
          <a:p>
            <a:r>
              <a:rPr lang="en-NZ" altLang="en-US" sz="2000" i="1" dirty="0"/>
              <a:t>we will use the data to determine where we are ineffective and question whether we continue with low performing programmes;</a:t>
            </a:r>
            <a:endParaRPr lang="en-US" altLang="en-US" sz="2000" i="1" dirty="0"/>
          </a:p>
          <a:p>
            <a:r>
              <a:rPr lang="en-NZ" altLang="en-US" sz="2000" i="1" dirty="0"/>
              <a:t>we will not, however, avoid ‘hard to succeed’ cohorts of students or difficult communities as a way of lifting our EPIs, and will accept that retained commitment to those communities will have an adverse impact on our EPIs;</a:t>
            </a:r>
            <a:endParaRPr lang="en-US" altLang="en-US" sz="2000" i="1" dirty="0"/>
          </a:p>
          <a:p>
            <a:r>
              <a:rPr lang="en-NZ" altLang="en-US" sz="2000" i="1" dirty="0"/>
              <a:t>we will not ‘game’, such as, by only pursuing easy to achieve courses or students, to lift our EPI data;</a:t>
            </a:r>
            <a:endParaRPr lang="en-US" altLang="en-US" sz="2000" i="1" dirty="0"/>
          </a:p>
          <a:p>
            <a:r>
              <a:rPr lang="en-NZ" altLang="en-US" sz="2000" i="1" dirty="0"/>
              <a:t>we will not compromise on our academic standards for the intention of improving performance indicator data.</a:t>
            </a:r>
            <a:endParaRPr lang="en-US" altLang="en-US" sz="2000" i="1" dirty="0"/>
          </a:p>
        </p:txBody>
      </p:sp>
    </p:spTree>
    <p:extLst>
      <p:ext uri="{BB962C8B-B14F-4D97-AF65-F5344CB8AC3E}">
        <p14:creationId xmlns:p14="http://schemas.microsoft.com/office/powerpoint/2010/main" val="246707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2936"/>
          </a:xfrm>
        </p:spPr>
        <p:txBody>
          <a:bodyPr>
            <a:normAutofit fontScale="90000"/>
          </a:bodyPr>
          <a:lstStyle/>
          <a:p>
            <a:r>
              <a:rPr lang="en-US" dirty="0"/>
              <a:t>A brief history: Business Intelligence &amp; Learning Analytics @EIT </a:t>
            </a:r>
            <a:endParaRPr lang="en-NZ" dirty="0"/>
          </a:p>
        </p:txBody>
      </p:sp>
      <p:sp>
        <p:nvSpPr>
          <p:cNvPr id="3" name="Content Placeholder 2"/>
          <p:cNvSpPr>
            <a:spLocks noGrp="1"/>
          </p:cNvSpPr>
          <p:nvPr>
            <p:ph idx="1"/>
          </p:nvPr>
        </p:nvSpPr>
        <p:spPr>
          <a:xfrm>
            <a:off x="628650" y="1412776"/>
            <a:ext cx="7886700" cy="4548163"/>
          </a:xfrm>
        </p:spPr>
        <p:txBody>
          <a:bodyPr/>
          <a:lstStyle/>
          <a:p>
            <a:r>
              <a:rPr lang="en-NZ" dirty="0"/>
              <a:t>EIT’s use of learning analytics to date:</a:t>
            </a:r>
          </a:p>
          <a:p>
            <a:pPr lvl="1"/>
            <a:r>
              <a:rPr lang="en-NZ" sz="1600" dirty="0"/>
              <a:t>Merger/Self Assessment as key drivers, using data to inform those discussions</a:t>
            </a:r>
          </a:p>
          <a:p>
            <a:pPr lvl="1"/>
            <a:r>
              <a:rPr lang="en-NZ" sz="1600" dirty="0"/>
              <a:t>Data generally related to Macro-level behaviours, trends (see next slide)</a:t>
            </a:r>
          </a:p>
          <a:p>
            <a:pPr lvl="1"/>
            <a:r>
              <a:rPr lang="en-NZ" sz="1600" dirty="0"/>
              <a:t>Data increasingly informing strategic decisions, processes (learning to close the loop), and development of space and people</a:t>
            </a:r>
          </a:p>
          <a:p>
            <a:pPr lvl="1"/>
            <a:r>
              <a:rPr lang="en-NZ" sz="1600" dirty="0"/>
              <a:t>Greater analytical capability with data sets/sources, e.g. Revive</a:t>
            </a:r>
          </a:p>
          <a:p>
            <a:pPr marL="342900" lvl="1" indent="0">
              <a:buNone/>
            </a:pPr>
            <a:endParaRPr lang="en-NZ" sz="1200" dirty="0"/>
          </a:p>
          <a:p>
            <a:r>
              <a:rPr lang="en-NZ" dirty="0"/>
              <a:t>Where EIT is moving:</a:t>
            </a:r>
          </a:p>
          <a:p>
            <a:pPr lvl="1"/>
            <a:r>
              <a:rPr lang="en-NZ" sz="1600" dirty="0"/>
              <a:t>Understanding the learner journey/experience better</a:t>
            </a:r>
          </a:p>
          <a:p>
            <a:pPr lvl="1"/>
            <a:r>
              <a:rPr lang="en-NZ" sz="1600" dirty="0"/>
              <a:t>Product/programme design, development, assessment</a:t>
            </a:r>
          </a:p>
          <a:p>
            <a:pPr marL="342900" lvl="1" indent="0">
              <a:buNone/>
            </a:pPr>
            <a:endParaRPr lang="en-NZ" sz="1200" dirty="0"/>
          </a:p>
          <a:p>
            <a:r>
              <a:rPr lang="en-NZ" dirty="0"/>
              <a:t>TANZ eCampus:</a:t>
            </a:r>
          </a:p>
          <a:p>
            <a:pPr lvl="1"/>
            <a:r>
              <a:rPr lang="en-NZ" sz="1600" dirty="0"/>
              <a:t>Data-driven insight</a:t>
            </a:r>
          </a:p>
          <a:p>
            <a:pPr lvl="1"/>
            <a:r>
              <a:rPr lang="en-NZ" sz="1600" dirty="0"/>
              <a:t>Data warehousing –ability to deploy back into ITPs</a:t>
            </a:r>
          </a:p>
          <a:p>
            <a:pPr lvl="1"/>
            <a:r>
              <a:rPr lang="en-NZ" sz="1600" dirty="0"/>
              <a:t>Machine Learning, Predictive &amp; Prescriptive Analytics</a:t>
            </a:r>
            <a:endParaRPr lang="en-NZ" sz="2800" dirty="0"/>
          </a:p>
          <a:p>
            <a:pPr lvl="1"/>
            <a:endParaRPr lang="en-NZ"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7</a:t>
            </a:fld>
            <a:endParaRPr lang="en-NZ" dirty="0"/>
          </a:p>
        </p:txBody>
      </p:sp>
    </p:spTree>
    <p:extLst>
      <p:ext uri="{BB962C8B-B14F-4D97-AF65-F5344CB8AC3E}">
        <p14:creationId xmlns:p14="http://schemas.microsoft.com/office/powerpoint/2010/main" val="2616098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7886701" cy="471586"/>
          </a:xfrm>
        </p:spPr>
        <p:txBody>
          <a:bodyPr>
            <a:normAutofit fontScale="90000"/>
          </a:bodyPr>
          <a:lstStyle/>
          <a:p>
            <a:r>
              <a:rPr lang="en-US" dirty="0"/>
              <a:t>First foray into analytics……..</a:t>
            </a:r>
            <a:endParaRPr lang="en-NZ" dirty="0"/>
          </a:p>
        </p:txBody>
      </p:sp>
      <p:sp>
        <p:nvSpPr>
          <p:cNvPr id="3" name="Date Placeholder 2"/>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B163EB7-DB84-4EC3-8D8A-2DD3FE216EAB}" type="slidenum">
              <a:rPr lang="en-NZ" smtClean="0"/>
              <a:pPr/>
              <a:t>8</a:t>
            </a:fld>
            <a:endParaRPr lang="en-NZ" dirty="0"/>
          </a:p>
        </p:txBody>
      </p:sp>
      <p:pic>
        <p:nvPicPr>
          <p:cNvPr id="6" name="Picture 5">
            <a:extLst>
              <a:ext uri="{FF2B5EF4-FFF2-40B4-BE49-F238E27FC236}">
                <a16:creationId xmlns:a16="http://schemas.microsoft.com/office/drawing/2014/main" id="{AA8E819E-3123-6245-9E46-C8DF23018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2" y="867622"/>
            <a:ext cx="8335838" cy="4573646"/>
          </a:xfrm>
          <a:prstGeom prst="rect">
            <a:avLst/>
          </a:prstGeom>
        </p:spPr>
      </p:pic>
      <p:sp>
        <p:nvSpPr>
          <p:cNvPr id="7" name="TextBox 6"/>
          <p:cNvSpPr txBox="1"/>
          <p:nvPr/>
        </p:nvSpPr>
        <p:spPr>
          <a:xfrm>
            <a:off x="628649" y="5410110"/>
            <a:ext cx="8204790" cy="646331"/>
          </a:xfrm>
          <a:prstGeom prst="rect">
            <a:avLst/>
          </a:prstGeom>
          <a:noFill/>
        </p:spPr>
        <p:txBody>
          <a:bodyPr wrap="square" rtlCol="0">
            <a:spAutoFit/>
          </a:bodyPr>
          <a:lstStyle/>
          <a:p>
            <a:pPr algn="r"/>
            <a:r>
              <a:rPr lang="en-NZ" dirty="0"/>
              <a:t>So what kind of practices were shaped because of this?</a:t>
            </a:r>
          </a:p>
          <a:p>
            <a:endParaRPr lang="en-NZ" dirty="0"/>
          </a:p>
        </p:txBody>
      </p:sp>
    </p:spTree>
    <p:extLst>
      <p:ext uri="{BB962C8B-B14F-4D97-AF65-F5344CB8AC3E}">
        <p14:creationId xmlns:p14="http://schemas.microsoft.com/office/powerpoint/2010/main" val="1774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lstStyle/>
          <a:p>
            <a:r>
              <a:rPr lang="en-US" b="1" dirty="0"/>
              <a:t>………then came “Revive”</a:t>
            </a:r>
            <a:endParaRPr lang="en-NZ" b="1" dirty="0"/>
          </a:p>
        </p:txBody>
      </p:sp>
      <p:sp>
        <p:nvSpPr>
          <p:cNvPr id="3" name="Content Placeholder 2"/>
          <p:cNvSpPr>
            <a:spLocks noGrp="1"/>
          </p:cNvSpPr>
          <p:nvPr>
            <p:ph idx="1"/>
          </p:nvPr>
        </p:nvSpPr>
        <p:spPr>
          <a:xfrm>
            <a:off x="251520" y="1086721"/>
            <a:ext cx="7886700" cy="4351338"/>
          </a:xfrm>
        </p:spPr>
        <p:txBody>
          <a:bodyPr/>
          <a:lstStyle/>
          <a:p>
            <a:pPr marL="0" indent="0" algn="ctr">
              <a:buNone/>
            </a:pPr>
            <a:r>
              <a:rPr lang="en-US" sz="1800" dirty="0"/>
              <a:t>Our first </a:t>
            </a:r>
            <a:r>
              <a:rPr lang="en-US" sz="1800" dirty="0" smtClean="0"/>
              <a:t>efforts </a:t>
            </a:r>
            <a:r>
              <a:rPr lang="en-US" sz="1800" dirty="0"/>
              <a:t>to combine data already captured, attendance, bio data, results data</a:t>
            </a:r>
            <a:endParaRPr lang="en-NZ" sz="1800" dirty="0"/>
          </a:p>
        </p:txBody>
      </p:sp>
      <p:sp>
        <p:nvSpPr>
          <p:cNvPr id="4" name="Date Placeholder 3"/>
          <p:cNvSpPr>
            <a:spLocks noGrp="1"/>
          </p:cNvSpPr>
          <p:nvPr>
            <p:ph type="dt" sz="half" idx="10"/>
          </p:nvPr>
        </p:nvSpPr>
        <p:spPr/>
        <p:txBody>
          <a:bodyPr/>
          <a:lstStyle/>
          <a:p>
            <a:fld id="{F986A40F-FDF1-47A9-8499-BF2413E4A0E7}" type="datetime3">
              <a:rPr lang="en-NZ" smtClean="0"/>
              <a:pPr/>
              <a:t>6 August 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B163EB7-DB84-4EC3-8D8A-2DD3FE216EAB}" type="slidenum">
              <a:rPr lang="en-NZ" smtClean="0"/>
              <a:pPr/>
              <a:t>9</a:t>
            </a:fld>
            <a:endParaRPr lang="en-NZ" dirty="0"/>
          </a:p>
        </p:txBody>
      </p:sp>
      <p:pic>
        <p:nvPicPr>
          <p:cNvPr id="11"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431373"/>
            <a:ext cx="8809745" cy="4055807"/>
          </a:xfrm>
          <a:prstGeom prst="rect">
            <a:avLst/>
          </a:prstGeom>
        </p:spPr>
      </p:pic>
      <p:sp>
        <p:nvSpPr>
          <p:cNvPr id="7" name="TextBox 6"/>
          <p:cNvSpPr txBox="1"/>
          <p:nvPr/>
        </p:nvSpPr>
        <p:spPr>
          <a:xfrm>
            <a:off x="107504" y="3284984"/>
            <a:ext cx="967701" cy="369332"/>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25698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IT PowerPoint Presentation Template Nov 16">
  <a:themeElements>
    <a:clrScheme name="EIT">
      <a:dk1>
        <a:sysClr val="windowText" lastClr="000000"/>
      </a:dk1>
      <a:lt1>
        <a:sysClr val="window" lastClr="FFFFFF"/>
      </a:lt1>
      <a:dk2>
        <a:srgbClr val="666666"/>
      </a:dk2>
      <a:lt2>
        <a:srgbClr val="E7E6E6"/>
      </a:lt2>
      <a:accent1>
        <a:srgbClr val="005FA5"/>
      </a:accent1>
      <a:accent2>
        <a:srgbClr val="002F5F"/>
      </a:accent2>
      <a:accent3>
        <a:srgbClr val="005697"/>
      </a:accent3>
      <a:accent4>
        <a:srgbClr val="DEE3F1"/>
      </a:accent4>
      <a:accent5>
        <a:srgbClr val="009FDA"/>
      </a:accent5>
      <a:accent6>
        <a:srgbClr val="C3E6F8"/>
      </a:accent6>
      <a:hlink>
        <a:srgbClr val="005FA5"/>
      </a:hlink>
      <a:folHlink>
        <a:srgbClr val="002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550C33-9D95-43F6-B93E-2B5D45F14929}" vid="{EF56F92F-CDEB-42C8-9E74-215E3D045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DC4691BF00A443899034738234036697" version="1.0.0">
  <systemFields>
    <field name="Objective-Id">
      <value order="0">A1457381</value>
    </field>
    <field name="Objective-Title">
      <value order="0">6.  Oritetanga Conference Aug 2019 - Patrick Jones</value>
    </field>
    <field name="Objective-Description">
      <value order="0"/>
    </field>
    <field name="Objective-CreationStamp">
      <value order="0">2019-08-06T21:08:16Z</value>
    </field>
    <field name="Objective-IsApproved">
      <value order="0">false</value>
    </field>
    <field name="Objective-IsPublished">
      <value order="0">false</value>
    </field>
    <field name="Objective-DatePublished">
      <value order="0"/>
    </field>
    <field name="Objective-ModificationStamp">
      <value order="0">2019-08-12T21:59:46Z</value>
    </field>
    <field name="Objective-Owner">
      <value order="0">Lisa Eames</value>
    </field>
    <field name="Objective-Path">
      <value order="0">Objective Global Folder:TEC Global Folder:Career Development:Deliveries:Products and Services:Products and Events:Events:Oritetanga Event:Presentations from conference</value>
    </field>
    <field name="Objective-Parent">
      <value order="0">Presentations from conference</value>
    </field>
    <field name="Objective-State">
      <value order="0">Being Drafted</value>
    </field>
    <field name="Objective-VersionId">
      <value order="0">vA3226362</value>
    </field>
    <field name="Objective-Version">
      <value order="0">0.1</value>
    </field>
    <field name="Objective-VersionNumber">
      <value order="0">1</value>
    </field>
    <field name="Objective-VersionComment">
      <value order="0"/>
    </field>
    <field name="Objective-FileNumber">
      <value order="0">qA124798</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 for EIT" ma:contentTypeID="0x0101005FB5FA56E4735E44BCE4DB68EA7596590075099DC560C52049B0BD11300F5FF1ED" ma:contentTypeVersion="4" ma:contentTypeDescription="" ma:contentTypeScope="" ma:versionID="174f32606df65a586b598ccc69ab5bec">
  <xsd:schema xmlns:xsd="http://www.w3.org/2001/XMLSchema" xmlns:xs="http://www.w3.org/2001/XMLSchema" xmlns:p="http://schemas.microsoft.com/office/2006/metadata/properties" xmlns:ns2="aed6ddb3-fa90-4310-b190-080219aa077f" targetNamespace="http://schemas.microsoft.com/office/2006/metadata/properties" ma:root="true" ma:fieldsID="677bb29d0334e8e118ff08f5b77f9084" ns2:_="">
    <xsd:import namespace="aed6ddb3-fa90-4310-b190-080219aa077f"/>
    <xsd:element name="properties">
      <xsd:complexType>
        <xsd:sequence>
          <xsd:element name="documentManagement">
            <xsd:complexType>
              <xsd:all>
                <xsd:element ref="ns2:Tmplate_x0020_Type" minOccurs="0"/>
                <xsd:element ref="ns2:Facu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d6ddb3-fa90-4310-b190-080219aa077f" elementFormDefault="qualified">
    <xsd:import namespace="http://schemas.microsoft.com/office/2006/documentManagement/types"/>
    <xsd:import namespace="http://schemas.microsoft.com/office/infopath/2007/PartnerControls"/>
    <xsd:element name="Tmplate_x0020_Type" ma:index="8" nillable="true" ma:displayName="Document Type" ma:default="No_Selection" ma:format="Dropdown" ma:internalName="Tmplate_x0020_Type" ma:readOnly="false">
      <xsd:simpleType>
        <xsd:restriction base="dms:Choice">
          <xsd:enumeration value="No_Selection"/>
          <xsd:enumeration value="Logo"/>
          <xsd:enumeration value="Org Chart"/>
          <xsd:enumeration value="Job Sheet"/>
          <xsd:enumeration value="Resource"/>
          <xsd:enumeration value="Powerpoint"/>
          <xsd:enumeration value="Facsimile"/>
          <xsd:enumeration value="Media Release"/>
          <xsd:enumeration value="Memorandum"/>
        </xsd:restriction>
      </xsd:simpleType>
    </xsd:element>
    <xsd:element name="Faculty" ma:index="9" nillable="true" ma:displayName="Faculty or Section" ma:default="Faculty of Maori Studies" ma:format="Dropdown" ma:internalName="Faculty" ma:readOnly="false">
      <xsd:simpleType>
        <xsd:restriction base="dms:Choice">
          <xsd:enumeration value="No_Content"/>
          <xsd:enumeration value="Reprographics"/>
          <xsd:enumeration value="Main EIT"/>
          <xsd:enumeration value="Main EIT"/>
          <xsd:enumeration value="Tairawhiti"/>
          <xsd:enumeration value="Tairawhiti"/>
          <xsd:enumeration value="Faculty of Maori Studies"/>
          <xsd:enumeration value="Faculty of Humanities, Arts and Trades"/>
          <xsd:enumeration value="Faculty of Health Sciences"/>
          <xsd:enumeration value="Faculty of Applied Science, Business and Computing"/>
          <xsd:enumeration value="Internatio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mplate_x0020_Type xmlns="aed6ddb3-fa90-4310-b190-080219aa077f">Powerpoint</Tmplate_x0020_Type>
    <Faculty xmlns="aed6ddb3-fa90-4310-b190-080219aa077f">Reprographics</Facul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5975D-38DD-4447-91CF-72CA395C4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d6ddb3-fa90-4310-b190-080219aa0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1C599D-6F5E-4B94-BA07-65EFBD8B4A94}">
  <ds:schemaRefs>
    <ds:schemaRef ds:uri="http://schemas.microsoft.com/office/infopath/2007/PartnerControls"/>
    <ds:schemaRef ds:uri="http://purl.org/dc/dcmitype/"/>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aed6ddb3-fa90-4310-b190-080219aa077f"/>
    <ds:schemaRef ds:uri="http://schemas.microsoft.com/office/2006/metadata/properties"/>
  </ds:schemaRefs>
</ds:datastoreItem>
</file>

<file path=customXml/itemProps3.xml><?xml version="1.0" encoding="utf-8"?>
<ds:datastoreItem xmlns:ds="http://schemas.openxmlformats.org/officeDocument/2006/customXml" ds:itemID="{E6ADFF5F-C66E-40CF-8784-F4297AD8BC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EIT PowerPoint Presentation Template Nov 16</Template>
  <TotalTime>3280</TotalTime>
  <Words>1680</Words>
  <Application>Microsoft Office PowerPoint</Application>
  <PresentationFormat>On-screen Show (4:3)</PresentationFormat>
  <Paragraphs>193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EIT PowerPoint Presentation Template Nov 16</vt:lpstr>
      <vt:lpstr>Using data to shape institutional practices @EIT</vt:lpstr>
      <vt:lpstr>PowerPoint Presentation</vt:lpstr>
      <vt:lpstr>PowerPoint Presentation</vt:lpstr>
      <vt:lpstr>A key moment 2010/2011</vt:lpstr>
      <vt:lpstr>Change in Māori population by age, next ten years</vt:lpstr>
      <vt:lpstr>EIT data principles (est 2009)</vt:lpstr>
      <vt:lpstr>A brief history: Business Intelligence &amp; Learning Analytics @EIT </vt:lpstr>
      <vt:lpstr>First foray into analytics……..</vt:lpstr>
      <vt:lpstr>………then came “Revive”</vt:lpstr>
      <vt:lpstr>And where to now for Revive?</vt:lpstr>
      <vt:lpstr>So were we “right”?  What actually happened/is happening?</vt:lpstr>
      <vt:lpstr>How have our cohorts changed?</vt:lpstr>
      <vt:lpstr>Performance; Where were we in 2010/2011?</vt:lpstr>
      <vt:lpstr>And the now/future; Collaboration.</vt:lpstr>
      <vt:lpstr>TANZ eCampus: Learning Analytics</vt:lpstr>
      <vt:lpstr>eCampus and shaping practices </vt:lpstr>
      <vt:lpstr>Summary</vt:lpstr>
      <vt:lpstr>So what does that culture look like?</vt:lpstr>
      <vt:lpstr>Lessons learned (and still being learnt) </vt:lpstr>
    </vt:vector>
  </TitlesOfParts>
  <Company>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Encore Event Technologies</cp:lastModifiedBy>
  <cp:revision>89</cp:revision>
  <cp:lastPrinted>2019-08-05T06:45:06Z</cp:lastPrinted>
  <dcterms:created xsi:type="dcterms:W3CDTF">2017-02-27T23:04:58Z</dcterms:created>
  <dcterms:modified xsi:type="dcterms:W3CDTF">2019-08-06T00:50:25Z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0x0101005FB5FA56E4735E44BCE4DB68EA7596590075099DC560C52049B0BD11300F5FF1ED</vt:lpwstr>
  </property>
  <property fmtid="{D5CDD505-2E9C-101B-9397-08002B2CF9AE}" pid="3" name="Objective-Id">
    <vt:lpwstr>A1457381</vt:lpwstr>
  </property>
  <property fmtid="{D5CDD505-2E9C-101B-9397-08002B2CF9AE}" pid="4" name="Objective-Title">
    <vt:lpwstr>6.  Oritetanga Conference Aug 2019 - Patrick Jones</vt:lpwstr>
  </property>
  <property fmtid="{D5CDD505-2E9C-101B-9397-08002B2CF9AE}" pid="5" name="Objective-Description">
    <vt:lpwstr/>
  </property>
  <property fmtid="{D5CDD505-2E9C-101B-9397-08002B2CF9AE}" pid="6" name="Objective-CreationStamp">
    <vt:filetime>2019-08-06T21:08:16Z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2019-08-12T21:59:46Z</vt:filetime>
  </property>
  <property fmtid="{D5CDD505-2E9C-101B-9397-08002B2CF9AE}" pid="11" name="Objective-Owner">
    <vt:lpwstr>Lisa Eames</vt:lpwstr>
  </property>
  <property fmtid="{D5CDD505-2E9C-101B-9397-08002B2CF9AE}" pid="12" name="Objective-Path">
    <vt:lpwstr>Objective Global Folder:TEC Global Folder:Career Development:Deliveries:Products and Services:Products and Events:Events:Oritetanga Event:Presentations from conference</vt:lpwstr>
  </property>
  <property fmtid="{D5CDD505-2E9C-101B-9397-08002B2CF9AE}" pid="13" name="Objective-Parent">
    <vt:lpwstr>Presentations from conference</vt:lpwstr>
  </property>
  <property fmtid="{D5CDD505-2E9C-101B-9397-08002B2CF9AE}" pid="14" name="Objective-State">
    <vt:lpwstr>Being Drafted</vt:lpwstr>
  </property>
  <property fmtid="{D5CDD505-2E9C-101B-9397-08002B2CF9AE}" pid="15" name="Objective-VersionId">
    <vt:lpwstr>vA3226362</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qA124798</vt:lpwstr>
  </property>
  <property fmtid="{D5CDD505-2E9C-101B-9397-08002B2CF9AE}" pid="20" name="Objective-Classification">
    <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ies>
</file>