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xml" ContentType="application/vnd.openxmlformats-officedocument.customXml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openxmlformats.org/officeDocument/2006/relationships/custom-properties" Target="/docProps/custom.xml" Id="Rd2812eddb60743e6"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7" r:id="rId2"/>
    <p:sldId id="258" r:id="rId3"/>
    <p:sldId id="368" r:id="rId4"/>
    <p:sldId id="294" r:id="rId5"/>
    <p:sldId id="400" r:id="rId6"/>
    <p:sldId id="264" r:id="rId7"/>
    <p:sldId id="417" r:id="rId8"/>
    <p:sldId id="265" r:id="rId9"/>
    <p:sldId id="266" r:id="rId10"/>
    <p:sldId id="380" r:id="rId11"/>
    <p:sldId id="422" r:id="rId12"/>
    <p:sldId id="318" r:id="rId13"/>
    <p:sldId id="423" r:id="rId14"/>
    <p:sldId id="337" r:id="rId15"/>
    <p:sldId id="424" r:id="rId16"/>
    <p:sldId id="359" r:id="rId17"/>
    <p:sldId id="381" r:id="rId18"/>
    <p:sldId id="410" r:id="rId19"/>
    <p:sldId id="406" r:id="rId20"/>
    <p:sldId id="418" r:id="rId21"/>
    <p:sldId id="419" r:id="rId22"/>
    <p:sldId id="420" r:id="rId23"/>
    <p:sldId id="407" r:id="rId24"/>
    <p:sldId id="409" r:id="rId25"/>
    <p:sldId id="395" r:id="rId26"/>
    <p:sldId id="396" r:id="rId27"/>
    <p:sldId id="412" r:id="rId28"/>
    <p:sldId id="336" r:id="rId29"/>
    <p:sldId id="397" r:id="rId30"/>
    <p:sldId id="425" r:id="rId31"/>
    <p:sldId id="346" r:id="rId32"/>
    <p:sldId id="416" r:id="rId33"/>
    <p:sldId id="402" r:id="rId34"/>
    <p:sldId id="411" r:id="rId35"/>
    <p:sldId id="415" r:id="rId36"/>
    <p:sldId id="322" r:id="rId37"/>
    <p:sldId id="426" r:id="rId38"/>
    <p:sldId id="427" r:id="rId39"/>
    <p:sldId id="414" r:id="rId40"/>
    <p:sldId id="378" r:id="rId41"/>
    <p:sldId id="379" r:id="rId42"/>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99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9" autoAdjust="0"/>
    <p:restoredTop sz="94660"/>
  </p:normalViewPr>
  <p:slideViewPr>
    <p:cSldViewPr snapToGrid="0" snapToObjects="1">
      <p:cViewPr varScale="1">
        <p:scale>
          <a:sx n="188" d="100"/>
          <a:sy n="188" d="100"/>
        </p:scale>
        <p:origin x="1464"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074"/>
    </p:cViewPr>
  </p:sorter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slide" Target="slides/slide41.xml" Id="rId42" /><Relationship Type="http://schemas.openxmlformats.org/officeDocument/2006/relationships/theme" Target="theme/theme1.xml" Id="rId47"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viewProps" Target="viewProps.xml" Id="rId46"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slide" Target="slides/slide40.xml" Id="rId41"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presProps" Target="presProps.xml" Id="rId45"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handoutMaster" Target="handoutMasters/handoutMaster1.xml" Id="rId44"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notesMaster" Target="notesMasters/notesMaster1.xml" Id="rId43" /><Relationship Type="http://schemas.openxmlformats.org/officeDocument/2006/relationships/tableStyles" Target="tableStyles.xml" Id="rId48" /><Relationship Type="http://schemas.openxmlformats.org/officeDocument/2006/relationships/customXml" Target="/customXML/item.xml" Id="R520ea172574d47b5" /></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2" Type="http://schemas.openxmlformats.org/officeDocument/2006/relationships/oleObject" Target="file:///\\Users\zoebristowe\Desktop\MoH%20REPORTS\ALL%20Progs%20ALLComparative2017%20w%20GRAPH%20ANNUAL%20REPORT.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zoebristowe\Desktop\MoH%20REPORTS\ALL%20Progs%20ALLComparative2017%20w%20GRAPH%20ANNUAL%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spPr>
        <a:noFill/>
        <a:ln w="12700" cap="flat" cmpd="sng" algn="ctr">
          <a:solidFill>
            <a:schemeClr val="tx1">
              <a:tint val="75000"/>
              <a:satMod val="105000"/>
            </a:schemeClr>
          </a:solidFill>
          <a:prstDash val="solid"/>
          <a:round/>
        </a:ln>
        <a:effectLst/>
        <a:sp3d contourW="12700">
          <a:contourClr>
            <a:schemeClr val="tx1">
              <a:tint val="75000"/>
              <a:satMod val="10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solidFill>
                <a:schemeClr val="accent5">
                  <a:lumMod val="60000"/>
                  <a:lumOff val="40000"/>
                </a:schemeClr>
              </a:solidFill>
              <a:ln>
                <a:noFill/>
              </a:ln>
              <a:effectLst/>
              <a:sp3d/>
            </c:spPr>
            <c:extLst>
              <c:ext xmlns:c16="http://schemas.microsoft.com/office/drawing/2014/chart" uri="{C3380CC4-5D6E-409C-BE32-E72D297353CC}">
                <c16:uniqueId val="{00000001-11B1-48A8-A031-8F3B8D2B062D}"/>
              </c:ext>
            </c:extLst>
          </c:dPt>
          <c:dPt>
            <c:idx val="1"/>
            <c:bubble3D val="0"/>
            <c:spPr>
              <a:solidFill>
                <a:schemeClr val="accent2"/>
              </a:solidFill>
              <a:ln>
                <a:noFill/>
              </a:ln>
              <a:effectLst/>
              <a:sp3d/>
            </c:spPr>
            <c:extLst>
              <c:ext xmlns:c16="http://schemas.microsoft.com/office/drawing/2014/chart" uri="{C3380CC4-5D6E-409C-BE32-E72D297353CC}">
                <c16:uniqueId val="{00000003-11B1-48A8-A031-8F3B8D2B062D}"/>
              </c:ext>
            </c:extLst>
          </c:dPt>
          <c:dLbls>
            <c:delete val="1"/>
          </c:dLbls>
          <c:cat>
            <c:strRef>
              <c:f>Sheet1!$A$2:$A$3</c:f>
              <c:strCache>
                <c:ptCount val="2"/>
                <c:pt idx="0">
                  <c:v>Maori</c:v>
                </c:pt>
                <c:pt idx="1">
                  <c:v>All Others</c:v>
                </c:pt>
              </c:strCache>
            </c:strRef>
          </c:cat>
          <c:val>
            <c:numRef>
              <c:f>Sheet1!$B$2:$B$3</c:f>
              <c:numCache>
                <c:formatCode>General</c:formatCode>
                <c:ptCount val="2"/>
                <c:pt idx="0">
                  <c:v>15</c:v>
                </c:pt>
                <c:pt idx="1">
                  <c:v>70</c:v>
                </c:pt>
              </c:numCache>
            </c:numRef>
          </c:val>
          <c:extLst>
            <c:ext xmlns:c16="http://schemas.microsoft.com/office/drawing/2014/chart" uri="{C3380CC4-5D6E-409C-BE32-E72D297353CC}">
              <c16:uniqueId val="{00000004-11B1-48A8-A031-8F3B8D2B062D}"/>
            </c:ext>
          </c:extLst>
        </c:ser>
        <c:dLbls>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12700" cap="flat" cmpd="sng" algn="ctr">
      <a:noFill/>
      <a:prstDash val="solid"/>
    </a:ln>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chemeClr val="accent5">
                  <a:lumMod val="60000"/>
                  <a:lumOff val="40000"/>
                </a:schemeClr>
              </a:solidFill>
            </c:spPr>
            <c:extLst>
              <c:ext xmlns:c16="http://schemas.microsoft.com/office/drawing/2014/chart" uri="{C3380CC4-5D6E-409C-BE32-E72D297353CC}">
                <c16:uniqueId val="{00000001-EE7E-4B68-9892-AA43B8932938}"/>
              </c:ext>
            </c:extLst>
          </c:dPt>
          <c:dLbls>
            <c:delete val="1"/>
          </c:dLbls>
          <c:cat>
            <c:strRef>
              <c:f>Sheet1!$A$2:$A$3</c:f>
              <c:strCache>
                <c:ptCount val="2"/>
                <c:pt idx="0">
                  <c:v>Maori</c:v>
                </c:pt>
                <c:pt idx="1">
                  <c:v>All Others</c:v>
                </c:pt>
              </c:strCache>
            </c:strRef>
          </c:cat>
          <c:val>
            <c:numRef>
              <c:f>Sheet1!$B$2:$B$3</c:f>
              <c:numCache>
                <c:formatCode>General</c:formatCode>
                <c:ptCount val="2"/>
                <c:pt idx="0">
                  <c:v>25</c:v>
                </c:pt>
                <c:pt idx="1">
                  <c:v>70</c:v>
                </c:pt>
              </c:numCache>
            </c:numRef>
          </c:val>
          <c:extLst>
            <c:ext xmlns:c16="http://schemas.microsoft.com/office/drawing/2014/chart" uri="{C3380CC4-5D6E-409C-BE32-E72D297353CC}">
              <c16:uniqueId val="{00000002-EE7E-4B68-9892-AA43B8932938}"/>
            </c:ext>
          </c:extLst>
        </c:ser>
        <c:dLbls>
          <c:showLegendKey val="0"/>
          <c:showVal val="0"/>
          <c:showCatName val="1"/>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chemeClr val="accent5">
                  <a:lumMod val="60000"/>
                  <a:lumOff val="40000"/>
                </a:schemeClr>
              </a:solidFill>
            </c:spPr>
            <c:extLst>
              <c:ext xmlns:c16="http://schemas.microsoft.com/office/drawing/2014/chart" uri="{C3380CC4-5D6E-409C-BE32-E72D297353CC}">
                <c16:uniqueId val="{00000001-378A-42C4-980B-2C009A1FB8D8}"/>
              </c:ext>
            </c:extLst>
          </c:dPt>
          <c:dLbls>
            <c:delete val="1"/>
          </c:dLbls>
          <c:cat>
            <c:strRef>
              <c:f>Sheet1!$A$2:$A$3</c:f>
              <c:strCache>
                <c:ptCount val="2"/>
                <c:pt idx="0">
                  <c:v>Maori</c:v>
                </c:pt>
                <c:pt idx="1">
                  <c:v>All Others</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2-378A-42C4-980B-2C009A1FB8D8}"/>
            </c:ext>
          </c:extLst>
        </c:ser>
        <c:dLbls>
          <c:showLegendKey val="0"/>
          <c:showVal val="0"/>
          <c:showCatName val="1"/>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dPt>
            <c:idx val="0"/>
            <c:bubble3D val="0"/>
            <c:spPr>
              <a:solidFill>
                <a:schemeClr val="accent5">
                  <a:lumMod val="60000"/>
                  <a:lumOff val="40000"/>
                </a:schemeClr>
              </a:solidFill>
            </c:spPr>
            <c:extLst>
              <c:ext xmlns:c16="http://schemas.microsoft.com/office/drawing/2014/chart" uri="{C3380CC4-5D6E-409C-BE32-E72D297353CC}">
                <c16:uniqueId val="{00000001-3B3C-4CE2-80FD-335A448B0A29}"/>
              </c:ext>
            </c:extLst>
          </c:dPt>
          <c:dLbls>
            <c:delete val="1"/>
          </c:dLbls>
          <c:cat>
            <c:strRef>
              <c:f>Sheet1!$A$2:$A$3</c:f>
              <c:strCache>
                <c:ptCount val="2"/>
                <c:pt idx="0">
                  <c:v>Maori</c:v>
                </c:pt>
                <c:pt idx="1">
                  <c:v>All Others</c:v>
                </c:pt>
              </c:strCache>
            </c:strRef>
          </c:cat>
          <c:val>
            <c:numRef>
              <c:f>Sheet1!$B$2:$B$3</c:f>
              <c:numCache>
                <c:formatCode>General</c:formatCode>
                <c:ptCount val="2"/>
                <c:pt idx="0">
                  <c:v>3</c:v>
                </c:pt>
                <c:pt idx="1">
                  <c:v>97</c:v>
                </c:pt>
              </c:numCache>
            </c:numRef>
          </c:val>
          <c:extLst>
            <c:ext xmlns:c16="http://schemas.microsoft.com/office/drawing/2014/chart" uri="{C3380CC4-5D6E-409C-BE32-E72D297353CC}">
              <c16:uniqueId val="{00000002-3B3C-4CE2-80FD-335A448B0A29}"/>
            </c:ext>
          </c:extLst>
        </c:ser>
        <c:dLbls>
          <c:showLegendKey val="0"/>
          <c:showVal val="0"/>
          <c:showCatName val="1"/>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06842305089221E-2"/>
          <c:y val="3.8829045673984069E-2"/>
          <c:w val="0.92286400000000002"/>
          <c:h val="0.88804700000000003"/>
        </c:manualLayout>
      </c:layout>
      <c:lineChart>
        <c:grouping val="standard"/>
        <c:varyColors val="0"/>
        <c:ser>
          <c:idx val="0"/>
          <c:order val="0"/>
          <c:tx>
            <c:strRef>
              <c:f>Sheet1!$A$2</c:f>
              <c:strCache>
                <c:ptCount val="1"/>
              </c:strCache>
            </c:strRef>
          </c:tx>
          <c:spPr>
            <a:ln w="28575" cap="rnd">
              <a:solidFill>
                <a:schemeClr val="accent1"/>
              </a:solidFill>
              <a:round/>
            </a:ln>
            <a:effectLst/>
          </c:spPr>
          <c:marker>
            <c:symbol val="none"/>
          </c:marker>
          <c:dLbls>
            <c:dLbl>
              <c:idx val="10"/>
              <c:layout>
                <c:manualLayout>
                  <c:x val="-4.2203236113501172E-2"/>
                  <c:y val="-6.83027760216104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FB2-4B62-8D7D-EF0B613F4453}"/>
                </c:ext>
              </c:extLst>
            </c:dLbl>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Sheet1!$B$1:$M$1</c:f>
              <c:strCache>
                <c:ptCount val="12"/>
                <c:pt idx="1">
                  <c:v>2010</c:v>
                </c:pt>
                <c:pt idx="2">
                  <c:v>2011</c:v>
                </c:pt>
                <c:pt idx="3">
                  <c:v>2012</c:v>
                </c:pt>
                <c:pt idx="4">
                  <c:v>2013</c:v>
                </c:pt>
                <c:pt idx="5">
                  <c:v>2013</c:v>
                </c:pt>
                <c:pt idx="6">
                  <c:v>2014</c:v>
                </c:pt>
                <c:pt idx="7">
                  <c:v>2015</c:v>
                </c:pt>
                <c:pt idx="8">
                  <c:v>2016</c:v>
                </c:pt>
                <c:pt idx="9">
                  <c:v>2017</c:v>
                </c:pt>
                <c:pt idx="10">
                  <c:v>2018</c:v>
                </c:pt>
                <c:pt idx="11">
                  <c:v>2019</c:v>
                </c:pt>
              </c:strCache>
            </c:strRef>
          </c:cat>
          <c:val>
            <c:numRef>
              <c:f>Sheet1!$B$2:$M$2</c:f>
              <c:numCache>
                <c:formatCode>General</c:formatCode>
                <c:ptCount val="12"/>
                <c:pt idx="1">
                  <c:v>66</c:v>
                </c:pt>
                <c:pt idx="2">
                  <c:v>94</c:v>
                </c:pt>
                <c:pt idx="3">
                  <c:v>76</c:v>
                </c:pt>
                <c:pt idx="4">
                  <c:v>96</c:v>
                </c:pt>
                <c:pt idx="5">
                  <c:v>106</c:v>
                </c:pt>
                <c:pt idx="6">
                  <c:v>139</c:v>
                </c:pt>
                <c:pt idx="7">
                  <c:v>129</c:v>
                </c:pt>
                <c:pt idx="8">
                  <c:v>147</c:v>
                </c:pt>
                <c:pt idx="9">
                  <c:v>149</c:v>
                </c:pt>
                <c:pt idx="10">
                  <c:v>168</c:v>
                </c:pt>
                <c:pt idx="11">
                  <c:v>235</c:v>
                </c:pt>
              </c:numCache>
            </c:numRef>
          </c:val>
          <c:smooth val="0"/>
          <c:extLst>
            <c:ext xmlns:c16="http://schemas.microsoft.com/office/drawing/2014/chart" uri="{C3380CC4-5D6E-409C-BE32-E72D297353CC}">
              <c16:uniqueId val="{00000001-DFB2-4B62-8D7D-EF0B613F4453}"/>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1" i="0" u="none" strike="noStrike" kern="1200" baseline="0">
                <a:solidFill>
                  <a:sysClr val="windowText" lastClr="000000"/>
                </a:solidFill>
                <a:latin typeface="+mn-lt"/>
                <a:ea typeface="+mn-ea"/>
                <a:cs typeface="+mn-cs"/>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0" spcFirstLastPara="1" vertOverflow="ellipsis" wrap="square" anchor="ctr" anchorCtr="1"/>
          <a:lstStyle/>
          <a:p>
            <a:pPr>
              <a:defRPr sz="1100" b="1" i="0" u="none" strike="noStrike" kern="1200" baseline="0">
                <a:solidFill>
                  <a:sysClr val="windowText" lastClr="000000"/>
                </a:solidFill>
                <a:latin typeface="+mn-lt"/>
                <a:ea typeface="+mn-ea"/>
                <a:cs typeface="+mn-cs"/>
              </a:defRPr>
            </a:pPr>
            <a:endParaRPr lang="en-US"/>
          </a:p>
        </c:txPr>
        <c:crossAx val="2094734552"/>
        <c:crosses val="autoZero"/>
        <c:crossBetween val="midCat"/>
        <c:majorUnit val="45"/>
        <c:minorUnit val="22.5"/>
      </c:valAx>
      <c:spPr>
        <a:noFill/>
        <a:ln>
          <a:noFill/>
        </a:ln>
        <a:effectLst/>
      </c:spPr>
    </c:plotArea>
    <c:plotVisOnly val="1"/>
    <c:dispBlanksAs val="gap"/>
    <c:showDLblsOverMax val="1"/>
  </c:chart>
  <c:spPr>
    <a:noFill/>
    <a:ln>
      <a:noFill/>
    </a:ln>
    <a:effectLst/>
  </c:spPr>
  <c:txPr>
    <a:bodyPr/>
    <a:lstStyle/>
    <a:p>
      <a:pPr>
        <a:defRPr sz="1100">
          <a:solidFill>
            <a:sysClr val="windowText" lastClr="000000"/>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537763646351819E-2"/>
          <c:y val="0.10488357570601606"/>
          <c:w val="0.86180802716785132"/>
          <c:h val="0.78842023884921131"/>
        </c:manualLayout>
      </c:layout>
      <c:barChart>
        <c:barDir val="col"/>
        <c:grouping val="clustered"/>
        <c:varyColors val="0"/>
        <c:ser>
          <c:idx val="0"/>
          <c:order val="0"/>
          <c:tx>
            <c:strRef>
              <c:f>TWP!$J$7</c:f>
              <c:strCache>
                <c:ptCount val="1"/>
                <c:pt idx="0">
                  <c:v>2009</c:v>
                </c:pt>
              </c:strCache>
            </c:strRef>
          </c:tx>
          <c:spPr>
            <a:solidFill>
              <a:srgbClr val="FF0000"/>
            </a:solidFill>
            <a:ln>
              <a:solidFill>
                <a:schemeClr val="tx1"/>
              </a:solidFill>
            </a:ln>
          </c:spPr>
          <c:invertIfNegative val="0"/>
          <c:cat>
            <c:strRef>
              <c:f>TWP!$I$8:$I$12</c:f>
              <c:strCache>
                <c:ptCount val="5"/>
                <c:pt idx="0">
                  <c:v>Dentistry</c:v>
                </c:pt>
                <c:pt idx="1">
                  <c:v>Med Lab Sci</c:v>
                </c:pt>
                <c:pt idx="2">
                  <c:v>Medicine</c:v>
                </c:pt>
                <c:pt idx="3">
                  <c:v>Pharmacy</c:v>
                </c:pt>
                <c:pt idx="4">
                  <c:v>Physiotherapy</c:v>
                </c:pt>
              </c:strCache>
            </c:strRef>
          </c:cat>
          <c:val>
            <c:numRef>
              <c:f>TWP!$J$8:$J$12</c:f>
              <c:numCache>
                <c:formatCode>General</c:formatCode>
                <c:ptCount val="5"/>
                <c:pt idx="0">
                  <c:v>3</c:v>
                </c:pt>
                <c:pt idx="2">
                  <c:v>16</c:v>
                </c:pt>
                <c:pt idx="3">
                  <c:v>5</c:v>
                </c:pt>
                <c:pt idx="4">
                  <c:v>7</c:v>
                </c:pt>
              </c:numCache>
            </c:numRef>
          </c:val>
          <c:extLst>
            <c:ext xmlns:c16="http://schemas.microsoft.com/office/drawing/2014/chart" uri="{C3380CC4-5D6E-409C-BE32-E72D297353CC}">
              <c16:uniqueId val="{00000000-7523-4B01-B0A9-8A23FA183445}"/>
            </c:ext>
          </c:extLst>
        </c:ser>
        <c:ser>
          <c:idx val="1"/>
          <c:order val="1"/>
          <c:tx>
            <c:strRef>
              <c:f>TWP!$K$7</c:f>
              <c:strCache>
                <c:ptCount val="1"/>
                <c:pt idx="0">
                  <c:v>2010</c:v>
                </c:pt>
              </c:strCache>
            </c:strRef>
          </c:tx>
          <c:spPr>
            <a:solidFill>
              <a:srgbClr val="FF0000"/>
            </a:solidFill>
            <a:ln>
              <a:solidFill>
                <a:srgbClr val="000000"/>
              </a:solidFill>
            </a:ln>
          </c:spPr>
          <c:invertIfNegative val="0"/>
          <c:cat>
            <c:strRef>
              <c:f>TWP!$I$8:$I$12</c:f>
              <c:strCache>
                <c:ptCount val="5"/>
                <c:pt idx="0">
                  <c:v>Dentistry</c:v>
                </c:pt>
                <c:pt idx="1">
                  <c:v>Med Lab Sci</c:v>
                </c:pt>
                <c:pt idx="2">
                  <c:v>Medicine</c:v>
                </c:pt>
                <c:pt idx="3">
                  <c:v>Pharmacy</c:v>
                </c:pt>
                <c:pt idx="4">
                  <c:v>Physiotherapy</c:v>
                </c:pt>
              </c:strCache>
            </c:strRef>
          </c:cat>
          <c:val>
            <c:numRef>
              <c:f>TWP!$K$8:$K$12</c:f>
              <c:numCache>
                <c:formatCode>General</c:formatCode>
                <c:ptCount val="5"/>
                <c:pt idx="0">
                  <c:v>2</c:v>
                </c:pt>
                <c:pt idx="2">
                  <c:v>18</c:v>
                </c:pt>
                <c:pt idx="3">
                  <c:v>2</c:v>
                </c:pt>
                <c:pt idx="4">
                  <c:v>3</c:v>
                </c:pt>
              </c:numCache>
            </c:numRef>
          </c:val>
          <c:extLst>
            <c:ext xmlns:c16="http://schemas.microsoft.com/office/drawing/2014/chart" uri="{C3380CC4-5D6E-409C-BE32-E72D297353CC}">
              <c16:uniqueId val="{00000001-7523-4B01-B0A9-8A23FA183445}"/>
            </c:ext>
          </c:extLst>
        </c:ser>
        <c:ser>
          <c:idx val="2"/>
          <c:order val="2"/>
          <c:tx>
            <c:strRef>
              <c:f>TWP!$L$7</c:f>
              <c:strCache>
                <c:ptCount val="1"/>
                <c:pt idx="0">
                  <c:v>2011</c:v>
                </c:pt>
              </c:strCache>
            </c:strRef>
          </c:tx>
          <c:spPr>
            <a:solidFill>
              <a:srgbClr val="FF0000"/>
            </a:solidFill>
            <a:ln>
              <a:solidFill>
                <a:sysClr val="windowText" lastClr="000000"/>
              </a:solidFill>
            </a:ln>
          </c:spPr>
          <c:invertIfNegative val="0"/>
          <c:cat>
            <c:strRef>
              <c:f>TWP!$I$8:$I$12</c:f>
              <c:strCache>
                <c:ptCount val="5"/>
                <c:pt idx="0">
                  <c:v>Dentistry</c:v>
                </c:pt>
                <c:pt idx="1">
                  <c:v>Med Lab Sci</c:v>
                </c:pt>
                <c:pt idx="2">
                  <c:v>Medicine</c:v>
                </c:pt>
                <c:pt idx="3">
                  <c:v>Pharmacy</c:v>
                </c:pt>
                <c:pt idx="4">
                  <c:v>Physiotherapy</c:v>
                </c:pt>
              </c:strCache>
            </c:strRef>
          </c:cat>
          <c:val>
            <c:numRef>
              <c:f>TWP!$L$8:$L$12</c:f>
              <c:numCache>
                <c:formatCode>General</c:formatCode>
                <c:ptCount val="5"/>
                <c:pt idx="0">
                  <c:v>0</c:v>
                </c:pt>
                <c:pt idx="2">
                  <c:v>18</c:v>
                </c:pt>
                <c:pt idx="3">
                  <c:v>2</c:v>
                </c:pt>
                <c:pt idx="4">
                  <c:v>2</c:v>
                </c:pt>
              </c:numCache>
            </c:numRef>
          </c:val>
          <c:extLst>
            <c:ext xmlns:c16="http://schemas.microsoft.com/office/drawing/2014/chart" uri="{C3380CC4-5D6E-409C-BE32-E72D297353CC}">
              <c16:uniqueId val="{00000002-7523-4B01-B0A9-8A23FA183445}"/>
            </c:ext>
          </c:extLst>
        </c:ser>
        <c:ser>
          <c:idx val="3"/>
          <c:order val="3"/>
          <c:tx>
            <c:strRef>
              <c:f>TWP!$M$7</c:f>
              <c:strCache>
                <c:ptCount val="1"/>
                <c:pt idx="0">
                  <c:v>2012</c:v>
                </c:pt>
              </c:strCache>
            </c:strRef>
          </c:tx>
          <c:spPr>
            <a:solidFill>
              <a:srgbClr val="00FDFF"/>
            </a:solidFill>
            <a:ln>
              <a:solidFill>
                <a:srgbClr val="000000"/>
              </a:solidFill>
            </a:ln>
          </c:spPr>
          <c:invertIfNegative val="0"/>
          <c:cat>
            <c:strRef>
              <c:f>TWP!$I$8:$I$12</c:f>
              <c:strCache>
                <c:ptCount val="5"/>
                <c:pt idx="0">
                  <c:v>Dentistry</c:v>
                </c:pt>
                <c:pt idx="1">
                  <c:v>Med Lab Sci</c:v>
                </c:pt>
                <c:pt idx="2">
                  <c:v>Medicine</c:v>
                </c:pt>
                <c:pt idx="3">
                  <c:v>Pharmacy</c:v>
                </c:pt>
                <c:pt idx="4">
                  <c:v>Physiotherapy</c:v>
                </c:pt>
              </c:strCache>
            </c:strRef>
          </c:cat>
          <c:val>
            <c:numRef>
              <c:f>TWP!$M$8:$M$12</c:f>
              <c:numCache>
                <c:formatCode>General</c:formatCode>
                <c:ptCount val="5"/>
                <c:pt idx="0">
                  <c:v>2</c:v>
                </c:pt>
                <c:pt idx="1">
                  <c:v>3</c:v>
                </c:pt>
                <c:pt idx="2">
                  <c:v>35</c:v>
                </c:pt>
                <c:pt idx="3">
                  <c:v>3</c:v>
                </c:pt>
                <c:pt idx="4">
                  <c:v>2</c:v>
                </c:pt>
              </c:numCache>
            </c:numRef>
          </c:val>
          <c:extLst>
            <c:ext xmlns:c16="http://schemas.microsoft.com/office/drawing/2014/chart" uri="{C3380CC4-5D6E-409C-BE32-E72D297353CC}">
              <c16:uniqueId val="{00000003-7523-4B01-B0A9-8A23FA183445}"/>
            </c:ext>
          </c:extLst>
        </c:ser>
        <c:ser>
          <c:idx val="4"/>
          <c:order val="4"/>
          <c:tx>
            <c:strRef>
              <c:f>TWP!$N$7</c:f>
              <c:strCache>
                <c:ptCount val="1"/>
                <c:pt idx="0">
                  <c:v>2013</c:v>
                </c:pt>
              </c:strCache>
            </c:strRef>
          </c:tx>
          <c:spPr>
            <a:solidFill>
              <a:srgbClr val="00FDFF"/>
            </a:solidFill>
            <a:ln>
              <a:solidFill>
                <a:srgbClr val="000000"/>
              </a:solidFill>
            </a:ln>
          </c:spPr>
          <c:invertIfNegative val="0"/>
          <c:cat>
            <c:strRef>
              <c:f>TWP!$I$8:$I$12</c:f>
              <c:strCache>
                <c:ptCount val="5"/>
                <c:pt idx="0">
                  <c:v>Dentistry</c:v>
                </c:pt>
                <c:pt idx="1">
                  <c:v>Med Lab Sci</c:v>
                </c:pt>
                <c:pt idx="2">
                  <c:v>Medicine</c:v>
                </c:pt>
                <c:pt idx="3">
                  <c:v>Pharmacy</c:v>
                </c:pt>
                <c:pt idx="4">
                  <c:v>Physiotherapy</c:v>
                </c:pt>
              </c:strCache>
            </c:strRef>
          </c:cat>
          <c:val>
            <c:numRef>
              <c:f>TWP!$N$8:$N$12</c:f>
              <c:numCache>
                <c:formatCode>General</c:formatCode>
                <c:ptCount val="5"/>
                <c:pt idx="0">
                  <c:v>4</c:v>
                </c:pt>
                <c:pt idx="1">
                  <c:v>1</c:v>
                </c:pt>
                <c:pt idx="2">
                  <c:v>29</c:v>
                </c:pt>
                <c:pt idx="3">
                  <c:v>1</c:v>
                </c:pt>
                <c:pt idx="4">
                  <c:v>2</c:v>
                </c:pt>
              </c:numCache>
            </c:numRef>
          </c:val>
          <c:extLst>
            <c:ext xmlns:c16="http://schemas.microsoft.com/office/drawing/2014/chart" uri="{C3380CC4-5D6E-409C-BE32-E72D297353CC}">
              <c16:uniqueId val="{00000004-7523-4B01-B0A9-8A23FA183445}"/>
            </c:ext>
          </c:extLst>
        </c:ser>
        <c:ser>
          <c:idx val="5"/>
          <c:order val="5"/>
          <c:tx>
            <c:strRef>
              <c:f>TWP!$O$7</c:f>
              <c:strCache>
                <c:ptCount val="1"/>
                <c:pt idx="0">
                  <c:v>2014</c:v>
                </c:pt>
              </c:strCache>
            </c:strRef>
          </c:tx>
          <c:spPr>
            <a:solidFill>
              <a:srgbClr val="00FDFF"/>
            </a:solidFill>
            <a:ln>
              <a:solidFill>
                <a:srgbClr val="000000"/>
              </a:solidFill>
            </a:ln>
          </c:spPr>
          <c:invertIfNegative val="0"/>
          <c:cat>
            <c:strRef>
              <c:f>TWP!$I$8:$I$12</c:f>
              <c:strCache>
                <c:ptCount val="5"/>
                <c:pt idx="0">
                  <c:v>Dentistry</c:v>
                </c:pt>
                <c:pt idx="1">
                  <c:v>Med Lab Sci</c:v>
                </c:pt>
                <c:pt idx="2">
                  <c:v>Medicine</c:v>
                </c:pt>
                <c:pt idx="3">
                  <c:v>Pharmacy</c:v>
                </c:pt>
                <c:pt idx="4">
                  <c:v>Physiotherapy</c:v>
                </c:pt>
              </c:strCache>
            </c:strRef>
          </c:cat>
          <c:val>
            <c:numRef>
              <c:f>TWP!$O$8:$O$12</c:f>
              <c:numCache>
                <c:formatCode>General</c:formatCode>
                <c:ptCount val="5"/>
                <c:pt idx="0">
                  <c:v>6</c:v>
                </c:pt>
                <c:pt idx="2">
                  <c:v>44</c:v>
                </c:pt>
                <c:pt idx="3">
                  <c:v>8</c:v>
                </c:pt>
                <c:pt idx="4">
                  <c:v>5</c:v>
                </c:pt>
              </c:numCache>
            </c:numRef>
          </c:val>
          <c:extLst>
            <c:ext xmlns:c16="http://schemas.microsoft.com/office/drawing/2014/chart" uri="{C3380CC4-5D6E-409C-BE32-E72D297353CC}">
              <c16:uniqueId val="{00000005-7523-4B01-B0A9-8A23FA183445}"/>
            </c:ext>
          </c:extLst>
        </c:ser>
        <c:ser>
          <c:idx val="6"/>
          <c:order val="6"/>
          <c:tx>
            <c:strRef>
              <c:f>TWP!$P$7</c:f>
              <c:strCache>
                <c:ptCount val="1"/>
                <c:pt idx="0">
                  <c:v>2015</c:v>
                </c:pt>
              </c:strCache>
            </c:strRef>
          </c:tx>
          <c:spPr>
            <a:solidFill>
              <a:schemeClr val="accent5">
                <a:lumMod val="75000"/>
              </a:schemeClr>
            </a:solidFill>
            <a:ln>
              <a:solidFill>
                <a:srgbClr val="000000"/>
              </a:solidFill>
            </a:ln>
          </c:spPr>
          <c:invertIfNegative val="0"/>
          <c:dPt>
            <c:idx val="0"/>
            <c:invertIfNegative val="0"/>
            <c:bubble3D val="0"/>
            <c:extLst>
              <c:ext xmlns:c16="http://schemas.microsoft.com/office/drawing/2014/chart" uri="{C3380CC4-5D6E-409C-BE32-E72D297353CC}">
                <c16:uniqueId val="{00000006-7523-4B01-B0A9-8A23FA183445}"/>
              </c:ext>
            </c:extLst>
          </c:dPt>
          <c:dPt>
            <c:idx val="2"/>
            <c:invertIfNegative val="0"/>
            <c:bubble3D val="0"/>
            <c:extLst>
              <c:ext xmlns:c16="http://schemas.microsoft.com/office/drawing/2014/chart" uri="{C3380CC4-5D6E-409C-BE32-E72D297353CC}">
                <c16:uniqueId val="{00000007-7523-4B01-B0A9-8A23FA183445}"/>
              </c:ext>
            </c:extLst>
          </c:dPt>
          <c:dPt>
            <c:idx val="3"/>
            <c:invertIfNegative val="0"/>
            <c:bubble3D val="0"/>
            <c:extLst>
              <c:ext xmlns:c16="http://schemas.microsoft.com/office/drawing/2014/chart" uri="{C3380CC4-5D6E-409C-BE32-E72D297353CC}">
                <c16:uniqueId val="{00000008-7523-4B01-B0A9-8A23FA183445}"/>
              </c:ext>
            </c:extLst>
          </c:dPt>
          <c:dPt>
            <c:idx val="4"/>
            <c:invertIfNegative val="0"/>
            <c:bubble3D val="0"/>
            <c:extLst>
              <c:ext xmlns:c16="http://schemas.microsoft.com/office/drawing/2014/chart" uri="{C3380CC4-5D6E-409C-BE32-E72D297353CC}">
                <c16:uniqueId val="{00000009-7523-4B01-B0A9-8A23FA183445}"/>
              </c:ext>
            </c:extLst>
          </c:dPt>
          <c:cat>
            <c:strRef>
              <c:f>TWP!$I$8:$I$12</c:f>
              <c:strCache>
                <c:ptCount val="5"/>
                <c:pt idx="0">
                  <c:v>Dentistry</c:v>
                </c:pt>
                <c:pt idx="1">
                  <c:v>Med Lab Sci</c:v>
                </c:pt>
                <c:pt idx="2">
                  <c:v>Medicine</c:v>
                </c:pt>
                <c:pt idx="3">
                  <c:v>Pharmacy</c:v>
                </c:pt>
                <c:pt idx="4">
                  <c:v>Physiotherapy</c:v>
                </c:pt>
              </c:strCache>
            </c:strRef>
          </c:cat>
          <c:val>
            <c:numRef>
              <c:f>TWP!$P$8:$P$12</c:f>
              <c:numCache>
                <c:formatCode>General</c:formatCode>
                <c:ptCount val="5"/>
                <c:pt idx="0">
                  <c:v>8</c:v>
                </c:pt>
                <c:pt idx="2">
                  <c:v>48</c:v>
                </c:pt>
                <c:pt idx="3">
                  <c:v>10</c:v>
                </c:pt>
                <c:pt idx="4">
                  <c:v>7</c:v>
                </c:pt>
              </c:numCache>
            </c:numRef>
          </c:val>
          <c:extLst>
            <c:ext xmlns:c16="http://schemas.microsoft.com/office/drawing/2014/chart" uri="{C3380CC4-5D6E-409C-BE32-E72D297353CC}">
              <c16:uniqueId val="{0000000A-7523-4B01-B0A9-8A23FA183445}"/>
            </c:ext>
          </c:extLst>
        </c:ser>
        <c:ser>
          <c:idx val="7"/>
          <c:order val="7"/>
          <c:tx>
            <c:strRef>
              <c:f>TWP!$Q$7</c:f>
              <c:strCache>
                <c:ptCount val="1"/>
                <c:pt idx="0">
                  <c:v>2016</c:v>
                </c:pt>
              </c:strCache>
            </c:strRef>
          </c:tx>
          <c:spPr>
            <a:solidFill>
              <a:srgbClr val="31859C"/>
            </a:solidFill>
            <a:ln>
              <a:solidFill>
                <a:srgbClr val="000000"/>
              </a:solidFill>
            </a:ln>
          </c:spPr>
          <c:invertIfNegative val="0"/>
          <c:cat>
            <c:strRef>
              <c:f>TWP!$I$8:$I$12</c:f>
              <c:strCache>
                <c:ptCount val="5"/>
                <c:pt idx="0">
                  <c:v>Dentistry</c:v>
                </c:pt>
                <c:pt idx="1">
                  <c:v>Med Lab Sci</c:v>
                </c:pt>
                <c:pt idx="2">
                  <c:v>Medicine</c:v>
                </c:pt>
                <c:pt idx="3">
                  <c:v>Pharmacy</c:v>
                </c:pt>
                <c:pt idx="4">
                  <c:v>Physiotherapy</c:v>
                </c:pt>
              </c:strCache>
            </c:strRef>
          </c:cat>
          <c:val>
            <c:numRef>
              <c:f>TWP!$Q$8:$Q$12</c:f>
              <c:numCache>
                <c:formatCode>General</c:formatCode>
                <c:ptCount val="5"/>
                <c:pt idx="0">
                  <c:v>7</c:v>
                </c:pt>
                <c:pt idx="2">
                  <c:v>37</c:v>
                </c:pt>
                <c:pt idx="3">
                  <c:v>3</c:v>
                </c:pt>
                <c:pt idx="4">
                  <c:v>5</c:v>
                </c:pt>
              </c:numCache>
            </c:numRef>
          </c:val>
          <c:extLst>
            <c:ext xmlns:c16="http://schemas.microsoft.com/office/drawing/2014/chart" uri="{C3380CC4-5D6E-409C-BE32-E72D297353CC}">
              <c16:uniqueId val="{0000000B-7523-4B01-B0A9-8A23FA183445}"/>
            </c:ext>
          </c:extLst>
        </c:ser>
        <c:ser>
          <c:idx val="8"/>
          <c:order val="8"/>
          <c:tx>
            <c:strRef>
              <c:f>TWP!$R$7</c:f>
              <c:strCache>
                <c:ptCount val="1"/>
                <c:pt idx="0">
                  <c:v>2017</c:v>
                </c:pt>
              </c:strCache>
            </c:strRef>
          </c:tx>
          <c:spPr>
            <a:solidFill>
              <a:srgbClr val="31859C"/>
            </a:solidFill>
            <a:ln>
              <a:solidFill>
                <a:srgbClr val="000000"/>
              </a:solidFill>
            </a:ln>
          </c:spPr>
          <c:invertIfNegative val="0"/>
          <c:cat>
            <c:strRef>
              <c:f>TWP!$I$8:$I$12</c:f>
              <c:strCache>
                <c:ptCount val="5"/>
                <c:pt idx="0">
                  <c:v>Dentistry</c:v>
                </c:pt>
                <c:pt idx="1">
                  <c:v>Med Lab Sci</c:v>
                </c:pt>
                <c:pt idx="2">
                  <c:v>Medicine</c:v>
                </c:pt>
                <c:pt idx="3">
                  <c:v>Pharmacy</c:v>
                </c:pt>
                <c:pt idx="4">
                  <c:v>Physiotherapy</c:v>
                </c:pt>
              </c:strCache>
            </c:strRef>
          </c:cat>
          <c:val>
            <c:numRef>
              <c:f>TWP!$R$8:$R$12</c:f>
              <c:numCache>
                <c:formatCode>General</c:formatCode>
                <c:ptCount val="5"/>
                <c:pt idx="0">
                  <c:v>7</c:v>
                </c:pt>
                <c:pt idx="1">
                  <c:v>0</c:v>
                </c:pt>
                <c:pt idx="2">
                  <c:v>48</c:v>
                </c:pt>
                <c:pt idx="3">
                  <c:v>7</c:v>
                </c:pt>
                <c:pt idx="4">
                  <c:v>6</c:v>
                </c:pt>
              </c:numCache>
            </c:numRef>
          </c:val>
          <c:extLst>
            <c:ext xmlns:c16="http://schemas.microsoft.com/office/drawing/2014/chart" uri="{C3380CC4-5D6E-409C-BE32-E72D297353CC}">
              <c16:uniqueId val="{0000000C-7523-4B01-B0A9-8A23FA183445}"/>
            </c:ext>
          </c:extLst>
        </c:ser>
        <c:ser>
          <c:idx val="9"/>
          <c:order val="9"/>
          <c:tx>
            <c:strRef>
              <c:f>TWP!$S$7</c:f>
              <c:strCache>
                <c:ptCount val="1"/>
                <c:pt idx="0">
                  <c:v>2018</c:v>
                </c:pt>
              </c:strCache>
            </c:strRef>
          </c:tx>
          <c:spPr>
            <a:solidFill>
              <a:schemeClr val="accent5">
                <a:lumMod val="75000"/>
              </a:schemeClr>
            </a:solidFill>
            <a:ln>
              <a:solidFill>
                <a:schemeClr val="tx1">
                  <a:lumMod val="95000"/>
                  <a:lumOff val="5000"/>
                </a:schemeClr>
              </a:solidFill>
            </a:ln>
          </c:spPr>
          <c:invertIfNegative val="0"/>
          <c:dPt>
            <c:idx val="2"/>
            <c:invertIfNegative val="0"/>
            <c:bubble3D val="0"/>
            <c:extLst>
              <c:ext xmlns:c16="http://schemas.microsoft.com/office/drawing/2014/chart" uri="{C3380CC4-5D6E-409C-BE32-E72D297353CC}">
                <c16:uniqueId val="{0000000D-7523-4B01-B0A9-8A23FA183445}"/>
              </c:ext>
            </c:extLst>
          </c:dPt>
          <c:cat>
            <c:strRef>
              <c:f>TWP!$I$8:$I$12</c:f>
              <c:strCache>
                <c:ptCount val="5"/>
                <c:pt idx="0">
                  <c:v>Dentistry</c:v>
                </c:pt>
                <c:pt idx="1">
                  <c:v>Med Lab Sci</c:v>
                </c:pt>
                <c:pt idx="2">
                  <c:v>Medicine</c:v>
                </c:pt>
                <c:pt idx="3">
                  <c:v>Pharmacy</c:v>
                </c:pt>
                <c:pt idx="4">
                  <c:v>Physiotherapy</c:v>
                </c:pt>
              </c:strCache>
            </c:strRef>
          </c:cat>
          <c:val>
            <c:numRef>
              <c:f>TWP!$S$8:$S$12</c:f>
              <c:numCache>
                <c:formatCode>General</c:formatCode>
                <c:ptCount val="5"/>
                <c:pt idx="0">
                  <c:v>7</c:v>
                </c:pt>
                <c:pt idx="1">
                  <c:v>0</c:v>
                </c:pt>
                <c:pt idx="2">
                  <c:v>46</c:v>
                </c:pt>
                <c:pt idx="3">
                  <c:v>3</c:v>
                </c:pt>
                <c:pt idx="4">
                  <c:v>9</c:v>
                </c:pt>
              </c:numCache>
            </c:numRef>
          </c:val>
          <c:extLst>
            <c:ext xmlns:c16="http://schemas.microsoft.com/office/drawing/2014/chart" uri="{C3380CC4-5D6E-409C-BE32-E72D297353CC}">
              <c16:uniqueId val="{0000000E-7523-4B01-B0A9-8A23FA183445}"/>
            </c:ext>
          </c:extLst>
        </c:ser>
        <c:ser>
          <c:idx val="10"/>
          <c:order val="10"/>
          <c:tx>
            <c:strRef>
              <c:f>TWP!$T$7</c:f>
              <c:strCache>
                <c:ptCount val="1"/>
                <c:pt idx="0">
                  <c:v>2019</c:v>
                </c:pt>
              </c:strCache>
            </c:strRef>
          </c:tx>
          <c:spPr>
            <a:solidFill>
              <a:schemeClr val="accent5">
                <a:lumMod val="75000"/>
              </a:schemeClr>
            </a:solidFill>
            <a:ln>
              <a:solidFill>
                <a:schemeClr val="tx1"/>
              </a:solidFill>
            </a:ln>
          </c:spPr>
          <c:invertIfNegative val="0"/>
          <c:cat>
            <c:strRef>
              <c:f>TWP!$I$8:$I$12</c:f>
              <c:strCache>
                <c:ptCount val="5"/>
                <c:pt idx="0">
                  <c:v>Dentistry</c:v>
                </c:pt>
                <c:pt idx="1">
                  <c:v>Med Lab Sci</c:v>
                </c:pt>
                <c:pt idx="2">
                  <c:v>Medicine</c:v>
                </c:pt>
                <c:pt idx="3">
                  <c:v>Pharmacy</c:v>
                </c:pt>
                <c:pt idx="4">
                  <c:v>Physiotherapy</c:v>
                </c:pt>
              </c:strCache>
            </c:strRef>
          </c:cat>
          <c:val>
            <c:numRef>
              <c:f>TWP!$T$8:$T$12</c:f>
              <c:numCache>
                <c:formatCode>General</c:formatCode>
                <c:ptCount val="5"/>
                <c:pt idx="0">
                  <c:v>7</c:v>
                </c:pt>
                <c:pt idx="1">
                  <c:v>0</c:v>
                </c:pt>
                <c:pt idx="2">
                  <c:v>46</c:v>
                </c:pt>
                <c:pt idx="3">
                  <c:v>5</c:v>
                </c:pt>
                <c:pt idx="4">
                  <c:v>9</c:v>
                </c:pt>
              </c:numCache>
            </c:numRef>
          </c:val>
          <c:extLst>
            <c:ext xmlns:c16="http://schemas.microsoft.com/office/drawing/2014/chart" uri="{C3380CC4-5D6E-409C-BE32-E72D297353CC}">
              <c16:uniqueId val="{0000000F-7523-4B01-B0A9-8A23FA183445}"/>
            </c:ext>
          </c:extLst>
        </c:ser>
        <c:dLbls>
          <c:showLegendKey val="0"/>
          <c:showVal val="0"/>
          <c:showCatName val="0"/>
          <c:showSerName val="0"/>
          <c:showPercent val="0"/>
          <c:showBubbleSize val="0"/>
        </c:dLbls>
        <c:gapWidth val="150"/>
        <c:axId val="2036491704"/>
        <c:axId val="2036573432"/>
      </c:barChart>
      <c:catAx>
        <c:axId val="2036491704"/>
        <c:scaling>
          <c:orientation val="minMax"/>
        </c:scaling>
        <c:delete val="0"/>
        <c:axPos val="b"/>
        <c:title>
          <c:tx>
            <c:rich>
              <a:bodyPr/>
              <a:lstStyle/>
              <a:p>
                <a:pPr>
                  <a:defRPr/>
                </a:pPr>
                <a:r>
                  <a:rPr lang="en-US"/>
                  <a:t>(RED = Pre MHWDU Support 2008-2011)</a:t>
                </a:r>
              </a:p>
            </c:rich>
          </c:tx>
          <c:layout>
            <c:manualLayout>
              <c:xMode val="edge"/>
              <c:yMode val="edge"/>
              <c:x val="0.33948344459056784"/>
              <c:y val="0.95042952705992745"/>
            </c:manualLayout>
          </c:layout>
          <c:overlay val="0"/>
        </c:title>
        <c:numFmt formatCode="General" sourceLinked="0"/>
        <c:majorTickMark val="out"/>
        <c:minorTickMark val="none"/>
        <c:tickLblPos val="nextTo"/>
        <c:crossAx val="2036573432"/>
        <c:crosses val="autoZero"/>
        <c:auto val="1"/>
        <c:lblAlgn val="ctr"/>
        <c:lblOffset val="100"/>
        <c:noMultiLvlLbl val="0"/>
      </c:catAx>
      <c:valAx>
        <c:axId val="2036573432"/>
        <c:scaling>
          <c:orientation val="minMax"/>
          <c:max val="50"/>
        </c:scaling>
        <c:delete val="0"/>
        <c:axPos val="l"/>
        <c:majorGridlines/>
        <c:numFmt formatCode="General" sourceLinked="1"/>
        <c:majorTickMark val="out"/>
        <c:minorTickMark val="none"/>
        <c:tickLblPos val="nextTo"/>
        <c:crossAx val="2036491704"/>
        <c:crosses val="autoZero"/>
        <c:crossBetween val="between"/>
      </c:valAx>
    </c:plotArea>
    <c:legend>
      <c:legendPos val="r"/>
      <c:legendEntry>
        <c:idx val="2"/>
        <c:txPr>
          <a:bodyPr/>
          <a:lstStyle/>
          <a:p>
            <a:pPr>
              <a:defRPr>
                <a:solidFill>
                  <a:schemeClr val="tx1"/>
                </a:solidFill>
              </a:defRPr>
            </a:pPr>
            <a:endParaRPr lang="en-US"/>
          </a:p>
        </c:txPr>
      </c:legendEntry>
      <c:layout>
        <c:manualLayout>
          <c:xMode val="edge"/>
          <c:yMode val="edge"/>
          <c:x val="0.90066885486320858"/>
          <c:y val="0.32914498187726532"/>
          <c:w val="9.2313668662814041E-2"/>
          <c:h val="0.36389263842019748"/>
        </c:manualLayout>
      </c:layout>
      <c:overlay val="0"/>
    </c:legend>
    <c:plotVisOnly val="1"/>
    <c:dispBlanksAs val="gap"/>
    <c:showDLblsOverMax val="0"/>
  </c:chart>
  <c:txPr>
    <a:bodyPr/>
    <a:lstStyle/>
    <a:p>
      <a:pPr>
        <a:defRPr>
          <a:latin typeface="Gill Sans MT" panose="020B0502020104020203" pitchFamily="34" charset="77"/>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7446850393700801E-2"/>
          <c:y val="0.10575212195436337"/>
          <c:w val="0.86698342501707837"/>
          <c:h val="0.77690237042860644"/>
        </c:manualLayout>
      </c:layout>
      <c:lineChart>
        <c:grouping val="standard"/>
        <c:varyColors val="0"/>
        <c:ser>
          <c:idx val="0"/>
          <c:order val="0"/>
          <c:tx>
            <c:strRef>
              <c:f>'PROF PROG GRAPHS'!$N$6</c:f>
              <c:strCache>
                <c:ptCount val="1"/>
                <c:pt idx="0">
                  <c:v>MB ChB</c:v>
                </c:pt>
              </c:strCache>
            </c:strRef>
          </c:tx>
          <c:spPr>
            <a:ln w="57150"/>
          </c:spPr>
          <c:marker>
            <c:symbol val="none"/>
          </c:marker>
          <c:dLbls>
            <c:spPr>
              <a:noFill/>
              <a:ln>
                <a:noFill/>
              </a:ln>
              <a:effectLst/>
            </c:spPr>
            <c:txPr>
              <a:bodyPr/>
              <a:lstStyle/>
              <a:p>
                <a:pPr>
                  <a:defRPr sz="1400"/>
                </a:pPr>
                <a:endParaRPr lang="en-US"/>
              </a:p>
            </c:txPr>
            <c:dLblPos val="t"/>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numRef>
              <c:f>'PROF PROG GRAPHS'!$O$1:$Y$1</c:f>
              <c:numCache>
                <c:formatCode>General</c:formatCode>
                <c:ptCount val="11"/>
                <c:pt idx="0">
                  <c:v>2007</c:v>
                </c:pt>
                <c:pt idx="1">
                  <c:v>2010</c:v>
                </c:pt>
                <c:pt idx="2">
                  <c:v>2011</c:v>
                </c:pt>
                <c:pt idx="3">
                  <c:v>2012</c:v>
                </c:pt>
                <c:pt idx="4">
                  <c:v>2013</c:v>
                </c:pt>
                <c:pt idx="5">
                  <c:v>2014</c:v>
                </c:pt>
                <c:pt idx="6">
                  <c:v>2015</c:v>
                </c:pt>
                <c:pt idx="7">
                  <c:v>2016</c:v>
                </c:pt>
                <c:pt idx="8">
                  <c:v>2017</c:v>
                </c:pt>
                <c:pt idx="9">
                  <c:v>2018</c:v>
                </c:pt>
                <c:pt idx="10">
                  <c:v>2019</c:v>
                </c:pt>
              </c:numCache>
            </c:numRef>
          </c:cat>
          <c:val>
            <c:numRef>
              <c:f>'PROF PROG GRAPHS'!$O$6:$Y$6</c:f>
              <c:numCache>
                <c:formatCode>General</c:formatCode>
                <c:ptCount val="11"/>
                <c:pt idx="0">
                  <c:v>62</c:v>
                </c:pt>
                <c:pt idx="1">
                  <c:v>78</c:v>
                </c:pt>
                <c:pt idx="2">
                  <c:v>92</c:v>
                </c:pt>
                <c:pt idx="3">
                  <c:v>122</c:v>
                </c:pt>
                <c:pt idx="4">
                  <c:v>137</c:v>
                </c:pt>
                <c:pt idx="5">
                  <c:v>169</c:v>
                </c:pt>
                <c:pt idx="6">
                  <c:v>190</c:v>
                </c:pt>
                <c:pt idx="7">
                  <c:v>218</c:v>
                </c:pt>
                <c:pt idx="8">
                  <c:v>217</c:v>
                </c:pt>
                <c:pt idx="9">
                  <c:v>248</c:v>
                </c:pt>
                <c:pt idx="10">
                  <c:v>264</c:v>
                </c:pt>
              </c:numCache>
            </c:numRef>
          </c:val>
          <c:smooth val="0"/>
          <c:extLst>
            <c:ext xmlns:c16="http://schemas.microsoft.com/office/drawing/2014/chart" uri="{C3380CC4-5D6E-409C-BE32-E72D297353CC}">
              <c16:uniqueId val="{00000000-4F13-4F87-AEA4-851E6F3729A6}"/>
            </c:ext>
          </c:extLst>
        </c:ser>
        <c:dLbls>
          <c:showLegendKey val="0"/>
          <c:showVal val="0"/>
          <c:showCatName val="0"/>
          <c:showSerName val="0"/>
          <c:showPercent val="0"/>
          <c:showBubbleSize val="0"/>
        </c:dLbls>
        <c:smooth val="0"/>
        <c:axId val="2144893080"/>
        <c:axId val="2144850472"/>
      </c:lineChart>
      <c:catAx>
        <c:axId val="2144893080"/>
        <c:scaling>
          <c:orientation val="minMax"/>
        </c:scaling>
        <c:delete val="0"/>
        <c:axPos val="b"/>
        <c:numFmt formatCode="General" sourceLinked="1"/>
        <c:majorTickMark val="out"/>
        <c:minorTickMark val="none"/>
        <c:tickLblPos val="nextTo"/>
        <c:txPr>
          <a:bodyPr/>
          <a:lstStyle/>
          <a:p>
            <a:pPr>
              <a:defRPr sz="1200"/>
            </a:pPr>
            <a:endParaRPr lang="en-US"/>
          </a:p>
        </c:txPr>
        <c:crossAx val="2144850472"/>
        <c:crosses val="autoZero"/>
        <c:auto val="1"/>
        <c:lblAlgn val="ctr"/>
        <c:lblOffset val="100"/>
        <c:noMultiLvlLbl val="0"/>
      </c:catAx>
      <c:valAx>
        <c:axId val="2144850472"/>
        <c:scaling>
          <c:orientation val="minMax"/>
        </c:scaling>
        <c:delete val="0"/>
        <c:axPos val="l"/>
        <c:majorGridlines>
          <c:spPr>
            <a:ln>
              <a:solidFill>
                <a:schemeClr val="bg1">
                  <a:lumMod val="85000"/>
                </a:schemeClr>
              </a:solidFill>
            </a:ln>
          </c:spPr>
        </c:majorGridlines>
        <c:numFmt formatCode="General" sourceLinked="1"/>
        <c:majorTickMark val="out"/>
        <c:minorTickMark val="none"/>
        <c:tickLblPos val="nextTo"/>
        <c:crossAx val="2144893080"/>
        <c:crosses val="autoZero"/>
        <c:crossBetween val="between"/>
      </c:valAx>
      <c:spPr>
        <a:ln>
          <a:solidFill>
            <a:schemeClr val="bg1">
              <a:lumMod val="65000"/>
            </a:schemeClr>
          </a:solidFill>
        </a:ln>
      </c:spPr>
    </c:plotArea>
    <c:plotVisOnly val="1"/>
    <c:dispBlanksAs val="gap"/>
    <c:showDLblsOverMax val="0"/>
  </c:chart>
  <c:spPr>
    <a:ln>
      <a:noFill/>
    </a:ln>
  </c:spPr>
  <c:txPr>
    <a:bodyPr/>
    <a:lstStyle/>
    <a:p>
      <a:pPr>
        <a:defRPr b="1">
          <a:latin typeface="Gill Sans MT" panose="020B0502020104020203" pitchFamily="34" charset="77"/>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B800E-8F35-493A-B883-F3F590FD39B5}" type="doc">
      <dgm:prSet loTypeId="urn:microsoft.com/office/officeart/2005/8/layout/hProcess9" loCatId="process" qsTypeId="urn:microsoft.com/office/officeart/2005/8/quickstyle/simple1" qsCatId="simple" csTypeId="urn:microsoft.com/office/officeart/2005/8/colors/accent1_1" csCatId="accent1" phldr="1"/>
      <dgm:spPr/>
    </dgm:pt>
    <dgm:pt modelId="{36B2699D-6463-47FF-A42B-AEDBB4FE4775}">
      <dgm:prSet phldrT="[Text]" custT="1"/>
      <dgm:spPr/>
      <dgm:t>
        <a:bodyPr/>
        <a:lstStyle/>
        <a:p>
          <a:r>
            <a:rPr lang="en-US" sz="2000" b="1" dirty="0" smtClean="0"/>
            <a:t>Semester One</a:t>
          </a:r>
        </a:p>
        <a:p>
          <a:r>
            <a:rPr lang="en-US" sz="1400" dirty="0" smtClean="0"/>
            <a:t>Chemistry</a:t>
          </a:r>
        </a:p>
        <a:p>
          <a:r>
            <a:rPr lang="en-US" sz="1400" dirty="0" smtClean="0"/>
            <a:t>Physics</a:t>
          </a:r>
        </a:p>
        <a:p>
          <a:r>
            <a:rPr lang="en-US" sz="1400" dirty="0" smtClean="0"/>
            <a:t>Cell Biology</a:t>
          </a:r>
        </a:p>
        <a:p>
          <a:r>
            <a:rPr lang="en-US" sz="1400" dirty="0" smtClean="0"/>
            <a:t>Human Biology 1</a:t>
          </a:r>
          <a:endParaRPr lang="en-US" sz="1400" dirty="0"/>
        </a:p>
      </dgm:t>
    </dgm:pt>
    <dgm:pt modelId="{6085284E-B17A-4523-974B-7EDC81D6DAA6}" type="parTrans" cxnId="{F1D28800-90C0-4D69-B73A-28920CC910B2}">
      <dgm:prSet/>
      <dgm:spPr/>
      <dgm:t>
        <a:bodyPr/>
        <a:lstStyle/>
        <a:p>
          <a:endParaRPr lang="en-US"/>
        </a:p>
      </dgm:t>
    </dgm:pt>
    <dgm:pt modelId="{DC080307-103D-43EB-88B8-5A00225474BC}" type="sibTrans" cxnId="{F1D28800-90C0-4D69-B73A-28920CC910B2}">
      <dgm:prSet/>
      <dgm:spPr/>
      <dgm:t>
        <a:bodyPr/>
        <a:lstStyle/>
        <a:p>
          <a:endParaRPr lang="en-US"/>
        </a:p>
      </dgm:t>
    </dgm:pt>
    <dgm:pt modelId="{76D86C20-3A4C-41F4-A668-E887700168A6}">
      <dgm:prSet phldrT="[Text]" custT="1"/>
      <dgm:spPr/>
      <dgm:t>
        <a:bodyPr/>
        <a:lstStyle/>
        <a:p>
          <a:endParaRPr lang="en-US" sz="2000" b="1" dirty="0" smtClean="0"/>
        </a:p>
        <a:p>
          <a:r>
            <a:rPr lang="en-US" sz="2000" b="1" dirty="0" smtClean="0"/>
            <a:t>Semester Two</a:t>
          </a:r>
        </a:p>
        <a:p>
          <a:r>
            <a:rPr lang="en-US" sz="1400" b="0" dirty="0" smtClean="0"/>
            <a:t>Human Biology 2</a:t>
          </a:r>
        </a:p>
        <a:p>
          <a:r>
            <a:rPr lang="en-US" sz="1400" b="0" dirty="0" smtClean="0"/>
            <a:t>Biochemistry </a:t>
          </a:r>
        </a:p>
        <a:p>
          <a:r>
            <a:rPr lang="en-US" sz="1400" b="0" dirty="0" smtClean="0"/>
            <a:t>Population Health</a:t>
          </a:r>
        </a:p>
        <a:p>
          <a:endParaRPr lang="en-US" sz="3500" dirty="0"/>
        </a:p>
      </dgm:t>
    </dgm:pt>
    <dgm:pt modelId="{0AE13550-6BAE-460B-B658-20AD8D9B8E15}" type="parTrans" cxnId="{2BA18E13-B8B3-4981-A875-11C96E4B0B34}">
      <dgm:prSet/>
      <dgm:spPr/>
      <dgm:t>
        <a:bodyPr/>
        <a:lstStyle/>
        <a:p>
          <a:endParaRPr lang="en-US"/>
        </a:p>
      </dgm:t>
    </dgm:pt>
    <dgm:pt modelId="{11FF2D5C-5172-4B5B-B0FB-D22CC3A32A4E}" type="sibTrans" cxnId="{2BA18E13-B8B3-4981-A875-11C96E4B0B34}">
      <dgm:prSet/>
      <dgm:spPr/>
      <dgm:t>
        <a:bodyPr/>
        <a:lstStyle/>
        <a:p>
          <a:endParaRPr lang="en-US"/>
        </a:p>
      </dgm:t>
    </dgm:pt>
    <dgm:pt modelId="{134DE918-0347-4657-96D3-FD480DB48D0E}" type="pres">
      <dgm:prSet presAssocID="{40DB800E-8F35-493A-B883-F3F590FD39B5}" presName="CompostProcess" presStyleCnt="0">
        <dgm:presLayoutVars>
          <dgm:dir/>
          <dgm:resizeHandles val="exact"/>
        </dgm:presLayoutVars>
      </dgm:prSet>
      <dgm:spPr/>
    </dgm:pt>
    <dgm:pt modelId="{B7EF7776-69CD-4465-AE95-5AAB6ACC8FF3}" type="pres">
      <dgm:prSet presAssocID="{40DB800E-8F35-493A-B883-F3F590FD39B5}" presName="arrow" presStyleLbl="bgShp" presStyleIdx="0" presStyleCnt="1" custLinFactNeighborX="5113" custLinFactNeighborY="10269"/>
      <dgm:spPr/>
    </dgm:pt>
    <dgm:pt modelId="{992C05D5-025F-480B-A5E0-9E866D8ED4D4}" type="pres">
      <dgm:prSet presAssocID="{40DB800E-8F35-493A-B883-F3F590FD39B5}" presName="linearProcess" presStyleCnt="0"/>
      <dgm:spPr/>
    </dgm:pt>
    <dgm:pt modelId="{D0A82A74-1632-4955-BF73-4F8BEC868FB9}" type="pres">
      <dgm:prSet presAssocID="{36B2699D-6463-47FF-A42B-AEDBB4FE4775}" presName="textNode" presStyleLbl="node1" presStyleIdx="0" presStyleCnt="2">
        <dgm:presLayoutVars>
          <dgm:bulletEnabled val="1"/>
        </dgm:presLayoutVars>
      </dgm:prSet>
      <dgm:spPr/>
      <dgm:t>
        <a:bodyPr/>
        <a:lstStyle/>
        <a:p>
          <a:endParaRPr lang="en-US"/>
        </a:p>
      </dgm:t>
    </dgm:pt>
    <dgm:pt modelId="{0A7DECE4-9BC7-4DA6-91F7-99FE91CEAEF3}" type="pres">
      <dgm:prSet presAssocID="{DC080307-103D-43EB-88B8-5A00225474BC}" presName="sibTrans" presStyleCnt="0"/>
      <dgm:spPr/>
    </dgm:pt>
    <dgm:pt modelId="{E12909A4-7CE1-4621-985C-7CFCAEC2E43F}" type="pres">
      <dgm:prSet presAssocID="{76D86C20-3A4C-41F4-A668-E887700168A6}" presName="textNode" presStyleLbl="node1" presStyleIdx="1" presStyleCnt="2">
        <dgm:presLayoutVars>
          <dgm:bulletEnabled val="1"/>
        </dgm:presLayoutVars>
      </dgm:prSet>
      <dgm:spPr/>
      <dgm:t>
        <a:bodyPr/>
        <a:lstStyle/>
        <a:p>
          <a:endParaRPr lang="en-US"/>
        </a:p>
      </dgm:t>
    </dgm:pt>
  </dgm:ptLst>
  <dgm:cxnLst>
    <dgm:cxn modelId="{2BA18E13-B8B3-4981-A875-11C96E4B0B34}" srcId="{40DB800E-8F35-493A-B883-F3F590FD39B5}" destId="{76D86C20-3A4C-41F4-A668-E887700168A6}" srcOrd="1" destOrd="0" parTransId="{0AE13550-6BAE-460B-B658-20AD8D9B8E15}" sibTransId="{11FF2D5C-5172-4B5B-B0FB-D22CC3A32A4E}"/>
    <dgm:cxn modelId="{F1D28800-90C0-4D69-B73A-28920CC910B2}" srcId="{40DB800E-8F35-493A-B883-F3F590FD39B5}" destId="{36B2699D-6463-47FF-A42B-AEDBB4FE4775}" srcOrd="0" destOrd="0" parTransId="{6085284E-B17A-4523-974B-7EDC81D6DAA6}" sibTransId="{DC080307-103D-43EB-88B8-5A00225474BC}"/>
    <dgm:cxn modelId="{1F36F84A-DF47-4F8E-9CB9-655492C20E2D}" type="presOf" srcId="{40DB800E-8F35-493A-B883-F3F590FD39B5}" destId="{134DE918-0347-4657-96D3-FD480DB48D0E}" srcOrd="0" destOrd="0" presId="urn:microsoft.com/office/officeart/2005/8/layout/hProcess9"/>
    <dgm:cxn modelId="{D1833678-16CE-4C60-B42E-563DA044A7CD}" type="presOf" srcId="{76D86C20-3A4C-41F4-A668-E887700168A6}" destId="{E12909A4-7CE1-4621-985C-7CFCAEC2E43F}" srcOrd="0" destOrd="0" presId="urn:microsoft.com/office/officeart/2005/8/layout/hProcess9"/>
    <dgm:cxn modelId="{C5A356D0-C0DC-42A7-BFAB-433AAC11C956}" type="presOf" srcId="{36B2699D-6463-47FF-A42B-AEDBB4FE4775}" destId="{D0A82A74-1632-4955-BF73-4F8BEC868FB9}" srcOrd="0" destOrd="0" presId="urn:microsoft.com/office/officeart/2005/8/layout/hProcess9"/>
    <dgm:cxn modelId="{2B935831-9BAE-478A-A78F-D7660C3AE139}" type="presParOf" srcId="{134DE918-0347-4657-96D3-FD480DB48D0E}" destId="{B7EF7776-69CD-4465-AE95-5AAB6ACC8FF3}" srcOrd="0" destOrd="0" presId="urn:microsoft.com/office/officeart/2005/8/layout/hProcess9"/>
    <dgm:cxn modelId="{4C741028-F7F3-4E9D-8137-961D6AC90F1C}" type="presParOf" srcId="{134DE918-0347-4657-96D3-FD480DB48D0E}" destId="{992C05D5-025F-480B-A5E0-9E866D8ED4D4}" srcOrd="1" destOrd="0" presId="urn:microsoft.com/office/officeart/2005/8/layout/hProcess9"/>
    <dgm:cxn modelId="{4BD555D4-C343-4293-977D-85F75240DD6B}" type="presParOf" srcId="{992C05D5-025F-480B-A5E0-9E866D8ED4D4}" destId="{D0A82A74-1632-4955-BF73-4F8BEC868FB9}" srcOrd="0" destOrd="0" presId="urn:microsoft.com/office/officeart/2005/8/layout/hProcess9"/>
    <dgm:cxn modelId="{F86DC375-DCAB-4E73-ACEF-68567B1CBB68}" type="presParOf" srcId="{992C05D5-025F-480B-A5E0-9E866D8ED4D4}" destId="{0A7DECE4-9BC7-4DA6-91F7-99FE91CEAEF3}" srcOrd="1" destOrd="0" presId="urn:microsoft.com/office/officeart/2005/8/layout/hProcess9"/>
    <dgm:cxn modelId="{D822DD64-8E2E-44E7-A11D-BEA173066B2A}" type="presParOf" srcId="{992C05D5-025F-480B-A5E0-9E866D8ED4D4}" destId="{E12909A4-7CE1-4621-985C-7CFCAEC2E43F}"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F16ECA-6B67-C54E-8E45-CF9EDF742D75}" type="doc">
      <dgm:prSet loTypeId="urn:microsoft.com/office/officeart/2005/8/layout/hChevron3" loCatId="" qsTypeId="urn:microsoft.com/office/officeart/2005/8/quickstyle/simple2" qsCatId="simple" csTypeId="urn:microsoft.com/office/officeart/2005/8/colors/accent0_1" csCatId="mainScheme" phldr="1"/>
      <dgm:spPr/>
    </dgm:pt>
    <dgm:pt modelId="{962D8CEA-B97C-0642-AC2F-D070C0712DAF}">
      <dgm:prSet phldrT="[Text]" custT="1"/>
      <dgm:spPr>
        <a:xfrm>
          <a:off x="2809" y="336958"/>
          <a:ext cx="2819084" cy="1127633"/>
        </a:xfrm>
        <a:solidFill>
          <a:schemeClr val="accent1">
            <a:lumMod val="20000"/>
            <a:lumOff val="8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sz="1600" b="1" dirty="0" smtClean="0">
              <a:solidFill>
                <a:sysClr val="windowText" lastClr="000000">
                  <a:hueOff val="0"/>
                  <a:satOff val="0"/>
                  <a:lumOff val="0"/>
                  <a:alphaOff val="0"/>
                </a:sysClr>
              </a:solidFill>
              <a:latin typeface="Helvetica"/>
              <a:ea typeface="+mn-ea"/>
              <a:cs typeface="Helvetica"/>
            </a:rPr>
            <a:t>Te </a:t>
          </a:r>
          <a:r>
            <a:rPr lang="en-US" sz="1600" b="1" dirty="0" err="1" smtClean="0">
              <a:solidFill>
                <a:sysClr val="windowText" lastClr="000000">
                  <a:hueOff val="0"/>
                  <a:satOff val="0"/>
                  <a:lumOff val="0"/>
                  <a:alphaOff val="0"/>
                </a:sysClr>
              </a:solidFill>
              <a:latin typeface="Helvetica"/>
              <a:ea typeface="+mn-ea"/>
              <a:cs typeface="Helvetica"/>
            </a:rPr>
            <a:t>Ara</a:t>
          </a:r>
          <a:r>
            <a:rPr lang="en-US" sz="1600" b="1" dirty="0" smtClean="0">
              <a:solidFill>
                <a:sysClr val="windowText" lastClr="000000">
                  <a:hueOff val="0"/>
                  <a:satOff val="0"/>
                  <a:lumOff val="0"/>
                  <a:alphaOff val="0"/>
                </a:sysClr>
              </a:solidFill>
              <a:latin typeface="Helvetica"/>
              <a:ea typeface="+mn-ea"/>
              <a:cs typeface="Helvetica"/>
            </a:rPr>
            <a:t> Hauora: </a:t>
          </a:r>
          <a:r>
            <a:rPr lang="en-US" sz="1600" b="0" dirty="0" smtClean="0">
              <a:solidFill>
                <a:sysClr val="windowText" lastClr="000000">
                  <a:hueOff val="0"/>
                  <a:satOff val="0"/>
                  <a:lumOff val="0"/>
                  <a:alphaOff val="0"/>
                </a:sysClr>
              </a:solidFill>
              <a:latin typeface="Helvetica"/>
              <a:ea typeface="+mn-ea"/>
              <a:cs typeface="Helvetica"/>
            </a:rPr>
            <a:t>Outreach &amp; Recruitment Programmes </a:t>
          </a:r>
          <a:r>
            <a:rPr lang="en-US" sz="1600" b="0" dirty="0" err="1" smtClean="0">
              <a:solidFill>
                <a:sysClr val="windowText" lastClr="000000">
                  <a:hueOff val="0"/>
                  <a:satOff val="0"/>
                  <a:lumOff val="0"/>
                  <a:alphaOff val="0"/>
                </a:sysClr>
              </a:solidFill>
              <a:latin typeface="Helvetica"/>
              <a:ea typeface="+mn-ea"/>
              <a:cs typeface="Helvetica"/>
            </a:rPr>
            <a:t>Yrs</a:t>
          </a:r>
          <a:r>
            <a:rPr lang="en-US" sz="1600" b="0" dirty="0" smtClean="0">
              <a:solidFill>
                <a:sysClr val="windowText" lastClr="000000">
                  <a:hueOff val="0"/>
                  <a:satOff val="0"/>
                  <a:lumOff val="0"/>
                  <a:alphaOff val="0"/>
                </a:sysClr>
              </a:solidFill>
              <a:latin typeface="Helvetica"/>
              <a:ea typeface="+mn-ea"/>
              <a:cs typeface="Helvetica"/>
            </a:rPr>
            <a:t> 9 -13</a:t>
          </a:r>
          <a:endParaRPr lang="en-US" sz="1600" b="0" dirty="0">
            <a:solidFill>
              <a:sysClr val="windowText" lastClr="000000">
                <a:hueOff val="0"/>
                <a:satOff val="0"/>
                <a:lumOff val="0"/>
                <a:alphaOff val="0"/>
              </a:sysClr>
            </a:solidFill>
            <a:latin typeface="Helvetica"/>
            <a:ea typeface="+mn-ea"/>
            <a:cs typeface="Helvetica"/>
          </a:endParaRPr>
        </a:p>
      </dgm:t>
    </dgm:pt>
    <dgm:pt modelId="{FB180B54-B395-FD44-8339-E1CD94BB947A}" type="parTrans" cxnId="{D0DDF3ED-47B7-5F4E-A183-2D012DC2FD9A}">
      <dgm:prSet/>
      <dgm:spPr/>
      <dgm:t>
        <a:bodyPr/>
        <a:lstStyle/>
        <a:p>
          <a:endParaRPr lang="en-US" sz="1600" b="1">
            <a:latin typeface="Helvetica"/>
            <a:cs typeface="Helvetica"/>
          </a:endParaRPr>
        </a:p>
      </dgm:t>
    </dgm:pt>
    <dgm:pt modelId="{5D793C30-632C-F54C-8C0D-4A44BC8F71F7}" type="sibTrans" cxnId="{D0DDF3ED-47B7-5F4E-A183-2D012DC2FD9A}">
      <dgm:prSet/>
      <dgm:spPr/>
      <dgm:t>
        <a:bodyPr/>
        <a:lstStyle/>
        <a:p>
          <a:endParaRPr lang="en-US" sz="1600" b="1">
            <a:latin typeface="Helvetica"/>
            <a:cs typeface="Helvetica"/>
          </a:endParaRPr>
        </a:p>
      </dgm:t>
    </dgm:pt>
    <dgm:pt modelId="{678A0EB1-9887-A24F-B5B5-DB49B05FC0FE}">
      <dgm:prSet phldrT="[Text]" custT="1"/>
      <dgm:spPr>
        <a:xfrm>
          <a:off x="2281278" y="336958"/>
          <a:ext cx="2819084" cy="1127633"/>
        </a:xfrm>
        <a:solidFill>
          <a:schemeClr val="accent1">
            <a:lumMod val="40000"/>
            <a:lumOff val="6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sz="1600" b="1" dirty="0" smtClean="0">
              <a:solidFill>
                <a:sysClr val="windowText" lastClr="000000">
                  <a:hueOff val="0"/>
                  <a:satOff val="0"/>
                  <a:lumOff val="0"/>
                  <a:alphaOff val="0"/>
                </a:sysClr>
              </a:solidFill>
              <a:latin typeface="Helvetica"/>
              <a:ea typeface="+mn-ea"/>
              <a:cs typeface="Helvetica"/>
            </a:rPr>
            <a:t>Tū Kahika: </a:t>
          </a:r>
          <a:r>
            <a:rPr lang="en-US" sz="1600" b="0" dirty="0" smtClean="0">
              <a:solidFill>
                <a:sysClr val="windowText" lastClr="000000">
                  <a:hueOff val="0"/>
                  <a:satOff val="0"/>
                  <a:lumOff val="0"/>
                  <a:alphaOff val="0"/>
                </a:sysClr>
              </a:solidFill>
              <a:latin typeface="Helvetica"/>
              <a:ea typeface="+mn-ea"/>
              <a:cs typeface="Helvetica"/>
            </a:rPr>
            <a:t>Foundation Year Scholarship Programme</a:t>
          </a:r>
          <a:endParaRPr lang="en-US" sz="1600" b="0" dirty="0">
            <a:solidFill>
              <a:sysClr val="windowText" lastClr="000000">
                <a:hueOff val="0"/>
                <a:satOff val="0"/>
                <a:lumOff val="0"/>
                <a:alphaOff val="0"/>
              </a:sysClr>
            </a:solidFill>
            <a:latin typeface="Helvetica"/>
            <a:ea typeface="+mn-ea"/>
            <a:cs typeface="Helvetica"/>
          </a:endParaRPr>
        </a:p>
      </dgm:t>
    </dgm:pt>
    <dgm:pt modelId="{ED303581-B44B-1A4C-8EB7-38CB1BB70B36}" type="parTrans" cxnId="{0E4D2F4C-1E86-324F-A884-FD1F10C022D9}">
      <dgm:prSet/>
      <dgm:spPr/>
      <dgm:t>
        <a:bodyPr/>
        <a:lstStyle/>
        <a:p>
          <a:endParaRPr lang="en-US" sz="1600" b="1">
            <a:latin typeface="Helvetica"/>
            <a:cs typeface="Helvetica"/>
          </a:endParaRPr>
        </a:p>
      </dgm:t>
    </dgm:pt>
    <dgm:pt modelId="{A70BCD4B-8381-D44A-84ED-DA64341D79A6}" type="sibTrans" cxnId="{0E4D2F4C-1E86-324F-A884-FD1F10C022D9}">
      <dgm:prSet/>
      <dgm:spPr/>
      <dgm:t>
        <a:bodyPr/>
        <a:lstStyle/>
        <a:p>
          <a:endParaRPr lang="en-US" sz="1600" b="1">
            <a:latin typeface="Helvetica"/>
            <a:cs typeface="Helvetica"/>
          </a:endParaRPr>
        </a:p>
      </dgm:t>
    </dgm:pt>
    <dgm:pt modelId="{69EB53CB-7A5C-AD4B-8D74-1D92819694C7}">
      <dgm:prSet phldrT="[Text]" custT="1"/>
      <dgm:spPr>
        <a:xfrm>
          <a:off x="6768611" y="336958"/>
          <a:ext cx="2819084" cy="1127633"/>
        </a:xfrm>
        <a:solidFill>
          <a:srgbClr val="F2F2F2"/>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sz="1600" b="1" dirty="0" smtClean="0">
              <a:solidFill>
                <a:sysClr val="windowText" lastClr="000000">
                  <a:hueOff val="0"/>
                  <a:satOff val="0"/>
                  <a:lumOff val="0"/>
                  <a:alphaOff val="0"/>
                </a:sysClr>
              </a:solidFill>
              <a:latin typeface="Helvetica"/>
              <a:ea typeface="+mn-ea"/>
              <a:cs typeface="Helvetica"/>
            </a:rPr>
            <a:t>Tū Tauira Hauora:     </a:t>
          </a:r>
          <a:r>
            <a:rPr lang="en-US" sz="1600" b="0" dirty="0" smtClean="0">
              <a:solidFill>
                <a:sysClr val="windowText" lastClr="000000">
                  <a:hueOff val="0"/>
                  <a:satOff val="0"/>
                  <a:lumOff val="0"/>
                  <a:alphaOff val="0"/>
                </a:sysClr>
              </a:solidFill>
              <a:latin typeface="Helvetica"/>
              <a:ea typeface="+mn-ea"/>
              <a:cs typeface="Helvetica"/>
            </a:rPr>
            <a:t>Māori Health Sciences Degree Support Programme</a:t>
          </a:r>
          <a:endParaRPr lang="en-US" sz="1600" b="0" dirty="0">
            <a:solidFill>
              <a:sysClr val="windowText" lastClr="000000">
                <a:hueOff val="0"/>
                <a:satOff val="0"/>
                <a:lumOff val="0"/>
                <a:alphaOff val="0"/>
              </a:sysClr>
            </a:solidFill>
            <a:latin typeface="Helvetica"/>
            <a:ea typeface="+mn-ea"/>
            <a:cs typeface="Helvetica"/>
          </a:endParaRPr>
        </a:p>
      </dgm:t>
    </dgm:pt>
    <dgm:pt modelId="{41FB4790-3BBB-9D43-9855-A5356CF21246}" type="parTrans" cxnId="{9CAEA700-7F7D-5D45-9A4C-A1C986C28F09}">
      <dgm:prSet/>
      <dgm:spPr/>
      <dgm:t>
        <a:bodyPr/>
        <a:lstStyle/>
        <a:p>
          <a:endParaRPr lang="en-US" sz="1600" b="1">
            <a:latin typeface="Helvetica"/>
            <a:cs typeface="Helvetica"/>
          </a:endParaRPr>
        </a:p>
      </dgm:t>
    </dgm:pt>
    <dgm:pt modelId="{D2194E73-D945-0342-AB45-7F604AFB99F1}" type="sibTrans" cxnId="{9CAEA700-7F7D-5D45-9A4C-A1C986C28F09}">
      <dgm:prSet/>
      <dgm:spPr/>
      <dgm:t>
        <a:bodyPr/>
        <a:lstStyle/>
        <a:p>
          <a:endParaRPr lang="en-US" sz="1600" b="1">
            <a:latin typeface="Helvetica"/>
            <a:cs typeface="Helvetica"/>
          </a:endParaRPr>
        </a:p>
      </dgm:t>
    </dgm:pt>
    <dgm:pt modelId="{8D594248-3DD9-344B-AE3C-868B62EBA52D}">
      <dgm:prSet phldrT="[Text]" custT="1"/>
      <dgm:spPr>
        <a:xfrm>
          <a:off x="4513344" y="336958"/>
          <a:ext cx="2819084" cy="1127633"/>
        </a:xfrm>
        <a:solidFill>
          <a:schemeClr val="tx2">
            <a:lumMod val="40000"/>
            <a:lumOff val="6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sz="1600" b="1" dirty="0" smtClean="0">
              <a:solidFill>
                <a:sysClr val="windowText" lastClr="000000">
                  <a:hueOff val="0"/>
                  <a:satOff val="0"/>
                  <a:lumOff val="0"/>
                  <a:alphaOff val="0"/>
                </a:sysClr>
              </a:solidFill>
              <a:latin typeface="Helvetica"/>
              <a:ea typeface="+mn-ea"/>
              <a:cs typeface="Helvetica"/>
            </a:rPr>
            <a:t>Te Whakapuāwai: </a:t>
          </a:r>
          <a:r>
            <a:rPr lang="en-US" sz="1600" b="0" dirty="0" smtClean="0">
              <a:solidFill>
                <a:sysClr val="windowText" lastClr="000000">
                  <a:hueOff val="0"/>
                  <a:satOff val="0"/>
                  <a:lumOff val="0"/>
                  <a:alphaOff val="0"/>
                </a:sysClr>
              </a:solidFill>
              <a:latin typeface="Helvetica"/>
              <a:ea typeface="+mn-ea"/>
              <a:cs typeface="Helvetica"/>
            </a:rPr>
            <a:t>Māori HSFY Support Programme</a:t>
          </a:r>
          <a:endParaRPr lang="en-US" sz="1600" b="0" dirty="0">
            <a:solidFill>
              <a:sysClr val="windowText" lastClr="000000">
                <a:hueOff val="0"/>
                <a:satOff val="0"/>
                <a:lumOff val="0"/>
                <a:alphaOff val="0"/>
              </a:sysClr>
            </a:solidFill>
            <a:latin typeface="Helvetica"/>
            <a:ea typeface="+mn-ea"/>
            <a:cs typeface="Helvetica"/>
          </a:endParaRPr>
        </a:p>
      </dgm:t>
    </dgm:pt>
    <dgm:pt modelId="{B297BC6E-5F8D-404C-A7E4-F031E67721F7}" type="parTrans" cxnId="{77D25E82-879A-3C45-9504-C77E07137D89}">
      <dgm:prSet/>
      <dgm:spPr/>
      <dgm:t>
        <a:bodyPr/>
        <a:lstStyle/>
        <a:p>
          <a:endParaRPr lang="en-US" sz="1600" b="1">
            <a:latin typeface="Helvetica"/>
            <a:cs typeface="Helvetica"/>
          </a:endParaRPr>
        </a:p>
      </dgm:t>
    </dgm:pt>
    <dgm:pt modelId="{49110917-3282-C24F-A545-B162A1D484C3}" type="sibTrans" cxnId="{77D25E82-879A-3C45-9504-C77E07137D89}">
      <dgm:prSet/>
      <dgm:spPr/>
      <dgm:t>
        <a:bodyPr/>
        <a:lstStyle/>
        <a:p>
          <a:endParaRPr lang="en-US" sz="1600" b="1">
            <a:latin typeface="Helvetica"/>
            <a:cs typeface="Helvetica"/>
          </a:endParaRPr>
        </a:p>
      </dgm:t>
    </dgm:pt>
    <dgm:pt modelId="{0942CEA6-F5EE-F04E-B253-CD225786F56E}" type="pres">
      <dgm:prSet presAssocID="{3DF16ECA-6B67-C54E-8E45-CF9EDF742D75}" presName="Name0" presStyleCnt="0">
        <dgm:presLayoutVars>
          <dgm:dir/>
          <dgm:resizeHandles val="exact"/>
        </dgm:presLayoutVars>
      </dgm:prSet>
      <dgm:spPr/>
    </dgm:pt>
    <dgm:pt modelId="{FE3102A3-6BC0-0F4B-95B6-8D27F09C5611}" type="pres">
      <dgm:prSet presAssocID="{962D8CEA-B97C-0642-AC2F-D070C0712DAF}" presName="parTxOnly" presStyleLbl="node1" presStyleIdx="0" presStyleCnt="4" custScaleX="100947" custScaleY="133849">
        <dgm:presLayoutVars>
          <dgm:bulletEnabled val="1"/>
        </dgm:presLayoutVars>
      </dgm:prSet>
      <dgm:spPr>
        <a:prstGeom prst="homePlate">
          <a:avLst/>
        </a:prstGeom>
      </dgm:spPr>
      <dgm:t>
        <a:bodyPr/>
        <a:lstStyle/>
        <a:p>
          <a:endParaRPr lang="en-US"/>
        </a:p>
      </dgm:t>
    </dgm:pt>
    <dgm:pt modelId="{51EE5F6A-AD6D-5C42-9B88-D4FD6FBC1935}" type="pres">
      <dgm:prSet presAssocID="{5D793C30-632C-F54C-8C0D-4A44BC8F71F7}" presName="parSpace" presStyleCnt="0"/>
      <dgm:spPr/>
    </dgm:pt>
    <dgm:pt modelId="{06276DAC-361C-5843-97FF-CF9E9B936762}" type="pres">
      <dgm:prSet presAssocID="{678A0EB1-9887-A24F-B5B5-DB49B05FC0FE}" presName="parTxOnly" presStyleLbl="node1" presStyleIdx="1" presStyleCnt="4" custScaleX="102653" custScaleY="129224" custLinFactNeighborX="-5272" custLinFactNeighborY="-315">
        <dgm:presLayoutVars>
          <dgm:bulletEnabled val="1"/>
        </dgm:presLayoutVars>
      </dgm:prSet>
      <dgm:spPr>
        <a:prstGeom prst="chevron">
          <a:avLst/>
        </a:prstGeom>
      </dgm:spPr>
      <dgm:t>
        <a:bodyPr/>
        <a:lstStyle/>
        <a:p>
          <a:endParaRPr lang="en-US"/>
        </a:p>
      </dgm:t>
    </dgm:pt>
    <dgm:pt modelId="{CF044D3F-B288-5347-89EC-E4C0B3D8F9B1}" type="pres">
      <dgm:prSet presAssocID="{A70BCD4B-8381-D44A-84ED-DA64341D79A6}" presName="parSpace" presStyleCnt="0"/>
      <dgm:spPr/>
    </dgm:pt>
    <dgm:pt modelId="{71956F72-019D-094F-9EBE-D551FDC582BA}" type="pres">
      <dgm:prSet presAssocID="{8D594248-3DD9-344B-AE3C-868B62EBA52D}" presName="parTxOnly" presStyleLbl="node1" presStyleIdx="2" presStyleCnt="4" custScaleX="109922" custScaleY="127412" custLinFactNeighborX="-13781" custLinFactNeighborY="-472">
        <dgm:presLayoutVars>
          <dgm:bulletEnabled val="1"/>
        </dgm:presLayoutVars>
      </dgm:prSet>
      <dgm:spPr>
        <a:prstGeom prst="chevron">
          <a:avLst/>
        </a:prstGeom>
      </dgm:spPr>
      <dgm:t>
        <a:bodyPr/>
        <a:lstStyle/>
        <a:p>
          <a:endParaRPr lang="en-US"/>
        </a:p>
      </dgm:t>
    </dgm:pt>
    <dgm:pt modelId="{89633E40-4D6B-F74E-848F-2478A4D6BD50}" type="pres">
      <dgm:prSet presAssocID="{49110917-3282-C24F-A545-B162A1D484C3}" presName="parSpace" presStyleCnt="0"/>
      <dgm:spPr/>
    </dgm:pt>
    <dgm:pt modelId="{AC8A6C33-95D8-E049-B5B7-9823552D580B}" type="pres">
      <dgm:prSet presAssocID="{69EB53CB-7A5C-AD4B-8D74-1D92819694C7}" presName="parTxOnly" presStyleLbl="node1" presStyleIdx="3" presStyleCnt="4" custScaleX="109785" custScaleY="129796" custLinFactNeighborX="-24317" custLinFactNeighborY="-1145">
        <dgm:presLayoutVars>
          <dgm:bulletEnabled val="1"/>
        </dgm:presLayoutVars>
      </dgm:prSet>
      <dgm:spPr>
        <a:prstGeom prst="chevron">
          <a:avLst/>
        </a:prstGeom>
      </dgm:spPr>
      <dgm:t>
        <a:bodyPr/>
        <a:lstStyle/>
        <a:p>
          <a:endParaRPr lang="en-US"/>
        </a:p>
      </dgm:t>
    </dgm:pt>
  </dgm:ptLst>
  <dgm:cxnLst>
    <dgm:cxn modelId="{C7362AC1-5448-4D42-8E0B-1895F5326DF6}" type="presOf" srcId="{3DF16ECA-6B67-C54E-8E45-CF9EDF742D75}" destId="{0942CEA6-F5EE-F04E-B253-CD225786F56E}" srcOrd="0" destOrd="0" presId="urn:microsoft.com/office/officeart/2005/8/layout/hChevron3"/>
    <dgm:cxn modelId="{D0DDF3ED-47B7-5F4E-A183-2D012DC2FD9A}" srcId="{3DF16ECA-6B67-C54E-8E45-CF9EDF742D75}" destId="{962D8CEA-B97C-0642-AC2F-D070C0712DAF}" srcOrd="0" destOrd="0" parTransId="{FB180B54-B395-FD44-8339-E1CD94BB947A}" sibTransId="{5D793C30-632C-F54C-8C0D-4A44BC8F71F7}"/>
    <dgm:cxn modelId="{593CA944-87C4-1643-9D89-56A83F991088}" type="presOf" srcId="{8D594248-3DD9-344B-AE3C-868B62EBA52D}" destId="{71956F72-019D-094F-9EBE-D551FDC582BA}" srcOrd="0" destOrd="0" presId="urn:microsoft.com/office/officeart/2005/8/layout/hChevron3"/>
    <dgm:cxn modelId="{77815AF9-0920-A84F-BF00-01D4138295C9}" type="presOf" srcId="{962D8CEA-B97C-0642-AC2F-D070C0712DAF}" destId="{FE3102A3-6BC0-0F4B-95B6-8D27F09C5611}" srcOrd="0" destOrd="0" presId="urn:microsoft.com/office/officeart/2005/8/layout/hChevron3"/>
    <dgm:cxn modelId="{77D25E82-879A-3C45-9504-C77E07137D89}" srcId="{3DF16ECA-6B67-C54E-8E45-CF9EDF742D75}" destId="{8D594248-3DD9-344B-AE3C-868B62EBA52D}" srcOrd="2" destOrd="0" parTransId="{B297BC6E-5F8D-404C-A7E4-F031E67721F7}" sibTransId="{49110917-3282-C24F-A545-B162A1D484C3}"/>
    <dgm:cxn modelId="{0E4D2F4C-1E86-324F-A884-FD1F10C022D9}" srcId="{3DF16ECA-6B67-C54E-8E45-CF9EDF742D75}" destId="{678A0EB1-9887-A24F-B5B5-DB49B05FC0FE}" srcOrd="1" destOrd="0" parTransId="{ED303581-B44B-1A4C-8EB7-38CB1BB70B36}" sibTransId="{A70BCD4B-8381-D44A-84ED-DA64341D79A6}"/>
    <dgm:cxn modelId="{154732FC-929A-E34B-B6A3-226DD92B63EC}" type="presOf" srcId="{678A0EB1-9887-A24F-B5B5-DB49B05FC0FE}" destId="{06276DAC-361C-5843-97FF-CF9E9B936762}" srcOrd="0" destOrd="0" presId="urn:microsoft.com/office/officeart/2005/8/layout/hChevron3"/>
    <dgm:cxn modelId="{94B7D90B-3952-1547-8AC7-ECBED3E34218}" type="presOf" srcId="{69EB53CB-7A5C-AD4B-8D74-1D92819694C7}" destId="{AC8A6C33-95D8-E049-B5B7-9823552D580B}" srcOrd="0" destOrd="0" presId="urn:microsoft.com/office/officeart/2005/8/layout/hChevron3"/>
    <dgm:cxn modelId="{9CAEA700-7F7D-5D45-9A4C-A1C986C28F09}" srcId="{3DF16ECA-6B67-C54E-8E45-CF9EDF742D75}" destId="{69EB53CB-7A5C-AD4B-8D74-1D92819694C7}" srcOrd="3" destOrd="0" parTransId="{41FB4790-3BBB-9D43-9855-A5356CF21246}" sibTransId="{D2194E73-D945-0342-AB45-7F604AFB99F1}"/>
    <dgm:cxn modelId="{B8B6214F-5D1B-994D-8594-CCAB52AD20EF}" type="presParOf" srcId="{0942CEA6-F5EE-F04E-B253-CD225786F56E}" destId="{FE3102A3-6BC0-0F4B-95B6-8D27F09C5611}" srcOrd="0" destOrd="0" presId="urn:microsoft.com/office/officeart/2005/8/layout/hChevron3"/>
    <dgm:cxn modelId="{0D0418C5-43EB-8949-9391-CE501DAC033F}" type="presParOf" srcId="{0942CEA6-F5EE-F04E-B253-CD225786F56E}" destId="{51EE5F6A-AD6D-5C42-9B88-D4FD6FBC1935}" srcOrd="1" destOrd="0" presId="urn:microsoft.com/office/officeart/2005/8/layout/hChevron3"/>
    <dgm:cxn modelId="{324455A1-2ADA-6441-A112-31DBC1B84ECE}" type="presParOf" srcId="{0942CEA6-F5EE-F04E-B253-CD225786F56E}" destId="{06276DAC-361C-5843-97FF-CF9E9B936762}" srcOrd="2" destOrd="0" presId="urn:microsoft.com/office/officeart/2005/8/layout/hChevron3"/>
    <dgm:cxn modelId="{433983D7-D174-AD46-A1A1-F3C1442F2B1D}" type="presParOf" srcId="{0942CEA6-F5EE-F04E-B253-CD225786F56E}" destId="{CF044D3F-B288-5347-89EC-E4C0B3D8F9B1}" srcOrd="3" destOrd="0" presId="urn:microsoft.com/office/officeart/2005/8/layout/hChevron3"/>
    <dgm:cxn modelId="{6D4390FF-AEF2-044F-B200-2813B387B26C}" type="presParOf" srcId="{0942CEA6-F5EE-F04E-B253-CD225786F56E}" destId="{71956F72-019D-094F-9EBE-D551FDC582BA}" srcOrd="4" destOrd="0" presId="urn:microsoft.com/office/officeart/2005/8/layout/hChevron3"/>
    <dgm:cxn modelId="{483FA99F-BE6F-6F4E-AEA0-717CD73B1EBF}" type="presParOf" srcId="{0942CEA6-F5EE-F04E-B253-CD225786F56E}" destId="{89633E40-4D6B-F74E-848F-2478A4D6BD50}" srcOrd="5" destOrd="0" presId="urn:microsoft.com/office/officeart/2005/8/layout/hChevron3"/>
    <dgm:cxn modelId="{0BDFE784-8BA5-A242-B866-630473A1186A}" type="presParOf" srcId="{0942CEA6-F5EE-F04E-B253-CD225786F56E}" destId="{AC8A6C33-95D8-E049-B5B7-9823552D580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F16ECA-6B67-C54E-8E45-CF9EDF742D75}" type="doc">
      <dgm:prSet loTypeId="urn:microsoft.com/office/officeart/2005/8/layout/hChevron3" loCatId="" qsTypeId="urn:microsoft.com/office/officeart/2005/8/quickstyle/simple2" qsCatId="simple" csTypeId="urn:microsoft.com/office/officeart/2005/8/colors/accent0_1" csCatId="mainScheme" phldr="1"/>
      <dgm:spPr/>
    </dgm:pt>
    <dgm:pt modelId="{962D8CEA-B97C-0642-AC2F-D070C0712DAF}">
      <dgm:prSet phldrT="[Text]" custT="1"/>
      <dgm:spPr>
        <a:xfrm>
          <a:off x="2809" y="336958"/>
          <a:ext cx="2819084" cy="1127633"/>
        </a:xfrm>
        <a:solidFill>
          <a:schemeClr val="accent1">
            <a:lumMod val="20000"/>
            <a:lumOff val="8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sz="1600" b="1" dirty="0" smtClean="0">
              <a:solidFill>
                <a:sysClr val="windowText" lastClr="000000">
                  <a:hueOff val="0"/>
                  <a:satOff val="0"/>
                  <a:lumOff val="0"/>
                  <a:alphaOff val="0"/>
                </a:sysClr>
              </a:solidFill>
              <a:latin typeface="Helvetica"/>
              <a:ea typeface="+mn-ea"/>
              <a:cs typeface="Helvetica"/>
            </a:rPr>
            <a:t>Te </a:t>
          </a:r>
          <a:r>
            <a:rPr lang="en-US" sz="1600" b="1" dirty="0" err="1" smtClean="0">
              <a:solidFill>
                <a:sysClr val="windowText" lastClr="000000">
                  <a:hueOff val="0"/>
                  <a:satOff val="0"/>
                  <a:lumOff val="0"/>
                  <a:alphaOff val="0"/>
                </a:sysClr>
              </a:solidFill>
              <a:latin typeface="Helvetica"/>
              <a:ea typeface="+mn-ea"/>
              <a:cs typeface="Helvetica"/>
            </a:rPr>
            <a:t>Ara</a:t>
          </a:r>
          <a:r>
            <a:rPr lang="en-US" sz="1600" b="1" dirty="0" smtClean="0">
              <a:solidFill>
                <a:sysClr val="windowText" lastClr="000000">
                  <a:hueOff val="0"/>
                  <a:satOff val="0"/>
                  <a:lumOff val="0"/>
                  <a:alphaOff val="0"/>
                </a:sysClr>
              </a:solidFill>
              <a:latin typeface="Helvetica"/>
              <a:ea typeface="+mn-ea"/>
              <a:cs typeface="Helvetica"/>
            </a:rPr>
            <a:t> Hauora: </a:t>
          </a:r>
          <a:r>
            <a:rPr lang="en-US" sz="1600" b="0" dirty="0" smtClean="0">
              <a:solidFill>
                <a:sysClr val="windowText" lastClr="000000">
                  <a:hueOff val="0"/>
                  <a:satOff val="0"/>
                  <a:lumOff val="0"/>
                  <a:alphaOff val="0"/>
                </a:sysClr>
              </a:solidFill>
              <a:latin typeface="Helvetica"/>
              <a:ea typeface="+mn-ea"/>
              <a:cs typeface="Helvetica"/>
            </a:rPr>
            <a:t>Outreach &amp; Recruitment Programmes </a:t>
          </a:r>
          <a:r>
            <a:rPr lang="en-US" sz="1600" b="0" dirty="0" err="1" smtClean="0">
              <a:solidFill>
                <a:sysClr val="windowText" lastClr="000000">
                  <a:hueOff val="0"/>
                  <a:satOff val="0"/>
                  <a:lumOff val="0"/>
                  <a:alphaOff val="0"/>
                </a:sysClr>
              </a:solidFill>
              <a:latin typeface="Helvetica"/>
              <a:ea typeface="+mn-ea"/>
              <a:cs typeface="Helvetica"/>
            </a:rPr>
            <a:t>Yrs</a:t>
          </a:r>
          <a:r>
            <a:rPr lang="en-US" sz="1600" b="0" dirty="0" smtClean="0">
              <a:solidFill>
                <a:sysClr val="windowText" lastClr="000000">
                  <a:hueOff val="0"/>
                  <a:satOff val="0"/>
                  <a:lumOff val="0"/>
                  <a:alphaOff val="0"/>
                </a:sysClr>
              </a:solidFill>
              <a:latin typeface="Helvetica"/>
              <a:ea typeface="+mn-ea"/>
              <a:cs typeface="Helvetica"/>
            </a:rPr>
            <a:t> 9 -13</a:t>
          </a:r>
          <a:endParaRPr lang="en-US" sz="1600" b="0" dirty="0">
            <a:solidFill>
              <a:sysClr val="windowText" lastClr="000000">
                <a:hueOff val="0"/>
                <a:satOff val="0"/>
                <a:lumOff val="0"/>
                <a:alphaOff val="0"/>
              </a:sysClr>
            </a:solidFill>
            <a:latin typeface="Helvetica"/>
            <a:ea typeface="+mn-ea"/>
            <a:cs typeface="Helvetica"/>
          </a:endParaRPr>
        </a:p>
      </dgm:t>
    </dgm:pt>
    <dgm:pt modelId="{FB180B54-B395-FD44-8339-E1CD94BB947A}" type="parTrans" cxnId="{D0DDF3ED-47B7-5F4E-A183-2D012DC2FD9A}">
      <dgm:prSet/>
      <dgm:spPr/>
      <dgm:t>
        <a:bodyPr/>
        <a:lstStyle/>
        <a:p>
          <a:endParaRPr lang="en-US" sz="1600" b="1">
            <a:latin typeface="Helvetica"/>
            <a:cs typeface="Helvetica"/>
          </a:endParaRPr>
        </a:p>
      </dgm:t>
    </dgm:pt>
    <dgm:pt modelId="{5D793C30-632C-F54C-8C0D-4A44BC8F71F7}" type="sibTrans" cxnId="{D0DDF3ED-47B7-5F4E-A183-2D012DC2FD9A}">
      <dgm:prSet/>
      <dgm:spPr/>
      <dgm:t>
        <a:bodyPr/>
        <a:lstStyle/>
        <a:p>
          <a:endParaRPr lang="en-US" sz="1600" b="1">
            <a:latin typeface="Helvetica"/>
            <a:cs typeface="Helvetica"/>
          </a:endParaRPr>
        </a:p>
      </dgm:t>
    </dgm:pt>
    <dgm:pt modelId="{678A0EB1-9887-A24F-B5B5-DB49B05FC0FE}">
      <dgm:prSet phldrT="[Text]" custT="1"/>
      <dgm:spPr>
        <a:xfrm>
          <a:off x="2281278" y="336958"/>
          <a:ext cx="2819084" cy="1127633"/>
        </a:xfrm>
        <a:solidFill>
          <a:schemeClr val="accent1">
            <a:lumMod val="40000"/>
            <a:lumOff val="6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sz="1600" b="1" dirty="0" smtClean="0">
              <a:solidFill>
                <a:sysClr val="windowText" lastClr="000000">
                  <a:hueOff val="0"/>
                  <a:satOff val="0"/>
                  <a:lumOff val="0"/>
                  <a:alphaOff val="0"/>
                </a:sysClr>
              </a:solidFill>
              <a:latin typeface="Helvetica"/>
              <a:ea typeface="+mn-ea"/>
              <a:cs typeface="Helvetica"/>
            </a:rPr>
            <a:t>Tū Kahika: </a:t>
          </a:r>
          <a:r>
            <a:rPr lang="en-US" sz="1600" b="0" dirty="0" smtClean="0">
              <a:solidFill>
                <a:sysClr val="windowText" lastClr="000000">
                  <a:hueOff val="0"/>
                  <a:satOff val="0"/>
                  <a:lumOff val="0"/>
                  <a:alphaOff val="0"/>
                </a:sysClr>
              </a:solidFill>
              <a:latin typeface="Helvetica"/>
              <a:ea typeface="+mn-ea"/>
              <a:cs typeface="Helvetica"/>
            </a:rPr>
            <a:t>Foundation Year Scholarship Programme</a:t>
          </a:r>
          <a:endParaRPr lang="en-US" sz="1600" b="0" dirty="0">
            <a:solidFill>
              <a:sysClr val="windowText" lastClr="000000">
                <a:hueOff val="0"/>
                <a:satOff val="0"/>
                <a:lumOff val="0"/>
                <a:alphaOff val="0"/>
              </a:sysClr>
            </a:solidFill>
            <a:latin typeface="Helvetica"/>
            <a:ea typeface="+mn-ea"/>
            <a:cs typeface="Helvetica"/>
          </a:endParaRPr>
        </a:p>
      </dgm:t>
    </dgm:pt>
    <dgm:pt modelId="{ED303581-B44B-1A4C-8EB7-38CB1BB70B36}" type="parTrans" cxnId="{0E4D2F4C-1E86-324F-A884-FD1F10C022D9}">
      <dgm:prSet/>
      <dgm:spPr/>
      <dgm:t>
        <a:bodyPr/>
        <a:lstStyle/>
        <a:p>
          <a:endParaRPr lang="en-US" sz="1600" b="1">
            <a:latin typeface="Helvetica"/>
            <a:cs typeface="Helvetica"/>
          </a:endParaRPr>
        </a:p>
      </dgm:t>
    </dgm:pt>
    <dgm:pt modelId="{A70BCD4B-8381-D44A-84ED-DA64341D79A6}" type="sibTrans" cxnId="{0E4D2F4C-1E86-324F-A884-FD1F10C022D9}">
      <dgm:prSet/>
      <dgm:spPr/>
      <dgm:t>
        <a:bodyPr/>
        <a:lstStyle/>
        <a:p>
          <a:endParaRPr lang="en-US" sz="1600" b="1">
            <a:latin typeface="Helvetica"/>
            <a:cs typeface="Helvetica"/>
          </a:endParaRPr>
        </a:p>
      </dgm:t>
    </dgm:pt>
    <dgm:pt modelId="{69EB53CB-7A5C-AD4B-8D74-1D92819694C7}">
      <dgm:prSet phldrT="[Text]" custT="1"/>
      <dgm:spPr>
        <a:xfrm>
          <a:off x="6768611" y="336958"/>
          <a:ext cx="2819084" cy="1127633"/>
        </a:xfrm>
        <a:solidFill>
          <a:srgbClr val="F2F2F2"/>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sz="1600" b="1" dirty="0" smtClean="0">
              <a:solidFill>
                <a:sysClr val="windowText" lastClr="000000">
                  <a:hueOff val="0"/>
                  <a:satOff val="0"/>
                  <a:lumOff val="0"/>
                  <a:alphaOff val="0"/>
                </a:sysClr>
              </a:solidFill>
              <a:latin typeface="Helvetica"/>
              <a:ea typeface="+mn-ea"/>
              <a:cs typeface="Helvetica"/>
            </a:rPr>
            <a:t>Tū Tauira Hauora:     </a:t>
          </a:r>
          <a:r>
            <a:rPr lang="en-US" sz="1600" b="0" dirty="0" smtClean="0">
              <a:solidFill>
                <a:sysClr val="windowText" lastClr="000000">
                  <a:hueOff val="0"/>
                  <a:satOff val="0"/>
                  <a:lumOff val="0"/>
                  <a:alphaOff val="0"/>
                </a:sysClr>
              </a:solidFill>
              <a:latin typeface="Helvetica"/>
              <a:ea typeface="+mn-ea"/>
              <a:cs typeface="Helvetica"/>
            </a:rPr>
            <a:t>Māori Health Sciences Degree Support Programme</a:t>
          </a:r>
          <a:endParaRPr lang="en-US" sz="1600" b="0" dirty="0">
            <a:solidFill>
              <a:sysClr val="windowText" lastClr="000000">
                <a:hueOff val="0"/>
                <a:satOff val="0"/>
                <a:lumOff val="0"/>
                <a:alphaOff val="0"/>
              </a:sysClr>
            </a:solidFill>
            <a:latin typeface="Helvetica"/>
            <a:ea typeface="+mn-ea"/>
            <a:cs typeface="Helvetica"/>
          </a:endParaRPr>
        </a:p>
      </dgm:t>
    </dgm:pt>
    <dgm:pt modelId="{41FB4790-3BBB-9D43-9855-A5356CF21246}" type="parTrans" cxnId="{9CAEA700-7F7D-5D45-9A4C-A1C986C28F09}">
      <dgm:prSet/>
      <dgm:spPr/>
      <dgm:t>
        <a:bodyPr/>
        <a:lstStyle/>
        <a:p>
          <a:endParaRPr lang="en-US" sz="1600" b="1">
            <a:latin typeface="Helvetica"/>
            <a:cs typeface="Helvetica"/>
          </a:endParaRPr>
        </a:p>
      </dgm:t>
    </dgm:pt>
    <dgm:pt modelId="{D2194E73-D945-0342-AB45-7F604AFB99F1}" type="sibTrans" cxnId="{9CAEA700-7F7D-5D45-9A4C-A1C986C28F09}">
      <dgm:prSet/>
      <dgm:spPr/>
      <dgm:t>
        <a:bodyPr/>
        <a:lstStyle/>
        <a:p>
          <a:endParaRPr lang="en-US" sz="1600" b="1">
            <a:latin typeface="Helvetica"/>
            <a:cs typeface="Helvetica"/>
          </a:endParaRPr>
        </a:p>
      </dgm:t>
    </dgm:pt>
    <dgm:pt modelId="{8D594248-3DD9-344B-AE3C-868B62EBA52D}">
      <dgm:prSet phldrT="[Text]" custT="1"/>
      <dgm:spPr>
        <a:xfrm>
          <a:off x="4513344" y="336958"/>
          <a:ext cx="2819084" cy="1127633"/>
        </a:xfrm>
        <a:solidFill>
          <a:schemeClr val="tx2">
            <a:lumMod val="40000"/>
            <a:lumOff val="6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sz="1600" b="1" dirty="0" smtClean="0">
              <a:solidFill>
                <a:sysClr val="windowText" lastClr="000000">
                  <a:hueOff val="0"/>
                  <a:satOff val="0"/>
                  <a:lumOff val="0"/>
                  <a:alphaOff val="0"/>
                </a:sysClr>
              </a:solidFill>
              <a:latin typeface="Helvetica"/>
              <a:ea typeface="+mn-ea"/>
              <a:cs typeface="Helvetica"/>
            </a:rPr>
            <a:t>Te Whakapuāwai: </a:t>
          </a:r>
          <a:r>
            <a:rPr lang="en-US" sz="1600" b="0" dirty="0" smtClean="0">
              <a:solidFill>
                <a:sysClr val="windowText" lastClr="000000">
                  <a:hueOff val="0"/>
                  <a:satOff val="0"/>
                  <a:lumOff val="0"/>
                  <a:alphaOff val="0"/>
                </a:sysClr>
              </a:solidFill>
              <a:latin typeface="Helvetica"/>
              <a:ea typeface="+mn-ea"/>
              <a:cs typeface="Helvetica"/>
            </a:rPr>
            <a:t>Māori HSFY Support Programme</a:t>
          </a:r>
          <a:endParaRPr lang="en-US" sz="1600" b="0" dirty="0">
            <a:solidFill>
              <a:sysClr val="windowText" lastClr="000000">
                <a:hueOff val="0"/>
                <a:satOff val="0"/>
                <a:lumOff val="0"/>
                <a:alphaOff val="0"/>
              </a:sysClr>
            </a:solidFill>
            <a:latin typeface="Helvetica"/>
            <a:ea typeface="+mn-ea"/>
            <a:cs typeface="Helvetica"/>
          </a:endParaRPr>
        </a:p>
      </dgm:t>
    </dgm:pt>
    <dgm:pt modelId="{B297BC6E-5F8D-404C-A7E4-F031E67721F7}" type="parTrans" cxnId="{77D25E82-879A-3C45-9504-C77E07137D89}">
      <dgm:prSet/>
      <dgm:spPr/>
      <dgm:t>
        <a:bodyPr/>
        <a:lstStyle/>
        <a:p>
          <a:endParaRPr lang="en-US" sz="1600" b="1">
            <a:latin typeface="Helvetica"/>
            <a:cs typeface="Helvetica"/>
          </a:endParaRPr>
        </a:p>
      </dgm:t>
    </dgm:pt>
    <dgm:pt modelId="{49110917-3282-C24F-A545-B162A1D484C3}" type="sibTrans" cxnId="{77D25E82-879A-3C45-9504-C77E07137D89}">
      <dgm:prSet/>
      <dgm:spPr/>
      <dgm:t>
        <a:bodyPr/>
        <a:lstStyle/>
        <a:p>
          <a:endParaRPr lang="en-US" sz="1600" b="1">
            <a:latin typeface="Helvetica"/>
            <a:cs typeface="Helvetica"/>
          </a:endParaRPr>
        </a:p>
      </dgm:t>
    </dgm:pt>
    <dgm:pt modelId="{0942CEA6-F5EE-F04E-B253-CD225786F56E}" type="pres">
      <dgm:prSet presAssocID="{3DF16ECA-6B67-C54E-8E45-CF9EDF742D75}" presName="Name0" presStyleCnt="0">
        <dgm:presLayoutVars>
          <dgm:dir/>
          <dgm:resizeHandles val="exact"/>
        </dgm:presLayoutVars>
      </dgm:prSet>
      <dgm:spPr/>
    </dgm:pt>
    <dgm:pt modelId="{FE3102A3-6BC0-0F4B-95B6-8D27F09C5611}" type="pres">
      <dgm:prSet presAssocID="{962D8CEA-B97C-0642-AC2F-D070C0712DAF}" presName="parTxOnly" presStyleLbl="node1" presStyleIdx="0" presStyleCnt="4" custScaleX="100947" custScaleY="133849">
        <dgm:presLayoutVars>
          <dgm:bulletEnabled val="1"/>
        </dgm:presLayoutVars>
      </dgm:prSet>
      <dgm:spPr>
        <a:prstGeom prst="homePlate">
          <a:avLst/>
        </a:prstGeom>
      </dgm:spPr>
      <dgm:t>
        <a:bodyPr/>
        <a:lstStyle/>
        <a:p>
          <a:endParaRPr lang="en-US"/>
        </a:p>
      </dgm:t>
    </dgm:pt>
    <dgm:pt modelId="{51EE5F6A-AD6D-5C42-9B88-D4FD6FBC1935}" type="pres">
      <dgm:prSet presAssocID="{5D793C30-632C-F54C-8C0D-4A44BC8F71F7}" presName="parSpace" presStyleCnt="0"/>
      <dgm:spPr/>
    </dgm:pt>
    <dgm:pt modelId="{06276DAC-361C-5843-97FF-CF9E9B936762}" type="pres">
      <dgm:prSet presAssocID="{678A0EB1-9887-A24F-B5B5-DB49B05FC0FE}" presName="parTxOnly" presStyleLbl="node1" presStyleIdx="1" presStyleCnt="4" custScaleX="102653" custScaleY="129224" custLinFactNeighborX="-5272" custLinFactNeighborY="-315">
        <dgm:presLayoutVars>
          <dgm:bulletEnabled val="1"/>
        </dgm:presLayoutVars>
      </dgm:prSet>
      <dgm:spPr>
        <a:prstGeom prst="chevron">
          <a:avLst/>
        </a:prstGeom>
      </dgm:spPr>
      <dgm:t>
        <a:bodyPr/>
        <a:lstStyle/>
        <a:p>
          <a:endParaRPr lang="en-US"/>
        </a:p>
      </dgm:t>
    </dgm:pt>
    <dgm:pt modelId="{CF044D3F-B288-5347-89EC-E4C0B3D8F9B1}" type="pres">
      <dgm:prSet presAssocID="{A70BCD4B-8381-D44A-84ED-DA64341D79A6}" presName="parSpace" presStyleCnt="0"/>
      <dgm:spPr/>
    </dgm:pt>
    <dgm:pt modelId="{71956F72-019D-094F-9EBE-D551FDC582BA}" type="pres">
      <dgm:prSet presAssocID="{8D594248-3DD9-344B-AE3C-868B62EBA52D}" presName="parTxOnly" presStyleLbl="node1" presStyleIdx="2" presStyleCnt="4" custScaleX="109922" custScaleY="127412" custLinFactNeighborX="-13781" custLinFactNeighborY="-472">
        <dgm:presLayoutVars>
          <dgm:bulletEnabled val="1"/>
        </dgm:presLayoutVars>
      </dgm:prSet>
      <dgm:spPr>
        <a:prstGeom prst="chevron">
          <a:avLst/>
        </a:prstGeom>
      </dgm:spPr>
      <dgm:t>
        <a:bodyPr/>
        <a:lstStyle/>
        <a:p>
          <a:endParaRPr lang="en-US"/>
        </a:p>
      </dgm:t>
    </dgm:pt>
    <dgm:pt modelId="{89633E40-4D6B-F74E-848F-2478A4D6BD50}" type="pres">
      <dgm:prSet presAssocID="{49110917-3282-C24F-A545-B162A1D484C3}" presName="parSpace" presStyleCnt="0"/>
      <dgm:spPr/>
    </dgm:pt>
    <dgm:pt modelId="{AC8A6C33-95D8-E049-B5B7-9823552D580B}" type="pres">
      <dgm:prSet presAssocID="{69EB53CB-7A5C-AD4B-8D74-1D92819694C7}" presName="parTxOnly" presStyleLbl="node1" presStyleIdx="3" presStyleCnt="4" custScaleX="109785" custScaleY="129796" custLinFactNeighborX="-24317" custLinFactNeighborY="-1145">
        <dgm:presLayoutVars>
          <dgm:bulletEnabled val="1"/>
        </dgm:presLayoutVars>
      </dgm:prSet>
      <dgm:spPr>
        <a:prstGeom prst="chevron">
          <a:avLst/>
        </a:prstGeom>
      </dgm:spPr>
      <dgm:t>
        <a:bodyPr/>
        <a:lstStyle/>
        <a:p>
          <a:endParaRPr lang="en-US"/>
        </a:p>
      </dgm:t>
    </dgm:pt>
  </dgm:ptLst>
  <dgm:cxnLst>
    <dgm:cxn modelId="{C7362AC1-5448-4D42-8E0B-1895F5326DF6}" type="presOf" srcId="{3DF16ECA-6B67-C54E-8E45-CF9EDF742D75}" destId="{0942CEA6-F5EE-F04E-B253-CD225786F56E}" srcOrd="0" destOrd="0" presId="urn:microsoft.com/office/officeart/2005/8/layout/hChevron3"/>
    <dgm:cxn modelId="{D0DDF3ED-47B7-5F4E-A183-2D012DC2FD9A}" srcId="{3DF16ECA-6B67-C54E-8E45-CF9EDF742D75}" destId="{962D8CEA-B97C-0642-AC2F-D070C0712DAF}" srcOrd="0" destOrd="0" parTransId="{FB180B54-B395-FD44-8339-E1CD94BB947A}" sibTransId="{5D793C30-632C-F54C-8C0D-4A44BC8F71F7}"/>
    <dgm:cxn modelId="{593CA944-87C4-1643-9D89-56A83F991088}" type="presOf" srcId="{8D594248-3DD9-344B-AE3C-868B62EBA52D}" destId="{71956F72-019D-094F-9EBE-D551FDC582BA}" srcOrd="0" destOrd="0" presId="urn:microsoft.com/office/officeart/2005/8/layout/hChevron3"/>
    <dgm:cxn modelId="{77815AF9-0920-A84F-BF00-01D4138295C9}" type="presOf" srcId="{962D8CEA-B97C-0642-AC2F-D070C0712DAF}" destId="{FE3102A3-6BC0-0F4B-95B6-8D27F09C5611}" srcOrd="0" destOrd="0" presId="urn:microsoft.com/office/officeart/2005/8/layout/hChevron3"/>
    <dgm:cxn modelId="{77D25E82-879A-3C45-9504-C77E07137D89}" srcId="{3DF16ECA-6B67-C54E-8E45-CF9EDF742D75}" destId="{8D594248-3DD9-344B-AE3C-868B62EBA52D}" srcOrd="2" destOrd="0" parTransId="{B297BC6E-5F8D-404C-A7E4-F031E67721F7}" sibTransId="{49110917-3282-C24F-A545-B162A1D484C3}"/>
    <dgm:cxn modelId="{0E4D2F4C-1E86-324F-A884-FD1F10C022D9}" srcId="{3DF16ECA-6B67-C54E-8E45-CF9EDF742D75}" destId="{678A0EB1-9887-A24F-B5B5-DB49B05FC0FE}" srcOrd="1" destOrd="0" parTransId="{ED303581-B44B-1A4C-8EB7-38CB1BB70B36}" sibTransId="{A70BCD4B-8381-D44A-84ED-DA64341D79A6}"/>
    <dgm:cxn modelId="{154732FC-929A-E34B-B6A3-226DD92B63EC}" type="presOf" srcId="{678A0EB1-9887-A24F-B5B5-DB49B05FC0FE}" destId="{06276DAC-361C-5843-97FF-CF9E9B936762}" srcOrd="0" destOrd="0" presId="urn:microsoft.com/office/officeart/2005/8/layout/hChevron3"/>
    <dgm:cxn modelId="{94B7D90B-3952-1547-8AC7-ECBED3E34218}" type="presOf" srcId="{69EB53CB-7A5C-AD4B-8D74-1D92819694C7}" destId="{AC8A6C33-95D8-E049-B5B7-9823552D580B}" srcOrd="0" destOrd="0" presId="urn:microsoft.com/office/officeart/2005/8/layout/hChevron3"/>
    <dgm:cxn modelId="{9CAEA700-7F7D-5D45-9A4C-A1C986C28F09}" srcId="{3DF16ECA-6B67-C54E-8E45-CF9EDF742D75}" destId="{69EB53CB-7A5C-AD4B-8D74-1D92819694C7}" srcOrd="3" destOrd="0" parTransId="{41FB4790-3BBB-9D43-9855-A5356CF21246}" sibTransId="{D2194E73-D945-0342-AB45-7F604AFB99F1}"/>
    <dgm:cxn modelId="{B8B6214F-5D1B-994D-8594-CCAB52AD20EF}" type="presParOf" srcId="{0942CEA6-F5EE-F04E-B253-CD225786F56E}" destId="{FE3102A3-6BC0-0F4B-95B6-8D27F09C5611}" srcOrd="0" destOrd="0" presId="urn:microsoft.com/office/officeart/2005/8/layout/hChevron3"/>
    <dgm:cxn modelId="{0D0418C5-43EB-8949-9391-CE501DAC033F}" type="presParOf" srcId="{0942CEA6-F5EE-F04E-B253-CD225786F56E}" destId="{51EE5F6A-AD6D-5C42-9B88-D4FD6FBC1935}" srcOrd="1" destOrd="0" presId="urn:microsoft.com/office/officeart/2005/8/layout/hChevron3"/>
    <dgm:cxn modelId="{324455A1-2ADA-6441-A112-31DBC1B84ECE}" type="presParOf" srcId="{0942CEA6-F5EE-F04E-B253-CD225786F56E}" destId="{06276DAC-361C-5843-97FF-CF9E9B936762}" srcOrd="2" destOrd="0" presId="urn:microsoft.com/office/officeart/2005/8/layout/hChevron3"/>
    <dgm:cxn modelId="{433983D7-D174-AD46-A1A1-F3C1442F2B1D}" type="presParOf" srcId="{0942CEA6-F5EE-F04E-B253-CD225786F56E}" destId="{CF044D3F-B288-5347-89EC-E4C0B3D8F9B1}" srcOrd="3" destOrd="0" presId="urn:microsoft.com/office/officeart/2005/8/layout/hChevron3"/>
    <dgm:cxn modelId="{6D4390FF-AEF2-044F-B200-2813B387B26C}" type="presParOf" srcId="{0942CEA6-F5EE-F04E-B253-CD225786F56E}" destId="{71956F72-019D-094F-9EBE-D551FDC582BA}" srcOrd="4" destOrd="0" presId="urn:microsoft.com/office/officeart/2005/8/layout/hChevron3"/>
    <dgm:cxn modelId="{483FA99F-BE6F-6F4E-AEA0-717CD73B1EBF}" type="presParOf" srcId="{0942CEA6-F5EE-F04E-B253-CD225786F56E}" destId="{89633E40-4D6B-F74E-848F-2478A4D6BD50}" srcOrd="5" destOrd="0" presId="urn:microsoft.com/office/officeart/2005/8/layout/hChevron3"/>
    <dgm:cxn modelId="{0BDFE784-8BA5-A242-B866-630473A1186A}" type="presParOf" srcId="{0942CEA6-F5EE-F04E-B253-CD225786F56E}" destId="{AC8A6C33-95D8-E049-B5B7-9823552D580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F7776-69CD-4465-AE95-5AAB6ACC8FF3}">
      <dsp:nvSpPr>
        <dsp:cNvPr id="0" name=""/>
        <dsp:cNvSpPr/>
      </dsp:nvSpPr>
      <dsp:spPr>
        <a:xfrm>
          <a:off x="722135" y="0"/>
          <a:ext cx="5181600"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A82A74-1632-4955-BF73-4F8BEC868FB9}">
      <dsp:nvSpPr>
        <dsp:cNvPr id="0" name=""/>
        <dsp:cNvSpPr/>
      </dsp:nvSpPr>
      <dsp:spPr>
        <a:xfrm>
          <a:off x="1066799" y="1219199"/>
          <a:ext cx="1828800" cy="16256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Semester One</a:t>
          </a:r>
        </a:p>
        <a:p>
          <a:pPr lvl="0" algn="ctr" defTabSz="889000">
            <a:lnSpc>
              <a:spcPct val="90000"/>
            </a:lnSpc>
            <a:spcBef>
              <a:spcPct val="0"/>
            </a:spcBef>
            <a:spcAft>
              <a:spcPct val="35000"/>
            </a:spcAft>
          </a:pPr>
          <a:r>
            <a:rPr lang="en-US" sz="1400" kern="1200" dirty="0" smtClean="0"/>
            <a:t>Chemistry</a:t>
          </a:r>
        </a:p>
        <a:p>
          <a:pPr lvl="0" algn="ctr" defTabSz="889000">
            <a:lnSpc>
              <a:spcPct val="90000"/>
            </a:lnSpc>
            <a:spcBef>
              <a:spcPct val="0"/>
            </a:spcBef>
            <a:spcAft>
              <a:spcPct val="35000"/>
            </a:spcAft>
          </a:pPr>
          <a:r>
            <a:rPr lang="en-US" sz="1400" kern="1200" dirty="0" smtClean="0"/>
            <a:t>Physics</a:t>
          </a:r>
        </a:p>
        <a:p>
          <a:pPr lvl="0" algn="ctr" defTabSz="889000">
            <a:lnSpc>
              <a:spcPct val="90000"/>
            </a:lnSpc>
            <a:spcBef>
              <a:spcPct val="0"/>
            </a:spcBef>
            <a:spcAft>
              <a:spcPct val="35000"/>
            </a:spcAft>
          </a:pPr>
          <a:r>
            <a:rPr lang="en-US" sz="1400" kern="1200" dirty="0" smtClean="0"/>
            <a:t>Cell Biology</a:t>
          </a:r>
        </a:p>
        <a:p>
          <a:pPr lvl="0" algn="ctr" defTabSz="889000">
            <a:lnSpc>
              <a:spcPct val="90000"/>
            </a:lnSpc>
            <a:spcBef>
              <a:spcPct val="0"/>
            </a:spcBef>
            <a:spcAft>
              <a:spcPct val="35000"/>
            </a:spcAft>
          </a:pPr>
          <a:r>
            <a:rPr lang="en-US" sz="1400" kern="1200" dirty="0" smtClean="0"/>
            <a:t>Human Biology 1</a:t>
          </a:r>
          <a:endParaRPr lang="en-US" sz="1400" kern="1200" dirty="0"/>
        </a:p>
      </dsp:txBody>
      <dsp:txXfrm>
        <a:off x="1146154" y="1298554"/>
        <a:ext cx="1670090" cy="1466890"/>
      </dsp:txXfrm>
    </dsp:sp>
    <dsp:sp modelId="{E12909A4-7CE1-4621-985C-7CFCAEC2E43F}">
      <dsp:nvSpPr>
        <dsp:cNvPr id="0" name=""/>
        <dsp:cNvSpPr/>
      </dsp:nvSpPr>
      <dsp:spPr>
        <a:xfrm>
          <a:off x="3200400" y="1219199"/>
          <a:ext cx="1828800" cy="16256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b="1" kern="1200" dirty="0" smtClean="0"/>
        </a:p>
        <a:p>
          <a:pPr lvl="0" algn="ctr" defTabSz="889000">
            <a:lnSpc>
              <a:spcPct val="90000"/>
            </a:lnSpc>
            <a:spcBef>
              <a:spcPct val="0"/>
            </a:spcBef>
            <a:spcAft>
              <a:spcPct val="35000"/>
            </a:spcAft>
          </a:pPr>
          <a:r>
            <a:rPr lang="en-US" sz="2000" b="1" kern="1200" dirty="0" smtClean="0"/>
            <a:t>Semester Two</a:t>
          </a:r>
        </a:p>
        <a:p>
          <a:pPr lvl="0" algn="ctr" defTabSz="889000">
            <a:lnSpc>
              <a:spcPct val="90000"/>
            </a:lnSpc>
            <a:spcBef>
              <a:spcPct val="0"/>
            </a:spcBef>
            <a:spcAft>
              <a:spcPct val="35000"/>
            </a:spcAft>
          </a:pPr>
          <a:r>
            <a:rPr lang="en-US" sz="1400" b="0" kern="1200" dirty="0" smtClean="0"/>
            <a:t>Human Biology 2</a:t>
          </a:r>
        </a:p>
        <a:p>
          <a:pPr lvl="0" algn="ctr" defTabSz="889000">
            <a:lnSpc>
              <a:spcPct val="90000"/>
            </a:lnSpc>
            <a:spcBef>
              <a:spcPct val="0"/>
            </a:spcBef>
            <a:spcAft>
              <a:spcPct val="35000"/>
            </a:spcAft>
          </a:pPr>
          <a:r>
            <a:rPr lang="en-US" sz="1400" b="0" kern="1200" dirty="0" smtClean="0"/>
            <a:t>Biochemistry </a:t>
          </a:r>
        </a:p>
        <a:p>
          <a:pPr lvl="0" algn="ctr" defTabSz="889000">
            <a:lnSpc>
              <a:spcPct val="90000"/>
            </a:lnSpc>
            <a:spcBef>
              <a:spcPct val="0"/>
            </a:spcBef>
            <a:spcAft>
              <a:spcPct val="35000"/>
            </a:spcAft>
          </a:pPr>
          <a:r>
            <a:rPr lang="en-US" sz="1400" b="0" kern="1200" dirty="0" smtClean="0"/>
            <a:t>Population Health</a:t>
          </a:r>
        </a:p>
        <a:p>
          <a:pPr lvl="0" algn="ctr" defTabSz="889000">
            <a:lnSpc>
              <a:spcPct val="90000"/>
            </a:lnSpc>
            <a:spcBef>
              <a:spcPct val="0"/>
            </a:spcBef>
            <a:spcAft>
              <a:spcPct val="35000"/>
            </a:spcAft>
          </a:pPr>
          <a:endParaRPr lang="en-US" sz="3500" kern="1200" dirty="0"/>
        </a:p>
      </dsp:txBody>
      <dsp:txXfrm>
        <a:off x="3279755" y="1298554"/>
        <a:ext cx="1670090"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102A3-6BC0-0F4B-95B6-8D27F09C5611}">
      <dsp:nvSpPr>
        <dsp:cNvPr id="0" name=""/>
        <dsp:cNvSpPr/>
      </dsp:nvSpPr>
      <dsp:spPr>
        <a:xfrm>
          <a:off x="6044" y="265333"/>
          <a:ext cx="2661419" cy="1411546"/>
        </a:xfrm>
        <a:prstGeom prst="homePlate">
          <a:avLst/>
        </a:prstGeom>
        <a:solidFill>
          <a:schemeClr val="accent1">
            <a:lumMod val="20000"/>
            <a:lumOff val="8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Text" lastClr="000000">
                  <a:hueOff val="0"/>
                  <a:satOff val="0"/>
                  <a:lumOff val="0"/>
                  <a:alphaOff val="0"/>
                </a:sysClr>
              </a:solidFill>
              <a:latin typeface="Helvetica"/>
              <a:ea typeface="+mn-ea"/>
              <a:cs typeface="Helvetica"/>
            </a:rPr>
            <a:t>Te </a:t>
          </a:r>
          <a:r>
            <a:rPr lang="en-US" sz="1600" b="1" kern="1200" dirty="0" err="1" smtClean="0">
              <a:solidFill>
                <a:sysClr val="windowText" lastClr="000000">
                  <a:hueOff val="0"/>
                  <a:satOff val="0"/>
                  <a:lumOff val="0"/>
                  <a:alphaOff val="0"/>
                </a:sysClr>
              </a:solidFill>
              <a:latin typeface="Helvetica"/>
              <a:ea typeface="+mn-ea"/>
              <a:cs typeface="Helvetica"/>
            </a:rPr>
            <a:t>Ara</a:t>
          </a:r>
          <a:r>
            <a:rPr lang="en-US" sz="1600" b="1" kern="1200" dirty="0" smtClean="0">
              <a:solidFill>
                <a:sysClr val="windowText" lastClr="000000">
                  <a:hueOff val="0"/>
                  <a:satOff val="0"/>
                  <a:lumOff val="0"/>
                  <a:alphaOff val="0"/>
                </a:sysClr>
              </a:solidFill>
              <a:latin typeface="Helvetica"/>
              <a:ea typeface="+mn-ea"/>
              <a:cs typeface="Helvetica"/>
            </a:rPr>
            <a:t> Hauora: </a:t>
          </a:r>
          <a:r>
            <a:rPr lang="en-US" sz="1600" b="0" kern="1200" dirty="0" smtClean="0">
              <a:solidFill>
                <a:sysClr val="windowText" lastClr="000000">
                  <a:hueOff val="0"/>
                  <a:satOff val="0"/>
                  <a:lumOff val="0"/>
                  <a:alphaOff val="0"/>
                </a:sysClr>
              </a:solidFill>
              <a:latin typeface="Helvetica"/>
              <a:ea typeface="+mn-ea"/>
              <a:cs typeface="Helvetica"/>
            </a:rPr>
            <a:t>Outreach &amp; Recruitment Programmes </a:t>
          </a:r>
          <a:r>
            <a:rPr lang="en-US" sz="1600" b="0" kern="1200" dirty="0" err="1" smtClean="0">
              <a:solidFill>
                <a:sysClr val="windowText" lastClr="000000">
                  <a:hueOff val="0"/>
                  <a:satOff val="0"/>
                  <a:lumOff val="0"/>
                  <a:alphaOff val="0"/>
                </a:sysClr>
              </a:solidFill>
              <a:latin typeface="Helvetica"/>
              <a:ea typeface="+mn-ea"/>
              <a:cs typeface="Helvetica"/>
            </a:rPr>
            <a:t>Yrs</a:t>
          </a:r>
          <a:r>
            <a:rPr lang="en-US" sz="1600" b="0" kern="1200" dirty="0" smtClean="0">
              <a:solidFill>
                <a:sysClr val="windowText" lastClr="000000">
                  <a:hueOff val="0"/>
                  <a:satOff val="0"/>
                  <a:lumOff val="0"/>
                  <a:alphaOff val="0"/>
                </a:sysClr>
              </a:solidFill>
              <a:latin typeface="Helvetica"/>
              <a:ea typeface="+mn-ea"/>
              <a:cs typeface="Helvetica"/>
            </a:rPr>
            <a:t> 9 -13</a:t>
          </a:r>
          <a:endParaRPr lang="en-US" sz="1600" b="0" kern="1200" dirty="0">
            <a:solidFill>
              <a:sysClr val="windowText" lastClr="000000">
                <a:hueOff val="0"/>
                <a:satOff val="0"/>
                <a:lumOff val="0"/>
                <a:alphaOff val="0"/>
              </a:sysClr>
            </a:solidFill>
            <a:latin typeface="Helvetica"/>
            <a:ea typeface="+mn-ea"/>
            <a:cs typeface="Helvetica"/>
          </a:endParaRPr>
        </a:p>
      </dsp:txBody>
      <dsp:txXfrm>
        <a:off x="6044" y="265333"/>
        <a:ext cx="2308533" cy="1411546"/>
      </dsp:txXfrm>
    </dsp:sp>
    <dsp:sp modelId="{06276DAC-361C-5843-97FF-CF9E9B936762}">
      <dsp:nvSpPr>
        <dsp:cNvPr id="0" name=""/>
        <dsp:cNvSpPr/>
      </dsp:nvSpPr>
      <dsp:spPr>
        <a:xfrm>
          <a:off x="2112375" y="286398"/>
          <a:ext cx="2706397" cy="1362771"/>
        </a:xfrm>
        <a:prstGeom prst="chevron">
          <a:avLst/>
        </a:prstGeom>
        <a:solidFill>
          <a:schemeClr val="accent1">
            <a:lumMod val="40000"/>
            <a:lumOff val="6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Text" lastClr="000000">
                  <a:hueOff val="0"/>
                  <a:satOff val="0"/>
                  <a:lumOff val="0"/>
                  <a:alphaOff val="0"/>
                </a:sysClr>
              </a:solidFill>
              <a:latin typeface="Helvetica"/>
              <a:ea typeface="+mn-ea"/>
              <a:cs typeface="Helvetica"/>
            </a:rPr>
            <a:t>Tū Kahika: </a:t>
          </a:r>
          <a:r>
            <a:rPr lang="en-US" sz="1600" b="0" kern="1200" dirty="0" smtClean="0">
              <a:solidFill>
                <a:sysClr val="windowText" lastClr="000000">
                  <a:hueOff val="0"/>
                  <a:satOff val="0"/>
                  <a:lumOff val="0"/>
                  <a:alphaOff val="0"/>
                </a:sysClr>
              </a:solidFill>
              <a:latin typeface="Helvetica"/>
              <a:ea typeface="+mn-ea"/>
              <a:cs typeface="Helvetica"/>
            </a:rPr>
            <a:t>Foundation Year Scholarship Programme</a:t>
          </a:r>
          <a:endParaRPr lang="en-US" sz="1600" b="0" kern="1200" dirty="0">
            <a:solidFill>
              <a:sysClr val="windowText" lastClr="000000">
                <a:hueOff val="0"/>
                <a:satOff val="0"/>
                <a:lumOff val="0"/>
                <a:alphaOff val="0"/>
              </a:sysClr>
            </a:solidFill>
            <a:latin typeface="Helvetica"/>
            <a:ea typeface="+mn-ea"/>
            <a:cs typeface="Helvetica"/>
          </a:endParaRPr>
        </a:p>
      </dsp:txBody>
      <dsp:txXfrm>
        <a:off x="2793761" y="286398"/>
        <a:ext cx="1343626" cy="1362771"/>
      </dsp:txXfrm>
    </dsp:sp>
    <dsp:sp modelId="{71956F72-019D-094F-9EBE-D551FDC582BA}">
      <dsp:nvSpPr>
        <dsp:cNvPr id="0" name=""/>
        <dsp:cNvSpPr/>
      </dsp:nvSpPr>
      <dsp:spPr>
        <a:xfrm>
          <a:off x="4246615" y="294297"/>
          <a:ext cx="2898041" cy="1343662"/>
        </a:xfrm>
        <a:prstGeom prst="chevron">
          <a:avLst/>
        </a:prstGeom>
        <a:solidFill>
          <a:schemeClr val="tx2">
            <a:lumMod val="40000"/>
            <a:lumOff val="6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Text" lastClr="000000">
                  <a:hueOff val="0"/>
                  <a:satOff val="0"/>
                  <a:lumOff val="0"/>
                  <a:alphaOff val="0"/>
                </a:sysClr>
              </a:solidFill>
              <a:latin typeface="Helvetica"/>
              <a:ea typeface="+mn-ea"/>
              <a:cs typeface="Helvetica"/>
            </a:rPr>
            <a:t>Te Whakapuāwai: </a:t>
          </a:r>
          <a:r>
            <a:rPr lang="en-US" sz="1600" b="0" kern="1200" dirty="0" smtClean="0">
              <a:solidFill>
                <a:sysClr val="windowText" lastClr="000000">
                  <a:hueOff val="0"/>
                  <a:satOff val="0"/>
                  <a:lumOff val="0"/>
                  <a:alphaOff val="0"/>
                </a:sysClr>
              </a:solidFill>
              <a:latin typeface="Helvetica"/>
              <a:ea typeface="+mn-ea"/>
              <a:cs typeface="Helvetica"/>
            </a:rPr>
            <a:t>Māori HSFY Support Programme</a:t>
          </a:r>
          <a:endParaRPr lang="en-US" sz="1600" b="0" kern="1200" dirty="0">
            <a:solidFill>
              <a:sysClr val="windowText" lastClr="000000">
                <a:hueOff val="0"/>
                <a:satOff val="0"/>
                <a:lumOff val="0"/>
                <a:alphaOff val="0"/>
              </a:sysClr>
            </a:solidFill>
            <a:latin typeface="Helvetica"/>
            <a:ea typeface="+mn-ea"/>
            <a:cs typeface="Helvetica"/>
          </a:endParaRPr>
        </a:p>
      </dsp:txBody>
      <dsp:txXfrm>
        <a:off x="4918446" y="294297"/>
        <a:ext cx="1554379" cy="1343662"/>
      </dsp:txXfrm>
    </dsp:sp>
    <dsp:sp modelId="{AC8A6C33-95D8-E049-B5B7-9823552D580B}">
      <dsp:nvSpPr>
        <dsp:cNvPr id="0" name=""/>
        <dsp:cNvSpPr/>
      </dsp:nvSpPr>
      <dsp:spPr>
        <a:xfrm>
          <a:off x="6561810" y="274629"/>
          <a:ext cx="2894429" cy="1368803"/>
        </a:xfrm>
        <a:prstGeom prst="chevron">
          <a:avLst/>
        </a:prstGeom>
        <a:solidFill>
          <a:srgbClr val="F2F2F2"/>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Text" lastClr="000000">
                  <a:hueOff val="0"/>
                  <a:satOff val="0"/>
                  <a:lumOff val="0"/>
                  <a:alphaOff val="0"/>
                </a:sysClr>
              </a:solidFill>
              <a:latin typeface="Helvetica"/>
              <a:ea typeface="+mn-ea"/>
              <a:cs typeface="Helvetica"/>
            </a:rPr>
            <a:t>Tū Tauira Hauora:     </a:t>
          </a:r>
          <a:r>
            <a:rPr lang="en-US" sz="1600" b="0" kern="1200" dirty="0" smtClean="0">
              <a:solidFill>
                <a:sysClr val="windowText" lastClr="000000">
                  <a:hueOff val="0"/>
                  <a:satOff val="0"/>
                  <a:lumOff val="0"/>
                  <a:alphaOff val="0"/>
                </a:sysClr>
              </a:solidFill>
              <a:latin typeface="Helvetica"/>
              <a:ea typeface="+mn-ea"/>
              <a:cs typeface="Helvetica"/>
            </a:rPr>
            <a:t>Māori Health Sciences Degree Support Programme</a:t>
          </a:r>
          <a:endParaRPr lang="en-US" sz="1600" b="0" kern="1200" dirty="0">
            <a:solidFill>
              <a:sysClr val="windowText" lastClr="000000">
                <a:hueOff val="0"/>
                <a:satOff val="0"/>
                <a:lumOff val="0"/>
                <a:alphaOff val="0"/>
              </a:sysClr>
            </a:solidFill>
            <a:latin typeface="Helvetica"/>
            <a:ea typeface="+mn-ea"/>
            <a:cs typeface="Helvetica"/>
          </a:endParaRPr>
        </a:p>
      </dsp:txBody>
      <dsp:txXfrm>
        <a:off x="7246212" y="274629"/>
        <a:ext cx="1525626" cy="1368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102A3-6BC0-0F4B-95B6-8D27F09C5611}">
      <dsp:nvSpPr>
        <dsp:cNvPr id="0" name=""/>
        <dsp:cNvSpPr/>
      </dsp:nvSpPr>
      <dsp:spPr>
        <a:xfrm>
          <a:off x="6044" y="265333"/>
          <a:ext cx="2661419" cy="1411546"/>
        </a:xfrm>
        <a:prstGeom prst="homePlate">
          <a:avLst/>
        </a:prstGeom>
        <a:solidFill>
          <a:schemeClr val="accent1">
            <a:lumMod val="20000"/>
            <a:lumOff val="8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Text" lastClr="000000">
                  <a:hueOff val="0"/>
                  <a:satOff val="0"/>
                  <a:lumOff val="0"/>
                  <a:alphaOff val="0"/>
                </a:sysClr>
              </a:solidFill>
              <a:latin typeface="Helvetica"/>
              <a:ea typeface="+mn-ea"/>
              <a:cs typeface="Helvetica"/>
            </a:rPr>
            <a:t>Te </a:t>
          </a:r>
          <a:r>
            <a:rPr lang="en-US" sz="1600" b="1" kern="1200" dirty="0" err="1" smtClean="0">
              <a:solidFill>
                <a:sysClr val="windowText" lastClr="000000">
                  <a:hueOff val="0"/>
                  <a:satOff val="0"/>
                  <a:lumOff val="0"/>
                  <a:alphaOff val="0"/>
                </a:sysClr>
              </a:solidFill>
              <a:latin typeface="Helvetica"/>
              <a:ea typeface="+mn-ea"/>
              <a:cs typeface="Helvetica"/>
            </a:rPr>
            <a:t>Ara</a:t>
          </a:r>
          <a:r>
            <a:rPr lang="en-US" sz="1600" b="1" kern="1200" dirty="0" smtClean="0">
              <a:solidFill>
                <a:sysClr val="windowText" lastClr="000000">
                  <a:hueOff val="0"/>
                  <a:satOff val="0"/>
                  <a:lumOff val="0"/>
                  <a:alphaOff val="0"/>
                </a:sysClr>
              </a:solidFill>
              <a:latin typeface="Helvetica"/>
              <a:ea typeface="+mn-ea"/>
              <a:cs typeface="Helvetica"/>
            </a:rPr>
            <a:t> Hauora: </a:t>
          </a:r>
          <a:r>
            <a:rPr lang="en-US" sz="1600" b="0" kern="1200" dirty="0" smtClean="0">
              <a:solidFill>
                <a:sysClr val="windowText" lastClr="000000">
                  <a:hueOff val="0"/>
                  <a:satOff val="0"/>
                  <a:lumOff val="0"/>
                  <a:alphaOff val="0"/>
                </a:sysClr>
              </a:solidFill>
              <a:latin typeface="Helvetica"/>
              <a:ea typeface="+mn-ea"/>
              <a:cs typeface="Helvetica"/>
            </a:rPr>
            <a:t>Outreach &amp; Recruitment Programmes </a:t>
          </a:r>
          <a:r>
            <a:rPr lang="en-US" sz="1600" b="0" kern="1200" dirty="0" err="1" smtClean="0">
              <a:solidFill>
                <a:sysClr val="windowText" lastClr="000000">
                  <a:hueOff val="0"/>
                  <a:satOff val="0"/>
                  <a:lumOff val="0"/>
                  <a:alphaOff val="0"/>
                </a:sysClr>
              </a:solidFill>
              <a:latin typeface="Helvetica"/>
              <a:ea typeface="+mn-ea"/>
              <a:cs typeface="Helvetica"/>
            </a:rPr>
            <a:t>Yrs</a:t>
          </a:r>
          <a:r>
            <a:rPr lang="en-US" sz="1600" b="0" kern="1200" dirty="0" smtClean="0">
              <a:solidFill>
                <a:sysClr val="windowText" lastClr="000000">
                  <a:hueOff val="0"/>
                  <a:satOff val="0"/>
                  <a:lumOff val="0"/>
                  <a:alphaOff val="0"/>
                </a:sysClr>
              </a:solidFill>
              <a:latin typeface="Helvetica"/>
              <a:ea typeface="+mn-ea"/>
              <a:cs typeface="Helvetica"/>
            </a:rPr>
            <a:t> 9 -13</a:t>
          </a:r>
          <a:endParaRPr lang="en-US" sz="1600" b="0" kern="1200" dirty="0">
            <a:solidFill>
              <a:sysClr val="windowText" lastClr="000000">
                <a:hueOff val="0"/>
                <a:satOff val="0"/>
                <a:lumOff val="0"/>
                <a:alphaOff val="0"/>
              </a:sysClr>
            </a:solidFill>
            <a:latin typeface="Helvetica"/>
            <a:ea typeface="+mn-ea"/>
            <a:cs typeface="Helvetica"/>
          </a:endParaRPr>
        </a:p>
      </dsp:txBody>
      <dsp:txXfrm>
        <a:off x="6044" y="265333"/>
        <a:ext cx="2308533" cy="1411546"/>
      </dsp:txXfrm>
    </dsp:sp>
    <dsp:sp modelId="{06276DAC-361C-5843-97FF-CF9E9B936762}">
      <dsp:nvSpPr>
        <dsp:cNvPr id="0" name=""/>
        <dsp:cNvSpPr/>
      </dsp:nvSpPr>
      <dsp:spPr>
        <a:xfrm>
          <a:off x="2112375" y="286398"/>
          <a:ext cx="2706397" cy="1362771"/>
        </a:xfrm>
        <a:prstGeom prst="chevron">
          <a:avLst/>
        </a:prstGeom>
        <a:solidFill>
          <a:schemeClr val="accent1">
            <a:lumMod val="40000"/>
            <a:lumOff val="6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Text" lastClr="000000">
                  <a:hueOff val="0"/>
                  <a:satOff val="0"/>
                  <a:lumOff val="0"/>
                  <a:alphaOff val="0"/>
                </a:sysClr>
              </a:solidFill>
              <a:latin typeface="Helvetica"/>
              <a:ea typeface="+mn-ea"/>
              <a:cs typeface="Helvetica"/>
            </a:rPr>
            <a:t>Tū Kahika: </a:t>
          </a:r>
          <a:r>
            <a:rPr lang="en-US" sz="1600" b="0" kern="1200" dirty="0" smtClean="0">
              <a:solidFill>
                <a:sysClr val="windowText" lastClr="000000">
                  <a:hueOff val="0"/>
                  <a:satOff val="0"/>
                  <a:lumOff val="0"/>
                  <a:alphaOff val="0"/>
                </a:sysClr>
              </a:solidFill>
              <a:latin typeface="Helvetica"/>
              <a:ea typeface="+mn-ea"/>
              <a:cs typeface="Helvetica"/>
            </a:rPr>
            <a:t>Foundation Year Scholarship Programme</a:t>
          </a:r>
          <a:endParaRPr lang="en-US" sz="1600" b="0" kern="1200" dirty="0">
            <a:solidFill>
              <a:sysClr val="windowText" lastClr="000000">
                <a:hueOff val="0"/>
                <a:satOff val="0"/>
                <a:lumOff val="0"/>
                <a:alphaOff val="0"/>
              </a:sysClr>
            </a:solidFill>
            <a:latin typeface="Helvetica"/>
            <a:ea typeface="+mn-ea"/>
            <a:cs typeface="Helvetica"/>
          </a:endParaRPr>
        </a:p>
      </dsp:txBody>
      <dsp:txXfrm>
        <a:off x="2793761" y="286398"/>
        <a:ext cx="1343626" cy="1362771"/>
      </dsp:txXfrm>
    </dsp:sp>
    <dsp:sp modelId="{71956F72-019D-094F-9EBE-D551FDC582BA}">
      <dsp:nvSpPr>
        <dsp:cNvPr id="0" name=""/>
        <dsp:cNvSpPr/>
      </dsp:nvSpPr>
      <dsp:spPr>
        <a:xfrm>
          <a:off x="4246615" y="294297"/>
          <a:ext cx="2898041" cy="1343662"/>
        </a:xfrm>
        <a:prstGeom prst="chevron">
          <a:avLst/>
        </a:prstGeom>
        <a:solidFill>
          <a:schemeClr val="tx2">
            <a:lumMod val="40000"/>
            <a:lumOff val="60000"/>
          </a:schemeClr>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Text" lastClr="000000">
                  <a:hueOff val="0"/>
                  <a:satOff val="0"/>
                  <a:lumOff val="0"/>
                  <a:alphaOff val="0"/>
                </a:sysClr>
              </a:solidFill>
              <a:latin typeface="Helvetica"/>
              <a:ea typeface="+mn-ea"/>
              <a:cs typeface="Helvetica"/>
            </a:rPr>
            <a:t>Te Whakapuāwai: </a:t>
          </a:r>
          <a:r>
            <a:rPr lang="en-US" sz="1600" b="0" kern="1200" dirty="0" smtClean="0">
              <a:solidFill>
                <a:sysClr val="windowText" lastClr="000000">
                  <a:hueOff val="0"/>
                  <a:satOff val="0"/>
                  <a:lumOff val="0"/>
                  <a:alphaOff val="0"/>
                </a:sysClr>
              </a:solidFill>
              <a:latin typeface="Helvetica"/>
              <a:ea typeface="+mn-ea"/>
              <a:cs typeface="Helvetica"/>
            </a:rPr>
            <a:t>Māori HSFY Support Programme</a:t>
          </a:r>
          <a:endParaRPr lang="en-US" sz="1600" b="0" kern="1200" dirty="0">
            <a:solidFill>
              <a:sysClr val="windowText" lastClr="000000">
                <a:hueOff val="0"/>
                <a:satOff val="0"/>
                <a:lumOff val="0"/>
                <a:alphaOff val="0"/>
              </a:sysClr>
            </a:solidFill>
            <a:latin typeface="Helvetica"/>
            <a:ea typeface="+mn-ea"/>
            <a:cs typeface="Helvetica"/>
          </a:endParaRPr>
        </a:p>
      </dsp:txBody>
      <dsp:txXfrm>
        <a:off x="4918446" y="294297"/>
        <a:ext cx="1554379" cy="1343662"/>
      </dsp:txXfrm>
    </dsp:sp>
    <dsp:sp modelId="{AC8A6C33-95D8-E049-B5B7-9823552D580B}">
      <dsp:nvSpPr>
        <dsp:cNvPr id="0" name=""/>
        <dsp:cNvSpPr/>
      </dsp:nvSpPr>
      <dsp:spPr>
        <a:xfrm>
          <a:off x="6561810" y="274629"/>
          <a:ext cx="2894429" cy="1368803"/>
        </a:xfrm>
        <a:prstGeom prst="chevron">
          <a:avLst/>
        </a:prstGeom>
        <a:solidFill>
          <a:srgbClr val="F2F2F2"/>
        </a:solidFill>
        <a:ln w="38100" cap="flat" cmpd="sng" algn="ctr">
          <a:solidFill>
            <a:sysClr val="windowText" lastClr="000000">
              <a:shade val="80000"/>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Text" lastClr="000000">
                  <a:hueOff val="0"/>
                  <a:satOff val="0"/>
                  <a:lumOff val="0"/>
                  <a:alphaOff val="0"/>
                </a:sysClr>
              </a:solidFill>
              <a:latin typeface="Helvetica"/>
              <a:ea typeface="+mn-ea"/>
              <a:cs typeface="Helvetica"/>
            </a:rPr>
            <a:t>Tū Tauira Hauora:     </a:t>
          </a:r>
          <a:r>
            <a:rPr lang="en-US" sz="1600" b="0" kern="1200" dirty="0" smtClean="0">
              <a:solidFill>
                <a:sysClr val="windowText" lastClr="000000">
                  <a:hueOff val="0"/>
                  <a:satOff val="0"/>
                  <a:lumOff val="0"/>
                  <a:alphaOff val="0"/>
                </a:sysClr>
              </a:solidFill>
              <a:latin typeface="Helvetica"/>
              <a:ea typeface="+mn-ea"/>
              <a:cs typeface="Helvetica"/>
            </a:rPr>
            <a:t>Māori Health Sciences Degree Support Programme</a:t>
          </a:r>
          <a:endParaRPr lang="en-US" sz="1600" b="0" kern="1200" dirty="0">
            <a:solidFill>
              <a:sysClr val="windowText" lastClr="000000">
                <a:hueOff val="0"/>
                <a:satOff val="0"/>
                <a:lumOff val="0"/>
                <a:alphaOff val="0"/>
              </a:sysClr>
            </a:solidFill>
            <a:latin typeface="Helvetica"/>
            <a:ea typeface="+mn-ea"/>
            <a:cs typeface="Helvetica"/>
          </a:endParaRPr>
        </a:p>
      </dsp:txBody>
      <dsp:txXfrm>
        <a:off x="7246212" y="274629"/>
        <a:ext cx="1525626" cy="13688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2.png"/></Relationships>
</file>

<file path=ppt/drawings/drawing1.xml><?xml version="1.0" encoding="utf-8"?>
<c:userShapes xmlns:c="http://schemas.openxmlformats.org/drawingml/2006/chart">
  <cdr:relSizeAnchor xmlns:cdr="http://schemas.openxmlformats.org/drawingml/2006/chartDrawing">
    <cdr:from>
      <cdr:x>0</cdr:x>
      <cdr:y>0.02102</cdr:y>
    </cdr:from>
    <cdr:to>
      <cdr:x>1</cdr:x>
      <cdr:y>0.11266</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131411"/>
          <a:ext cx="8032483" cy="573074"/>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C71BAEDD-D94A-48EE-A507-8948A4A10C47}" type="datetimeFigureOut">
              <a:rPr lang="en-GB" smtClean="0"/>
              <a:t>06/08/2019</a:t>
            </a:fld>
            <a:endParaRPr lang="en-GB"/>
          </a:p>
        </p:txBody>
      </p:sp>
      <p:sp>
        <p:nvSpPr>
          <p:cNvPr id="4" name="Footer Placeholder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AAC23721-69BC-481B-AFA5-1ABF97F08083}" type="slidenum">
              <a:rPr lang="en-GB" smtClean="0"/>
              <a:t>‹#›</a:t>
            </a:fld>
            <a:endParaRPr lang="en-GB"/>
          </a:p>
        </p:txBody>
      </p:sp>
    </p:spTree>
    <p:extLst>
      <p:ext uri="{BB962C8B-B14F-4D97-AF65-F5344CB8AC3E}">
        <p14:creationId xmlns:p14="http://schemas.microsoft.com/office/powerpoint/2010/main" val="3087312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E5EDB57D-7349-934C-979B-CBB9A2FCABDF}" type="datetimeFigureOut">
              <a:rPr lang="en-US" smtClean="0"/>
              <a:t>8/6/2019</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EA86756E-3490-544D-B27E-B45470CCBEB7}" type="slidenum">
              <a:rPr lang="en-US" smtClean="0"/>
              <a:t>‹#›</a:t>
            </a:fld>
            <a:endParaRPr lang="en-US"/>
          </a:p>
        </p:txBody>
      </p:sp>
    </p:spTree>
    <p:extLst>
      <p:ext uri="{BB962C8B-B14F-4D97-AF65-F5344CB8AC3E}">
        <p14:creationId xmlns:p14="http://schemas.microsoft.com/office/powerpoint/2010/main" val="1780533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F42C-B98E-A14B-ACB1-DEF1FA0DB000}" type="slidenum">
              <a:rPr lang="en-US" smtClean="0"/>
              <a:t>1</a:t>
            </a:fld>
            <a:endParaRPr lang="en-US"/>
          </a:p>
        </p:txBody>
      </p:sp>
    </p:spTree>
    <p:extLst>
      <p:ext uri="{BB962C8B-B14F-4D97-AF65-F5344CB8AC3E}">
        <p14:creationId xmlns:p14="http://schemas.microsoft.com/office/powerpoint/2010/main" val="271682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Helvetica"/>
                <a:cs typeface="Helvetica"/>
              </a:rPr>
              <a:t>Unprecedented increase in Māori student progression through HSFY 2011- 2015</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Helvetica"/>
                <a:cs typeface="Helvetica"/>
              </a:rPr>
              <a:t>Students report Te Whakapuāwai increases sense of belonging &amp; academic confidence for HSFY</a:t>
            </a:r>
          </a:p>
          <a:p>
            <a:endParaRPr lang="en-US" dirty="0"/>
          </a:p>
        </p:txBody>
      </p:sp>
      <p:sp>
        <p:nvSpPr>
          <p:cNvPr id="4" name="Slide Number Placeholder 3"/>
          <p:cNvSpPr>
            <a:spLocks noGrp="1"/>
          </p:cNvSpPr>
          <p:nvPr>
            <p:ph type="sldNum" sz="quarter" idx="10"/>
          </p:nvPr>
        </p:nvSpPr>
        <p:spPr/>
        <p:txBody>
          <a:bodyPr/>
          <a:lstStyle/>
          <a:p>
            <a:fld id="{5548D7B6-B7F7-214B-9F6B-DE960DCF2A71}" type="slidenum">
              <a:rPr lang="en-US" smtClean="0"/>
              <a:pPr/>
              <a:t>17</a:t>
            </a:fld>
            <a:endParaRPr lang="en-US" dirty="0"/>
          </a:p>
        </p:txBody>
      </p:sp>
    </p:spTree>
    <p:extLst>
      <p:ext uri="{BB962C8B-B14F-4D97-AF65-F5344CB8AC3E}">
        <p14:creationId xmlns:p14="http://schemas.microsoft.com/office/powerpoint/2010/main" val="1671491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order to achieve our goals we needed to better understand and unpack the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85750" indent="-285750">
              <a:lnSpc>
                <a:spcPct val="150000"/>
              </a:lnSpc>
              <a:buFont typeface="Arial" panose="020B0604020202020204" pitchFamily="34" charset="0"/>
              <a:buChar char="•"/>
            </a:pPr>
            <a:r>
              <a:rPr lang="en-US" dirty="0"/>
              <a:t>We drew on a variety of frameworks based on our combined expertise and experience  </a:t>
            </a:r>
          </a:p>
          <a:p>
            <a:pPr marL="285750" indent="-285750">
              <a:lnSpc>
                <a:spcPct val="150000"/>
              </a:lnSpc>
              <a:buFont typeface="Arial" panose="020B0604020202020204" pitchFamily="34" charset="0"/>
              <a:buChar char="•"/>
            </a:pPr>
            <a:r>
              <a:rPr lang="en-US" dirty="0"/>
              <a:t>in </a:t>
            </a:r>
            <a:r>
              <a:rPr lang="en-US" sz="1200" dirty="0" err="1"/>
              <a:t>Kaupapa</a:t>
            </a:r>
            <a:r>
              <a:rPr lang="en-US" sz="1200" dirty="0"/>
              <a:t> Māori</a:t>
            </a:r>
          </a:p>
          <a:p>
            <a:pPr marL="285750" indent="-285750">
              <a:lnSpc>
                <a:spcPct val="150000"/>
              </a:lnSpc>
              <a:buFont typeface="Arial" panose="020B0604020202020204" pitchFamily="34" charset="0"/>
              <a:buChar char="•"/>
            </a:pPr>
            <a:r>
              <a:rPr lang="en-US" sz="1200" dirty="0"/>
              <a:t>Health (clinical practice &amp; research)</a:t>
            </a:r>
          </a:p>
          <a:p>
            <a:pPr marL="285750" indent="-285750">
              <a:lnSpc>
                <a:spcPct val="150000"/>
              </a:lnSpc>
              <a:buFont typeface="Arial" panose="020B0604020202020204" pitchFamily="34" charset="0"/>
              <a:buChar char="•"/>
            </a:pPr>
            <a:r>
              <a:rPr lang="en-US" sz="1200" dirty="0"/>
              <a:t>Primary &amp; tertiary education</a:t>
            </a:r>
          </a:p>
          <a:p>
            <a:pPr marL="285750" indent="-285750">
              <a:lnSpc>
                <a:spcPct val="150000"/>
              </a:lnSpc>
              <a:buFont typeface="Arial" panose="020B0604020202020204" pitchFamily="34" charset="0"/>
              <a:buChar char="•"/>
            </a:pPr>
            <a:r>
              <a:rPr lang="en-US" sz="1200" dirty="0"/>
              <a:t>Teaching</a:t>
            </a:r>
          </a:p>
          <a:p>
            <a:pPr marL="285750" indent="-285750">
              <a:lnSpc>
                <a:spcPct val="150000"/>
              </a:lnSpc>
              <a:buFont typeface="Arial" panose="020B0604020202020204" pitchFamily="34" charset="0"/>
              <a:buChar char="•"/>
            </a:pPr>
            <a:r>
              <a:rPr lang="en-US" sz="1200" dirty="0"/>
              <a:t>Statistics and Sociology </a:t>
            </a:r>
            <a:r>
              <a:rPr lang="en-US" dirty="0"/>
              <a:t>to identify what the challenges were at the macro &amp; micro levels, Drawing on our health and </a:t>
            </a:r>
            <a:r>
              <a:rPr lang="en-US" dirty="0" err="1"/>
              <a:t>ed</a:t>
            </a:r>
            <a:r>
              <a:rPr lang="en-US" dirty="0"/>
              <a:t> backgrounds we were investigating  inequities with an understanding of the  social determinants of health &amp; education. In essence we were unpacking the context </a:t>
            </a:r>
          </a:p>
          <a:p>
            <a:endParaRPr lang="en-US" dirty="0"/>
          </a:p>
          <a:p>
            <a:r>
              <a:rPr lang="en-US" dirty="0"/>
              <a:t>Key rule for us: Use strengths based inquiry (</a:t>
            </a:r>
            <a:r>
              <a:rPr lang="en-US" b="1" dirty="0"/>
              <a:t>do not research the ‘problem’ to highlight the problem!). </a:t>
            </a:r>
            <a:r>
              <a:rPr lang="en-US" dirty="0"/>
              <a:t>Be transformative, seek evidence based ‘solutions’. Speak to key ‘frontline’ staff. Gather student feedback! Student engagement at the </a:t>
            </a:r>
            <a:r>
              <a:rPr lang="en-US" dirty="0" err="1"/>
              <a:t>centre</a:t>
            </a:r>
            <a:r>
              <a:rPr lang="en-US" dirty="0"/>
              <a:t>, voice as central to shape what approaches we would take t improve the student experience</a:t>
            </a:r>
          </a:p>
          <a:p>
            <a:endParaRPr lang="en-US" dirty="0"/>
          </a:p>
          <a:p>
            <a:r>
              <a:rPr lang="en-US" dirty="0"/>
              <a:t>3. What did ‘success’ look like and how could we emulate that?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9C45135-11D9-264A-81A1-BF091E0FE637}" type="slidenum">
              <a:rPr lang="en-US" smtClean="0"/>
              <a:t>20</a:t>
            </a:fld>
            <a:endParaRPr lang="en-US"/>
          </a:p>
        </p:txBody>
      </p:sp>
    </p:spTree>
    <p:extLst>
      <p:ext uri="{BB962C8B-B14F-4D97-AF65-F5344CB8AC3E}">
        <p14:creationId xmlns:p14="http://schemas.microsoft.com/office/powerpoint/2010/main" val="1072336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was to redesign &amp; repack  the suitcase with all the desired things we wanted that might mitigate the challenges, however what we quickly came to </a:t>
            </a:r>
            <a:r>
              <a:rPr lang="en-US" dirty="0" err="1"/>
              <a:t>realise</a:t>
            </a:r>
            <a:r>
              <a:rPr lang="en-US" dirty="0"/>
              <a:t> is that we didn’t actually want the suitcase at all because it didn’t represent our worldview or the expectations of Māori HS students. Basically the surrounding environment was flawed and we needed to try to address it.</a:t>
            </a:r>
          </a:p>
          <a:p>
            <a:endParaRPr lang="en-US" dirty="0"/>
          </a:p>
          <a:p>
            <a:r>
              <a:rPr lang="en-US" dirty="0"/>
              <a:t>We needed to weave our own  </a:t>
            </a:r>
            <a:r>
              <a:rPr lang="en-US" dirty="0" err="1"/>
              <a:t>kete</a:t>
            </a:r>
            <a:r>
              <a:rPr lang="en-US" dirty="0"/>
              <a:t> (</a:t>
            </a:r>
            <a:r>
              <a:rPr lang="en-US" dirty="0" err="1"/>
              <a:t>whariki</a:t>
            </a:r>
            <a:r>
              <a:rPr lang="en-US" dirty="0"/>
              <a:t>) that would better hold (support) the aspirations of Māori, this entailed a lot of collaboration weaving together the various threads of expertise, and student feedback.</a:t>
            </a:r>
          </a:p>
          <a:p>
            <a:r>
              <a:rPr lang="en-US" dirty="0"/>
              <a:t>Ensuring that Māori values underpinned all aspects of </a:t>
            </a:r>
            <a:r>
              <a:rPr lang="en-NZ" dirty="0"/>
              <a:t>our business model, strategy, planning, operations, programme delivery, evaluation and research and these values are the threads that hold everything together and are the foundations of our practice. </a:t>
            </a:r>
            <a:r>
              <a:rPr lang="en-US" dirty="0"/>
              <a:t>What we attempted to do was transform the environment to the best of our ability to better support Māori.</a:t>
            </a:r>
            <a:endParaRPr lang="en-NZ" dirty="0"/>
          </a:p>
          <a:p>
            <a:endParaRPr lang="en-NZ" dirty="0"/>
          </a:p>
          <a:p>
            <a:endParaRPr lang="en-US" dirty="0"/>
          </a:p>
        </p:txBody>
      </p:sp>
      <p:sp>
        <p:nvSpPr>
          <p:cNvPr id="4" name="Slide Number Placeholder 3"/>
          <p:cNvSpPr>
            <a:spLocks noGrp="1"/>
          </p:cNvSpPr>
          <p:nvPr>
            <p:ph type="sldNum" sz="quarter" idx="10"/>
          </p:nvPr>
        </p:nvSpPr>
        <p:spPr/>
        <p:txBody>
          <a:bodyPr/>
          <a:lstStyle/>
          <a:p>
            <a:fld id="{49C45135-11D9-264A-81A1-BF091E0FE637}" type="slidenum">
              <a:rPr lang="en-US" smtClean="0"/>
              <a:t>21</a:t>
            </a:fld>
            <a:endParaRPr lang="en-US"/>
          </a:p>
        </p:txBody>
      </p:sp>
    </p:spTree>
    <p:extLst>
      <p:ext uri="{BB962C8B-B14F-4D97-AF65-F5344CB8AC3E}">
        <p14:creationId xmlns:p14="http://schemas.microsoft.com/office/powerpoint/2010/main" val="2518057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 did was took our existing </a:t>
            </a:r>
            <a:r>
              <a:rPr lang="en-US" dirty="0" err="1"/>
              <a:t>programme</a:t>
            </a:r>
            <a:r>
              <a:rPr lang="en-US" dirty="0"/>
              <a:t> for Māori HSFY students and theorized   a bunch of new components drawing on the international / national literature that might have an impact for all students including those from lower socio-eco backgrounds. Basically we tried to go from novice weavers to master weavers</a:t>
            </a:r>
          </a:p>
          <a:p>
            <a:endParaRPr lang="en-US" dirty="0"/>
          </a:p>
          <a:p>
            <a:r>
              <a:rPr lang="en-US" dirty="0"/>
              <a:t>This was the theory but we needed to put it into practice</a:t>
            </a:r>
          </a:p>
        </p:txBody>
      </p:sp>
      <p:sp>
        <p:nvSpPr>
          <p:cNvPr id="4" name="Slide Number Placeholder 3"/>
          <p:cNvSpPr>
            <a:spLocks noGrp="1"/>
          </p:cNvSpPr>
          <p:nvPr>
            <p:ph type="sldNum" sz="quarter" idx="10"/>
          </p:nvPr>
        </p:nvSpPr>
        <p:spPr/>
        <p:txBody>
          <a:bodyPr/>
          <a:lstStyle/>
          <a:p>
            <a:fld id="{49C45135-11D9-264A-81A1-BF091E0FE637}" type="slidenum">
              <a:rPr lang="en-US" smtClean="0"/>
              <a:t>22</a:t>
            </a:fld>
            <a:endParaRPr lang="en-US"/>
          </a:p>
        </p:txBody>
      </p:sp>
    </p:spTree>
    <p:extLst>
      <p:ext uri="{BB962C8B-B14F-4D97-AF65-F5344CB8AC3E}">
        <p14:creationId xmlns:p14="http://schemas.microsoft.com/office/powerpoint/2010/main" val="2750464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is a strength + evidence based approach?</a:t>
            </a:r>
          </a:p>
          <a:p>
            <a:r>
              <a:rPr lang="en-US" sz="1200" kern="1200" dirty="0" smtClean="0">
                <a:solidFill>
                  <a:schemeClr val="tx1"/>
                </a:solidFill>
                <a:effectLst/>
                <a:latin typeface="+mn-lt"/>
                <a:ea typeface="+mn-ea"/>
                <a:cs typeface="+mn-cs"/>
              </a:rPr>
              <a:t>Weaving our Worlds describes our intention</a:t>
            </a:r>
            <a:r>
              <a:rPr lang="en-US" sz="1200" kern="1200" baseline="0" dirty="0" smtClean="0">
                <a:solidFill>
                  <a:schemeClr val="tx1"/>
                </a:solidFill>
                <a:effectLst/>
                <a:latin typeface="+mn-lt"/>
                <a:ea typeface="+mn-ea"/>
                <a:cs typeface="+mn-cs"/>
              </a:rPr>
              <a:t> to draw on effective pedagogical practice from te </a:t>
            </a:r>
            <a:r>
              <a:rPr lang="en-US" sz="1200" kern="1200" baseline="0" dirty="0" err="1" smtClean="0">
                <a:solidFill>
                  <a:schemeClr val="tx1"/>
                </a:solidFill>
                <a:effectLst/>
                <a:latin typeface="+mn-lt"/>
                <a:ea typeface="+mn-ea"/>
                <a:cs typeface="+mn-cs"/>
              </a:rPr>
              <a:t>ao</a:t>
            </a:r>
            <a:r>
              <a:rPr lang="en-US" sz="1200" kern="1200" baseline="0" dirty="0" smtClean="0">
                <a:solidFill>
                  <a:schemeClr val="tx1"/>
                </a:solidFill>
                <a:effectLst/>
                <a:latin typeface="+mn-lt"/>
                <a:ea typeface="+mn-ea"/>
                <a:cs typeface="+mn-cs"/>
              </a:rPr>
              <a:t> Maori and te </a:t>
            </a:r>
            <a:r>
              <a:rPr lang="en-US" sz="1200" kern="1200" baseline="0" dirty="0" err="1" smtClean="0">
                <a:solidFill>
                  <a:schemeClr val="tx1"/>
                </a:solidFill>
                <a:effectLst/>
                <a:latin typeface="+mn-lt"/>
                <a:ea typeface="+mn-ea"/>
                <a:cs typeface="+mn-cs"/>
              </a:rPr>
              <a:t>ao</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whanui</a:t>
            </a:r>
            <a:r>
              <a:rPr lang="en-US" sz="1200" kern="1200" baseline="0" dirty="0" smtClean="0">
                <a:solidFill>
                  <a:schemeClr val="tx1"/>
                </a:solidFill>
                <a:effectLst/>
                <a:latin typeface="+mn-lt"/>
                <a:ea typeface="+mn-ea"/>
                <a:cs typeface="+mn-cs"/>
              </a:rPr>
              <a:t> to meet the project aims of increasing the academic achievement and progression of Maori learners in HSFY</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Through key literature and extensive networks nationally and internationally we are building a comprehensive understanding of what ‘works’ (best practice) to increase student retention and achievement in tertiary study. I our practice we have imported strategies that align with a Kaupapa Maori (non-deficit  strength-based approach) to working with Maori learners. We have sought evidence based guidance for this project to actively weave together strengths and evidence from te </a:t>
            </a:r>
            <a:r>
              <a:rPr lang="en-US" sz="1200" kern="1200" baseline="0" dirty="0" err="1" smtClean="0">
                <a:solidFill>
                  <a:schemeClr val="tx1"/>
                </a:solidFill>
                <a:effectLst/>
                <a:latin typeface="+mn-lt"/>
                <a:ea typeface="+mn-ea"/>
                <a:cs typeface="+mn-cs"/>
              </a:rPr>
              <a:t>ao</a:t>
            </a:r>
            <a:r>
              <a:rPr lang="en-US" sz="1200" kern="1200" baseline="0" dirty="0" smtClean="0">
                <a:solidFill>
                  <a:schemeClr val="tx1"/>
                </a:solidFill>
                <a:effectLst/>
                <a:latin typeface="+mn-lt"/>
                <a:ea typeface="+mn-ea"/>
                <a:cs typeface="+mn-cs"/>
              </a:rPr>
              <a:t> Maori and te </a:t>
            </a:r>
            <a:r>
              <a:rPr lang="en-US" sz="1200" kern="1200" baseline="0" dirty="0" err="1" smtClean="0">
                <a:solidFill>
                  <a:schemeClr val="tx1"/>
                </a:solidFill>
                <a:effectLst/>
                <a:latin typeface="+mn-lt"/>
                <a:ea typeface="+mn-ea"/>
                <a:cs typeface="+mn-cs"/>
              </a:rPr>
              <a:t>ao</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whanaui</a:t>
            </a:r>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Many of the theories and practices we have drawn on the enhance Te </a:t>
            </a:r>
            <a:r>
              <a:rPr lang="en-US" sz="1200" kern="1200" baseline="0" dirty="0" err="1" smtClean="0">
                <a:solidFill>
                  <a:schemeClr val="tx1"/>
                </a:solidFill>
                <a:effectLst/>
                <a:latin typeface="+mn-lt"/>
                <a:ea typeface="+mn-ea"/>
                <a:cs typeface="+mn-cs"/>
              </a:rPr>
              <a:t>Whakapuawai</a:t>
            </a:r>
            <a:r>
              <a:rPr lang="en-US" sz="1200" kern="1200" baseline="0" dirty="0" smtClean="0">
                <a:solidFill>
                  <a:schemeClr val="tx1"/>
                </a:solidFill>
                <a:effectLst/>
                <a:latin typeface="+mn-lt"/>
                <a:ea typeface="+mn-ea"/>
                <a:cs typeface="+mn-cs"/>
              </a:rPr>
              <a:t> and design the weaving our worlds project are based on our current work with students and those that have expertise in this domain working around us, this approach is an accountable commitment to evidence that is informed by data based planning. We have drawn on meta-analysis of predictors of success and empirically validated case studies pertaining to successful strategies to increase academic success (grades)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dirty="0" smtClean="0">
                <a:effectLst/>
              </a:rPr>
              <a:t>Predictive power of self efficacy  beliefs on student’s academic functioning has been extensively verified through various research and meta-analysis,</a:t>
            </a:r>
            <a:r>
              <a:rPr lang="en-AU" baseline="0" dirty="0" smtClean="0">
                <a:effectLst/>
              </a:rPr>
              <a:t> self efficacy and motivation are shown to be powerful determinants of success. Our goal is to draw on what we know and work with students to increase their motivation, self efficacy, and accelerate the acquisition of study skills, time, emotional and resource management. In essence the focus is on cognitive development and metacognitive skills. Providing an environment that fosters motivation and self efficacy should enable participants to become more effective self regulated learners more swiftly</a:t>
            </a:r>
            <a:r>
              <a:rPr lang="en-AU" dirty="0" smtClean="0">
                <a:effectLst/>
              </a:rPr>
              <a:t> </a:t>
            </a:r>
          </a:p>
          <a:p>
            <a:r>
              <a:rPr lang="en-US" sz="1200" kern="1200" dirty="0" smtClean="0">
                <a:solidFill>
                  <a:schemeClr val="tx1"/>
                </a:solidFill>
                <a:effectLst/>
                <a:latin typeface="+mn-lt"/>
                <a:ea typeface="+mn-ea"/>
                <a:cs typeface="+mn-cs"/>
              </a:rPr>
              <a:t>Goal theory has been used to explain motivational aspects of students’</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learning (</a:t>
            </a:r>
            <a:r>
              <a:rPr lang="en-US" sz="1200" kern="1200" dirty="0" err="1" smtClean="0">
                <a:solidFill>
                  <a:schemeClr val="tx1"/>
                </a:solidFill>
                <a:effectLst/>
                <a:latin typeface="+mn-lt"/>
                <a:ea typeface="+mn-ea"/>
                <a:cs typeface="+mn-cs"/>
              </a:rPr>
              <a:t>Pintrich</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Schunk</a:t>
            </a:r>
            <a:r>
              <a:rPr lang="en-US" sz="1200" kern="1200" dirty="0" smtClean="0">
                <a:solidFill>
                  <a:schemeClr val="tx1"/>
                </a:solidFill>
                <a:effectLst/>
                <a:latin typeface="+mn-lt"/>
                <a:ea typeface="+mn-ea"/>
                <a:cs typeface="+mn-cs"/>
              </a:rPr>
              <a:t>, 2002) and has been researched alongside self-concept</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theory. Both theories appear instrumental in explaining academic achievement, and</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useful in explaining the establishment of specific connections between perceptions about a task and the self (Barker, </a:t>
            </a:r>
            <a:r>
              <a:rPr lang="en-US" sz="1200" kern="1200" dirty="0" err="1" smtClean="0">
                <a:solidFill>
                  <a:schemeClr val="tx1"/>
                </a:solidFill>
                <a:effectLst/>
                <a:latin typeface="+mn-lt"/>
                <a:ea typeface="+mn-ea"/>
                <a:cs typeface="+mn-cs"/>
              </a:rPr>
              <a:t>McInerney</a:t>
            </a:r>
            <a:r>
              <a:rPr lang="en-US" sz="1200" kern="1200" dirty="0" smtClean="0">
                <a:solidFill>
                  <a:schemeClr val="tx1"/>
                </a:solidFill>
                <a:effectLst/>
                <a:latin typeface="+mn-lt"/>
                <a:ea typeface="+mn-ea"/>
                <a:cs typeface="+mn-cs"/>
              </a:rPr>
              <a:t>, &amp; Dowson, 2004). Self concept</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theory suggests that students will develop more positive academic self concepts</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consequence of academic achievement hence a focus on self-ability,</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while goal theory suggests self-perceptions about the process of task completion are</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influential determinants of academic achievement. Implicit theory of ability related to whether or not students have either fixed or malleable views of ability (fixed versus growth mindset) can also impact on receptivity and flexibility; it has been positively related to the development of self-concept and negatively associated with self-handicapping. Students with more malleable views tend to have greater capabilities in terms of acquiring metacognitive and cognitive strategies (</a:t>
            </a:r>
            <a:r>
              <a:rPr lang="en-US" sz="1200" kern="1200" dirty="0" err="1" smtClean="0">
                <a:solidFill>
                  <a:schemeClr val="tx1"/>
                </a:solidFill>
                <a:effectLst/>
                <a:latin typeface="+mn-lt"/>
                <a:ea typeface="+mn-ea"/>
                <a:cs typeface="+mn-cs"/>
              </a:rPr>
              <a:t>Ommundsen</a:t>
            </a:r>
            <a:r>
              <a:rPr lang="en-US" sz="1200" kern="1200" dirty="0" smtClean="0">
                <a:solidFill>
                  <a:schemeClr val="tx1"/>
                </a:solidFill>
                <a:effectLst/>
                <a:latin typeface="+mn-lt"/>
                <a:ea typeface="+mn-ea"/>
                <a:cs typeface="+mn-cs"/>
              </a:rPr>
              <a:t>, Haugen, &amp; Lund, 2005).</a:t>
            </a:r>
            <a:r>
              <a:rPr lang="en-AU" dirty="0" smtClean="0">
                <a:effectLst/>
              </a:rPr>
              <a:t> </a:t>
            </a:r>
            <a:r>
              <a:rPr lang="en-US" sz="1200" kern="1200" dirty="0" smtClean="0">
                <a:solidFill>
                  <a:schemeClr val="tx1"/>
                </a:solidFill>
                <a:effectLst/>
                <a:latin typeface="+mn-lt"/>
                <a:ea typeface="+mn-ea"/>
                <a:cs typeface="+mn-cs"/>
              </a:rPr>
              <a:t>(1) self-regulated learners exhibit some kind of control over their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motivation and affect, and cognition; (2) self-regulated learners are goal-oriented; and (3) self-regulation requires individual ownership of behaviour, motivation and affect, and cognition.</a:t>
            </a:r>
            <a:r>
              <a:rPr lang="en-AU" dirty="0" smtClean="0">
                <a:effectLst/>
              </a:rPr>
              <a:t> </a:t>
            </a:r>
          </a:p>
          <a:p>
            <a:r>
              <a:rPr lang="en-GB" sz="1200" kern="1200" dirty="0" err="1" smtClean="0">
                <a:solidFill>
                  <a:schemeClr val="tx1"/>
                </a:solidFill>
                <a:effectLst/>
                <a:latin typeface="+mn-lt"/>
                <a:ea typeface="+mn-ea"/>
                <a:cs typeface="+mn-cs"/>
              </a:rPr>
              <a:t>Mindset</a:t>
            </a:r>
            <a:r>
              <a:rPr lang="en-GB" sz="1200" kern="1200" dirty="0" smtClean="0">
                <a:solidFill>
                  <a:schemeClr val="tx1"/>
                </a:solidFill>
                <a:effectLst/>
                <a:latin typeface="+mn-lt"/>
                <a:ea typeface="+mn-ea"/>
                <a:cs typeface="+mn-cs"/>
              </a:rPr>
              <a:t> Theory (</a:t>
            </a:r>
            <a:r>
              <a:rPr lang="en-GB" sz="1200" u="none" strike="noStrike" kern="1200" dirty="0" smtClean="0">
                <a:solidFill>
                  <a:schemeClr val="tx1"/>
                </a:solidFill>
                <a:effectLst/>
                <a:latin typeface="+mn-lt"/>
                <a:ea typeface="+mn-ea"/>
                <a:cs typeface="+mn-cs"/>
                <a:hlinkClick r:id="" action="ppaction://hlinkfile" tooltip="Dweck, 2008 #53"/>
              </a:rPr>
              <a:t>Dweck, 2008</a:t>
            </a:r>
            <a:r>
              <a:rPr lang="en-GB" sz="1200" kern="1200" dirty="0" smtClean="0">
                <a:solidFill>
                  <a:schemeClr val="tx1"/>
                </a:solidFill>
                <a:effectLst/>
                <a:latin typeface="+mn-lt"/>
                <a:ea typeface="+mn-ea"/>
                <a:cs typeface="+mn-cs"/>
              </a:rPr>
              <a:t>, </a:t>
            </a:r>
            <a:r>
              <a:rPr lang="en-GB" sz="1200" u="none" strike="noStrike" kern="1200" dirty="0" smtClean="0">
                <a:solidFill>
                  <a:schemeClr val="tx1"/>
                </a:solidFill>
                <a:effectLst/>
                <a:latin typeface="+mn-lt"/>
                <a:ea typeface="+mn-ea"/>
                <a:cs typeface="+mn-cs"/>
                <a:hlinkClick r:id="" action="ppaction://hlinkfile" tooltip="Dweck, 2012 #46"/>
              </a:rPr>
              <a:t>2012</a:t>
            </a:r>
            <a:r>
              <a:rPr lang="en-GB" sz="1200" kern="1200" dirty="0" smtClean="0">
                <a:solidFill>
                  <a:schemeClr val="tx1"/>
                </a:solidFill>
                <a:effectLst/>
                <a:latin typeface="+mn-lt"/>
                <a:ea typeface="+mn-ea"/>
                <a:cs typeface="+mn-cs"/>
              </a:rPr>
              <a:t>) aligns well with the strengths-based/Māori framework approach toward enhanced learner outcomes and is an integral theory driving the vision, design and effective delivery of this project.</a:t>
            </a:r>
          </a:p>
          <a:p>
            <a:endParaRPr lang="en-AU" dirty="0" smtClean="0">
              <a:effectLst/>
            </a:endParaRPr>
          </a:p>
        </p:txBody>
      </p:sp>
      <p:sp>
        <p:nvSpPr>
          <p:cNvPr id="4" name="Slide Number Placeholder 3"/>
          <p:cNvSpPr>
            <a:spLocks noGrp="1"/>
          </p:cNvSpPr>
          <p:nvPr>
            <p:ph type="sldNum" sz="quarter" idx="10"/>
          </p:nvPr>
        </p:nvSpPr>
        <p:spPr/>
        <p:txBody>
          <a:bodyPr/>
          <a:lstStyle/>
          <a:p>
            <a:fld id="{6501E252-21A3-E744-9A3F-A6C754CCD422}"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158974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Wow map</a:t>
            </a:r>
            <a:endParaRPr lang="en-US" dirty="0"/>
          </a:p>
        </p:txBody>
      </p:sp>
      <p:sp>
        <p:nvSpPr>
          <p:cNvPr id="4" name="Slide Number Placeholder 3"/>
          <p:cNvSpPr>
            <a:spLocks noGrp="1"/>
          </p:cNvSpPr>
          <p:nvPr>
            <p:ph type="sldNum" sz="quarter" idx="10"/>
          </p:nvPr>
        </p:nvSpPr>
        <p:spPr/>
        <p:txBody>
          <a:bodyPr/>
          <a:lstStyle/>
          <a:p>
            <a:fld id="{0A3CF42C-B98E-A14B-ACB1-DEF1FA0DB000}" type="slidenum">
              <a:rPr lang="en-US" smtClean="0"/>
              <a:t>24</a:t>
            </a:fld>
            <a:endParaRPr lang="en-US"/>
          </a:p>
        </p:txBody>
      </p:sp>
    </p:spTree>
    <p:extLst>
      <p:ext uri="{BB962C8B-B14F-4D97-AF65-F5344CB8AC3E}">
        <p14:creationId xmlns:p14="http://schemas.microsoft.com/office/powerpoint/2010/main" val="85769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dates to </a:t>
            </a:r>
            <a:endParaRPr lang="en-US" dirty="0"/>
          </a:p>
        </p:txBody>
      </p:sp>
      <p:sp>
        <p:nvSpPr>
          <p:cNvPr id="4" name="Slide Number Placeholder 3"/>
          <p:cNvSpPr>
            <a:spLocks noGrp="1"/>
          </p:cNvSpPr>
          <p:nvPr>
            <p:ph type="sldNum" sz="quarter" idx="10"/>
          </p:nvPr>
        </p:nvSpPr>
        <p:spPr/>
        <p:txBody>
          <a:bodyPr/>
          <a:lstStyle/>
          <a:p>
            <a:fld id="{DCED6BEC-157C-1C4C-95EC-D8C350AC77C9}" type="slidenum">
              <a:rPr lang="en-US" smtClean="0"/>
              <a:t>25</a:t>
            </a:fld>
            <a:endParaRPr lang="en-US"/>
          </a:p>
        </p:txBody>
      </p:sp>
    </p:spTree>
    <p:extLst>
      <p:ext uri="{BB962C8B-B14F-4D97-AF65-F5344CB8AC3E}">
        <p14:creationId xmlns:p14="http://schemas.microsoft.com/office/powerpoint/2010/main" val="3646250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dates to </a:t>
            </a:r>
            <a:endParaRPr lang="en-US" dirty="0"/>
          </a:p>
        </p:txBody>
      </p:sp>
      <p:sp>
        <p:nvSpPr>
          <p:cNvPr id="4" name="Slide Number Placeholder 3"/>
          <p:cNvSpPr>
            <a:spLocks noGrp="1"/>
          </p:cNvSpPr>
          <p:nvPr>
            <p:ph type="sldNum" sz="quarter" idx="10"/>
          </p:nvPr>
        </p:nvSpPr>
        <p:spPr/>
        <p:txBody>
          <a:bodyPr/>
          <a:lstStyle/>
          <a:p>
            <a:fld id="{DCED6BEC-157C-1C4C-95EC-D8C350AC77C9}" type="slidenum">
              <a:rPr lang="en-US" smtClean="0"/>
              <a:t>26</a:t>
            </a:fld>
            <a:endParaRPr lang="en-US"/>
          </a:p>
        </p:txBody>
      </p:sp>
    </p:spTree>
    <p:extLst>
      <p:ext uri="{BB962C8B-B14F-4D97-AF65-F5344CB8AC3E}">
        <p14:creationId xmlns:p14="http://schemas.microsoft.com/office/powerpoint/2010/main" val="132671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dates to </a:t>
            </a:r>
            <a:endParaRPr lang="en-US" dirty="0"/>
          </a:p>
        </p:txBody>
      </p:sp>
      <p:sp>
        <p:nvSpPr>
          <p:cNvPr id="4" name="Slide Number Placeholder 3"/>
          <p:cNvSpPr>
            <a:spLocks noGrp="1"/>
          </p:cNvSpPr>
          <p:nvPr>
            <p:ph type="sldNum" sz="quarter" idx="10"/>
          </p:nvPr>
        </p:nvSpPr>
        <p:spPr/>
        <p:txBody>
          <a:bodyPr/>
          <a:lstStyle/>
          <a:p>
            <a:fld id="{DCED6BEC-157C-1C4C-95EC-D8C350AC77C9}" type="slidenum">
              <a:rPr lang="en-US" smtClean="0"/>
              <a:t>27</a:t>
            </a:fld>
            <a:endParaRPr lang="en-US"/>
          </a:p>
        </p:txBody>
      </p:sp>
    </p:spTree>
    <p:extLst>
      <p:ext uri="{BB962C8B-B14F-4D97-AF65-F5344CB8AC3E}">
        <p14:creationId xmlns:p14="http://schemas.microsoft.com/office/powerpoint/2010/main" val="1583417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Our work is targeted to</a:t>
            </a:r>
            <a:r>
              <a:rPr lang="en-US" baseline="0" dirty="0" smtClean="0"/>
              <a:t> support Maori to successfully  enter  into-and through university. We work from aspiration to graduation, in secondary with targeted programmes through to graduation and</a:t>
            </a:r>
            <a:endParaRPr lang="en-US" dirty="0" smtClean="0"/>
          </a:p>
          <a:p>
            <a:endParaRPr lang="en-US" dirty="0"/>
          </a:p>
        </p:txBody>
      </p:sp>
      <p:sp>
        <p:nvSpPr>
          <p:cNvPr id="4" name="Slide Number Placeholder 3"/>
          <p:cNvSpPr>
            <a:spLocks noGrp="1"/>
          </p:cNvSpPr>
          <p:nvPr>
            <p:ph type="sldNum" sz="quarter" idx="10"/>
          </p:nvPr>
        </p:nvSpPr>
        <p:spPr/>
        <p:txBody>
          <a:bodyPr/>
          <a:lstStyle/>
          <a:p>
            <a:fld id="{F138C875-1BFD-8848-9A79-9484792CAD32}" type="slidenum">
              <a:rPr lang="en-US" smtClean="0"/>
              <a:pPr/>
              <a:t>41</a:t>
            </a:fld>
            <a:endParaRPr lang="en-US"/>
          </a:p>
        </p:txBody>
      </p:sp>
    </p:spTree>
    <p:extLst>
      <p:ext uri="{BB962C8B-B14F-4D97-AF65-F5344CB8AC3E}">
        <p14:creationId xmlns:p14="http://schemas.microsoft.com/office/powerpoint/2010/main" val="2753502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Otago’s health qualifications feed directly into health workforce NZ. Only school of dent and RT</a:t>
            </a:r>
            <a:endParaRPr lang="en-US" dirty="0"/>
          </a:p>
        </p:txBody>
      </p:sp>
      <p:sp>
        <p:nvSpPr>
          <p:cNvPr id="4" name="Slide Number Placeholder 3"/>
          <p:cNvSpPr>
            <a:spLocks noGrp="1"/>
          </p:cNvSpPr>
          <p:nvPr>
            <p:ph type="sldNum" sz="quarter" idx="10"/>
          </p:nvPr>
        </p:nvSpPr>
        <p:spPr/>
        <p:txBody>
          <a:bodyPr/>
          <a:lstStyle/>
          <a:p>
            <a:fld id="{5548D7B6-B7F7-214B-9F6B-DE960DCF2A71}" type="slidenum">
              <a:rPr lang="en-US" smtClean="0"/>
              <a:pPr/>
              <a:t>4</a:t>
            </a:fld>
            <a:endParaRPr lang="en-US" dirty="0"/>
          </a:p>
        </p:txBody>
      </p:sp>
    </p:spTree>
    <p:extLst>
      <p:ext uri="{BB962C8B-B14F-4D97-AF65-F5344CB8AC3E}">
        <p14:creationId xmlns:p14="http://schemas.microsoft.com/office/powerpoint/2010/main" val="409704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9B7C69-6F94-BF49-8AF9-A3E6E4EF6E85}" type="slidenum">
              <a:rPr lang="en-US" smtClean="0"/>
              <a:t>6</a:t>
            </a:fld>
            <a:endParaRPr lang="en-US"/>
          </a:p>
        </p:txBody>
      </p:sp>
    </p:spTree>
    <p:extLst>
      <p:ext uri="{BB962C8B-B14F-4D97-AF65-F5344CB8AC3E}">
        <p14:creationId xmlns:p14="http://schemas.microsoft.com/office/powerpoint/2010/main" val="85636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difficult trying to condense our research into a handful of slides </a:t>
            </a:r>
            <a:r>
              <a:rPr lang="en-US" dirty="0" err="1"/>
              <a:t>bc</a:t>
            </a:r>
            <a:r>
              <a:rPr lang="en-US" dirty="0"/>
              <a:t> what we do is very broad.</a:t>
            </a:r>
          </a:p>
          <a:p>
            <a:r>
              <a:rPr lang="en-US" dirty="0"/>
              <a:t>To describe our research in a nutshell we thought it  important to be begin with the overarching context / impetus for why we do what we do. Māori are significantly underrepresented in the health sector across all frontline roles and over-represented in terms of health need.</a:t>
            </a:r>
          </a:p>
          <a:p>
            <a:r>
              <a:rPr lang="en-US" dirty="0"/>
              <a:t>In 2009 Otago Uni partnered with the </a:t>
            </a:r>
            <a:r>
              <a:rPr lang="en-US" dirty="0" err="1"/>
              <a:t>MoH</a:t>
            </a:r>
            <a:r>
              <a:rPr lang="en-US" dirty="0"/>
              <a:t> on the Otago Project,  core objectives were to establish MHWDU and increase Māori student recruitment, retention and achievement in HS</a:t>
            </a:r>
          </a:p>
          <a:p>
            <a:r>
              <a:rPr lang="en-US" dirty="0"/>
              <a:t>Rationale being that more Māori graduates in HS equals more Maori health professionals and health scientists leading to improved Māori health outcomes.</a:t>
            </a:r>
          </a:p>
          <a:p>
            <a:endParaRPr lang="en-US" dirty="0"/>
          </a:p>
          <a:p>
            <a:r>
              <a:rPr lang="en-US" dirty="0"/>
              <a:t>we needed to develop strong student engagement strategy …</a:t>
            </a:r>
          </a:p>
          <a:p>
            <a:endParaRPr lang="en-US" dirty="0"/>
          </a:p>
          <a:p>
            <a:endParaRPr lang="en-US" dirty="0"/>
          </a:p>
        </p:txBody>
      </p:sp>
      <p:sp>
        <p:nvSpPr>
          <p:cNvPr id="4" name="Slide Number Placeholder 3"/>
          <p:cNvSpPr>
            <a:spLocks noGrp="1"/>
          </p:cNvSpPr>
          <p:nvPr>
            <p:ph type="sldNum" sz="quarter" idx="10"/>
          </p:nvPr>
        </p:nvSpPr>
        <p:spPr/>
        <p:txBody>
          <a:bodyPr/>
          <a:lstStyle/>
          <a:p>
            <a:fld id="{49C45135-11D9-264A-81A1-BF091E0FE637}" type="slidenum">
              <a:rPr lang="en-US" smtClean="0"/>
              <a:t>7</a:t>
            </a:fld>
            <a:endParaRPr lang="en-US"/>
          </a:p>
        </p:txBody>
      </p:sp>
    </p:spTree>
    <p:extLst>
      <p:ext uri="{BB962C8B-B14F-4D97-AF65-F5344CB8AC3E}">
        <p14:creationId xmlns:p14="http://schemas.microsoft.com/office/powerpoint/2010/main" val="3604084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middle</a:t>
            </a:r>
            <a:r>
              <a:rPr lang="en-US" baseline="0" dirty="0" smtClean="0"/>
              <a:t> 2- front investment</a:t>
            </a:r>
            <a:endParaRPr lang="en-US" dirty="0"/>
          </a:p>
        </p:txBody>
      </p:sp>
      <p:sp>
        <p:nvSpPr>
          <p:cNvPr id="4" name="Slide Number Placeholder 3"/>
          <p:cNvSpPr>
            <a:spLocks noGrp="1"/>
          </p:cNvSpPr>
          <p:nvPr>
            <p:ph type="sldNum" sz="quarter" idx="10"/>
          </p:nvPr>
        </p:nvSpPr>
        <p:spPr/>
        <p:txBody>
          <a:bodyPr/>
          <a:lstStyle/>
          <a:p>
            <a:fld id="{CD9B7C69-6F94-BF49-8AF9-A3E6E4EF6E85}" type="slidenum">
              <a:rPr lang="en-US" smtClean="0"/>
              <a:t>9</a:t>
            </a:fld>
            <a:endParaRPr lang="en-US"/>
          </a:p>
        </p:txBody>
      </p:sp>
    </p:spTree>
    <p:extLst>
      <p:ext uri="{BB962C8B-B14F-4D97-AF65-F5344CB8AC3E}">
        <p14:creationId xmlns:p14="http://schemas.microsoft.com/office/powerpoint/2010/main" val="271989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than a scholarship!</a:t>
            </a:r>
            <a:endParaRPr lang="en-US" dirty="0"/>
          </a:p>
        </p:txBody>
      </p:sp>
      <p:sp>
        <p:nvSpPr>
          <p:cNvPr id="4" name="Slide Number Placeholder 3"/>
          <p:cNvSpPr>
            <a:spLocks noGrp="1"/>
          </p:cNvSpPr>
          <p:nvPr>
            <p:ph type="sldNum" sz="quarter" idx="10"/>
          </p:nvPr>
        </p:nvSpPr>
        <p:spPr/>
        <p:txBody>
          <a:bodyPr/>
          <a:lstStyle/>
          <a:p>
            <a:fld id="{5548D7B6-B7F7-214B-9F6B-DE960DCF2A71}" type="slidenum">
              <a:rPr lang="en-US" smtClean="0"/>
              <a:pPr/>
              <a:t>10</a:t>
            </a:fld>
            <a:endParaRPr lang="en-US" dirty="0"/>
          </a:p>
        </p:txBody>
      </p:sp>
    </p:spTree>
    <p:extLst>
      <p:ext uri="{BB962C8B-B14F-4D97-AF65-F5344CB8AC3E}">
        <p14:creationId xmlns:p14="http://schemas.microsoft.com/office/powerpoint/2010/main" val="349844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than a scholarship!</a:t>
            </a:r>
            <a:endParaRPr lang="en-US" dirty="0"/>
          </a:p>
        </p:txBody>
      </p:sp>
      <p:sp>
        <p:nvSpPr>
          <p:cNvPr id="4" name="Slide Number Placeholder 3"/>
          <p:cNvSpPr>
            <a:spLocks noGrp="1"/>
          </p:cNvSpPr>
          <p:nvPr>
            <p:ph type="sldNum" sz="quarter" idx="10"/>
          </p:nvPr>
        </p:nvSpPr>
        <p:spPr/>
        <p:txBody>
          <a:bodyPr/>
          <a:lstStyle/>
          <a:p>
            <a:fld id="{5548D7B6-B7F7-214B-9F6B-DE960DCF2A71}" type="slidenum">
              <a:rPr lang="en-US" smtClean="0"/>
              <a:pPr/>
              <a:t>11</a:t>
            </a:fld>
            <a:endParaRPr lang="en-US" dirty="0"/>
          </a:p>
        </p:txBody>
      </p:sp>
    </p:spTree>
    <p:extLst>
      <p:ext uri="{BB962C8B-B14F-4D97-AF65-F5344CB8AC3E}">
        <p14:creationId xmlns:p14="http://schemas.microsoft.com/office/powerpoint/2010/main" val="423916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BF276-5FE3-8D46-8017-64C2B158874F}" type="slidenum">
              <a:rPr lang="en-US" smtClean="0"/>
              <a:t>14</a:t>
            </a:fld>
            <a:endParaRPr lang="en-US"/>
          </a:p>
        </p:txBody>
      </p:sp>
    </p:spTree>
    <p:extLst>
      <p:ext uri="{BB962C8B-B14F-4D97-AF65-F5344CB8AC3E}">
        <p14:creationId xmlns:p14="http://schemas.microsoft.com/office/powerpoint/2010/main" val="78663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middle</a:t>
            </a:r>
            <a:r>
              <a:rPr lang="en-US" baseline="0" dirty="0" smtClean="0"/>
              <a:t> 2- front investment</a:t>
            </a:r>
            <a:endParaRPr lang="en-US" dirty="0"/>
          </a:p>
        </p:txBody>
      </p:sp>
      <p:sp>
        <p:nvSpPr>
          <p:cNvPr id="4" name="Slide Number Placeholder 3"/>
          <p:cNvSpPr>
            <a:spLocks noGrp="1"/>
          </p:cNvSpPr>
          <p:nvPr>
            <p:ph type="sldNum" sz="quarter" idx="10"/>
          </p:nvPr>
        </p:nvSpPr>
        <p:spPr/>
        <p:txBody>
          <a:bodyPr/>
          <a:lstStyle/>
          <a:p>
            <a:fld id="{CD9B7C69-6F94-BF49-8AF9-A3E6E4EF6E85}" type="slidenum">
              <a:rPr lang="en-US" smtClean="0"/>
              <a:t>15</a:t>
            </a:fld>
            <a:endParaRPr lang="en-US"/>
          </a:p>
        </p:txBody>
      </p:sp>
    </p:spTree>
    <p:extLst>
      <p:ext uri="{BB962C8B-B14F-4D97-AF65-F5344CB8AC3E}">
        <p14:creationId xmlns:p14="http://schemas.microsoft.com/office/powerpoint/2010/main" val="2862269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mi-NZ"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smtClean="0"/>
              <a:t>Click to edit Master subtitle style</a:t>
            </a:r>
            <a:endParaRPr lang="en-US"/>
          </a:p>
        </p:txBody>
      </p:sp>
      <p:sp>
        <p:nvSpPr>
          <p:cNvPr id="4" name="Date Placeholder 3"/>
          <p:cNvSpPr>
            <a:spLocks noGrp="1"/>
          </p:cNvSpPr>
          <p:nvPr>
            <p:ph type="dt" sz="half" idx="10"/>
          </p:nvPr>
        </p:nvSpPr>
        <p:spPr/>
        <p:txBody>
          <a:bodyPr/>
          <a:lstStyle/>
          <a:p>
            <a:fld id="{67267777-C33D-0244-A6D3-AE5216B06831}"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2419740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Date Placeholder 3"/>
          <p:cNvSpPr>
            <a:spLocks noGrp="1"/>
          </p:cNvSpPr>
          <p:nvPr>
            <p:ph type="dt" sz="half" idx="10"/>
          </p:nvPr>
        </p:nvSpPr>
        <p:spPr/>
        <p:txBody>
          <a:bodyPr/>
          <a:lstStyle/>
          <a:p>
            <a:fld id="{67267777-C33D-0244-A6D3-AE5216B06831}"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292699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mi-N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Date Placeholder 3"/>
          <p:cNvSpPr>
            <a:spLocks noGrp="1"/>
          </p:cNvSpPr>
          <p:nvPr>
            <p:ph type="dt" sz="half" idx="10"/>
          </p:nvPr>
        </p:nvSpPr>
        <p:spPr/>
        <p:txBody>
          <a:bodyPr/>
          <a:lstStyle/>
          <a:p>
            <a:fld id="{67267777-C33D-0244-A6D3-AE5216B06831}"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1582953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smtClean="0"/>
              <a:t>Click to edit Master title style</a:t>
            </a:r>
            <a:endParaRPr lang="en-US"/>
          </a:p>
        </p:txBody>
      </p:sp>
      <p:sp>
        <p:nvSpPr>
          <p:cNvPr id="3" name="Content Placeholder 2"/>
          <p:cNvSpPr>
            <a:spLocks noGrp="1"/>
          </p:cNvSpPr>
          <p:nvPr>
            <p:ph idx="1"/>
          </p:nvPr>
        </p:nvSpPr>
        <p:spPr/>
        <p:txBody>
          <a:body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Date Placeholder 3"/>
          <p:cNvSpPr>
            <a:spLocks noGrp="1"/>
          </p:cNvSpPr>
          <p:nvPr>
            <p:ph type="dt" sz="half" idx="10"/>
          </p:nvPr>
        </p:nvSpPr>
        <p:spPr/>
        <p:txBody>
          <a:bodyPr/>
          <a:lstStyle/>
          <a:p>
            <a:fld id="{67267777-C33D-0244-A6D3-AE5216B06831}"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3358946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mi-N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smtClean="0"/>
              <a:t>Click to edit Master text styles</a:t>
            </a:r>
          </a:p>
        </p:txBody>
      </p:sp>
      <p:sp>
        <p:nvSpPr>
          <p:cNvPr id="4" name="Date Placeholder 3"/>
          <p:cNvSpPr>
            <a:spLocks noGrp="1"/>
          </p:cNvSpPr>
          <p:nvPr>
            <p:ph type="dt" sz="half" idx="10"/>
          </p:nvPr>
        </p:nvSpPr>
        <p:spPr/>
        <p:txBody>
          <a:bodyPr/>
          <a:lstStyle/>
          <a:p>
            <a:fld id="{67267777-C33D-0244-A6D3-AE5216B06831}"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3389544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5" name="Date Placeholder 4"/>
          <p:cNvSpPr>
            <a:spLocks noGrp="1"/>
          </p:cNvSpPr>
          <p:nvPr>
            <p:ph type="dt" sz="half" idx="10"/>
          </p:nvPr>
        </p:nvSpPr>
        <p:spPr/>
        <p:txBody>
          <a:bodyPr/>
          <a:lstStyle/>
          <a:p>
            <a:fld id="{67267777-C33D-0244-A6D3-AE5216B06831}"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145929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7" name="Date Placeholder 6"/>
          <p:cNvSpPr>
            <a:spLocks noGrp="1"/>
          </p:cNvSpPr>
          <p:nvPr>
            <p:ph type="dt" sz="half" idx="10"/>
          </p:nvPr>
        </p:nvSpPr>
        <p:spPr/>
        <p:txBody>
          <a:bodyPr/>
          <a:lstStyle/>
          <a:p>
            <a:fld id="{67267777-C33D-0244-A6D3-AE5216B06831}" type="datetimeFigureOut">
              <a:rPr lang="en-US" smtClean="0"/>
              <a:t>8/6/2019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67324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smtClean="0"/>
              <a:t>Click to edit Master title style</a:t>
            </a:r>
            <a:endParaRPr lang="en-US"/>
          </a:p>
        </p:txBody>
      </p:sp>
      <p:sp>
        <p:nvSpPr>
          <p:cNvPr id="3" name="Date Placeholder 2"/>
          <p:cNvSpPr>
            <a:spLocks noGrp="1"/>
          </p:cNvSpPr>
          <p:nvPr>
            <p:ph type="dt" sz="half" idx="10"/>
          </p:nvPr>
        </p:nvSpPr>
        <p:spPr/>
        <p:txBody>
          <a:bodyPr/>
          <a:lstStyle/>
          <a:p>
            <a:fld id="{67267777-C33D-0244-A6D3-AE5216B06831}" type="datetimeFigureOut">
              <a:rPr lang="en-US" smtClean="0"/>
              <a:t>8/6/2019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2186889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67777-C33D-0244-A6D3-AE5216B06831}" type="datetimeFigureOut">
              <a:rPr lang="en-US" smtClean="0"/>
              <a:t>8/6/2019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1787480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mi-N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smtClean="0"/>
              <a:t>Click to edit Master text styles</a:t>
            </a:r>
          </a:p>
        </p:txBody>
      </p:sp>
      <p:sp>
        <p:nvSpPr>
          <p:cNvPr id="5" name="Date Placeholder 4"/>
          <p:cNvSpPr>
            <a:spLocks noGrp="1"/>
          </p:cNvSpPr>
          <p:nvPr>
            <p:ph type="dt" sz="half" idx="10"/>
          </p:nvPr>
        </p:nvSpPr>
        <p:spPr/>
        <p:txBody>
          <a:bodyPr/>
          <a:lstStyle/>
          <a:p>
            <a:fld id="{67267777-C33D-0244-A6D3-AE5216B06831}"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2980544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smtClean="0"/>
              <a:t>Click to edit Master text styles</a:t>
            </a:r>
          </a:p>
        </p:txBody>
      </p:sp>
      <p:sp>
        <p:nvSpPr>
          <p:cNvPr id="5" name="Date Placeholder 4"/>
          <p:cNvSpPr>
            <a:spLocks noGrp="1"/>
          </p:cNvSpPr>
          <p:nvPr>
            <p:ph type="dt" sz="half" idx="10"/>
          </p:nvPr>
        </p:nvSpPr>
        <p:spPr/>
        <p:txBody>
          <a:bodyPr/>
          <a:lstStyle/>
          <a:p>
            <a:fld id="{67267777-C33D-0244-A6D3-AE5216B06831}"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A8684-2D31-9341-AEE6-9F2015E98B08}" type="slidenum">
              <a:rPr lang="en-US" smtClean="0"/>
              <a:t>‹#›</a:t>
            </a:fld>
            <a:endParaRPr lang="en-US"/>
          </a:p>
        </p:txBody>
      </p:sp>
    </p:spTree>
    <p:extLst>
      <p:ext uri="{BB962C8B-B14F-4D97-AF65-F5344CB8AC3E}">
        <p14:creationId xmlns:p14="http://schemas.microsoft.com/office/powerpoint/2010/main" val="427744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mi-NZ"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67777-C33D-0244-A6D3-AE5216B06831}" type="datetimeFigureOut">
              <a:rPr lang="en-US" smtClean="0"/>
              <a:t>8/6/2019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A8684-2D31-9341-AEE6-9F2015E98B08}" type="slidenum">
              <a:rPr lang="en-US" smtClean="0"/>
              <a:t>‹#›</a:t>
            </a:fld>
            <a:endParaRPr lang="en-US"/>
          </a:p>
        </p:txBody>
      </p:sp>
    </p:spTree>
    <p:extLst>
      <p:ext uri="{BB962C8B-B14F-4D97-AF65-F5344CB8AC3E}">
        <p14:creationId xmlns:p14="http://schemas.microsoft.com/office/powerpoint/2010/main" val="385917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3.wdp"/><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microsoft.com/office/2007/relationships/hdphoto" Target="../media/hdphoto2.wdp"/><Relationship Id="rId5" Type="http://schemas.openxmlformats.org/officeDocument/2006/relationships/diagramQuickStyle" Target="../diagrams/quickStyle3.xml"/><Relationship Id="rId10" Type="http://schemas.openxmlformats.org/officeDocument/2006/relationships/image" Target="../media/image21.png"/><Relationship Id="rId4" Type="http://schemas.openxmlformats.org/officeDocument/2006/relationships/diagramLayout" Target="../diagrams/layout3.xml"/><Relationship Id="rId9" Type="http://schemas.openxmlformats.org/officeDocument/2006/relationships/image" Target="../media/image20.jpeg"/><Relationship Id="rId14" Type="http://schemas.openxmlformats.org/officeDocument/2006/relationships/image" Target="../media/image1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7.jpe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62.jpeg"/><Relationship Id="rId13" Type="http://schemas.microsoft.com/office/2007/relationships/hdphoto" Target="../media/hdphoto8.wdp"/><Relationship Id="rId3" Type="http://schemas.openxmlformats.org/officeDocument/2006/relationships/image" Target="../media/image58.png"/><Relationship Id="rId7" Type="http://schemas.microsoft.com/office/2007/relationships/hdphoto" Target="../media/hdphoto6.wdp"/><Relationship Id="rId12" Type="http://schemas.openxmlformats.org/officeDocument/2006/relationships/image" Target="../media/image63.png"/><Relationship Id="rId17" Type="http://schemas.openxmlformats.org/officeDocument/2006/relationships/image" Target="../media/image19.png"/><Relationship Id="rId2" Type="http://schemas.openxmlformats.org/officeDocument/2006/relationships/image" Target="../media/image57.jpeg"/><Relationship Id="rId16"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61.png"/><Relationship Id="rId11" Type="http://schemas.microsoft.com/office/2007/relationships/hdphoto" Target="../media/hdphoto1.wdp"/><Relationship Id="rId5" Type="http://schemas.openxmlformats.org/officeDocument/2006/relationships/image" Target="../media/image60.png"/><Relationship Id="rId15" Type="http://schemas.openxmlformats.org/officeDocument/2006/relationships/image" Target="../media/image65.png"/><Relationship Id="rId10" Type="http://schemas.openxmlformats.org/officeDocument/2006/relationships/image" Target="../media/image6.jpeg"/><Relationship Id="rId4" Type="http://schemas.openxmlformats.org/officeDocument/2006/relationships/image" Target="../media/image59.jpeg"/><Relationship Id="rId9" Type="http://schemas.microsoft.com/office/2007/relationships/hdphoto" Target="../media/hdphoto7.wdp"/><Relationship Id="rId14" Type="http://schemas.openxmlformats.org/officeDocument/2006/relationships/image" Target="../media/image64.jpeg"/></Relationships>
</file>

<file path=ppt/slides/_rels/slide4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ti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3.wdp"/><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microsoft.com/office/2007/relationships/hdphoto" Target="../media/hdphoto2.wdp"/><Relationship Id="rId5" Type="http://schemas.openxmlformats.org/officeDocument/2006/relationships/diagramQuickStyle" Target="../diagrams/quickStyle2.xml"/><Relationship Id="rId10" Type="http://schemas.openxmlformats.org/officeDocument/2006/relationships/image" Target="../media/image21.png"/><Relationship Id="rId4" Type="http://schemas.openxmlformats.org/officeDocument/2006/relationships/diagramLayout" Target="../diagrams/layout2.xml"/><Relationship Id="rId9" Type="http://schemas.openxmlformats.org/officeDocument/2006/relationships/image" Target="../media/image20.jpeg"/><Relationship Id="rId1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4229" y="37712"/>
            <a:ext cx="7136943" cy="954107"/>
          </a:xfrm>
          <a:prstGeom prst="rect">
            <a:avLst/>
          </a:prstGeom>
          <a:noFill/>
        </p:spPr>
        <p:txBody>
          <a:bodyPr wrap="square" rtlCol="0">
            <a:spAutoFit/>
          </a:bodyPr>
          <a:lstStyle/>
          <a:p>
            <a:pPr algn="ctr"/>
            <a:r>
              <a:rPr lang="en-US" sz="2800" b="1" i="1" dirty="0" smtClean="0"/>
              <a:t>Māori Student Success in Health Sciences</a:t>
            </a:r>
          </a:p>
          <a:p>
            <a:pPr algn="ctr"/>
            <a:r>
              <a:rPr lang="en-US" sz="2800" b="1" i="1" dirty="0" smtClean="0"/>
              <a:t>–  From inspiration to graduation…..</a:t>
            </a:r>
            <a:endParaRPr lang="en-US" sz="2800" b="1" i="1" dirty="0"/>
          </a:p>
        </p:txBody>
      </p:sp>
      <p:sp>
        <p:nvSpPr>
          <p:cNvPr id="7" name="TextBox 6"/>
          <p:cNvSpPr txBox="1"/>
          <p:nvPr/>
        </p:nvSpPr>
        <p:spPr>
          <a:xfrm>
            <a:off x="209471" y="5538998"/>
            <a:ext cx="8785120" cy="1231106"/>
          </a:xfrm>
          <a:prstGeom prst="rect">
            <a:avLst/>
          </a:prstGeom>
          <a:noFill/>
        </p:spPr>
        <p:txBody>
          <a:bodyPr wrap="square" rtlCol="0">
            <a:spAutoFit/>
          </a:bodyPr>
          <a:lstStyle/>
          <a:p>
            <a:pPr algn="ctr"/>
            <a:r>
              <a:rPr lang="en-US" sz="2000" dirty="0" smtClean="0"/>
              <a:t> </a:t>
            </a:r>
            <a:r>
              <a:rPr lang="en-US" dirty="0" smtClean="0"/>
              <a:t>Joanne Baxter, Zoe Bristowe</a:t>
            </a:r>
          </a:p>
          <a:p>
            <a:pPr algn="ctr"/>
            <a:r>
              <a:rPr lang="en-US" dirty="0" smtClean="0"/>
              <a:t> </a:t>
            </a:r>
            <a:r>
              <a:rPr lang="en-US" dirty="0" err="1" smtClean="0"/>
              <a:t>Kōhatu</a:t>
            </a:r>
            <a:r>
              <a:rPr lang="en-US" dirty="0" smtClean="0"/>
              <a:t>, Centre for Hauora Māori </a:t>
            </a:r>
          </a:p>
          <a:p>
            <a:pPr algn="ctr"/>
            <a:r>
              <a:rPr lang="en-US" dirty="0" smtClean="0"/>
              <a:t>Māori Health Workforce Development Unit</a:t>
            </a:r>
          </a:p>
          <a:p>
            <a:pPr algn="ctr"/>
            <a:r>
              <a:rPr lang="en-US" dirty="0" smtClean="0"/>
              <a:t>Division of Health Sciences, University of Otago</a:t>
            </a:r>
            <a:endParaRPr lang="en-US" dirty="0"/>
          </a:p>
        </p:txBody>
      </p:sp>
      <p:sp>
        <p:nvSpPr>
          <p:cNvPr id="9" name="TextBox 8"/>
          <p:cNvSpPr txBox="1"/>
          <p:nvPr/>
        </p:nvSpPr>
        <p:spPr>
          <a:xfrm>
            <a:off x="-236385" y="4835244"/>
            <a:ext cx="9230976" cy="769441"/>
          </a:xfrm>
          <a:prstGeom prst="rect">
            <a:avLst/>
          </a:prstGeom>
          <a:noFill/>
        </p:spPr>
        <p:txBody>
          <a:bodyPr wrap="square" rtlCol="0">
            <a:spAutoFit/>
          </a:bodyPr>
          <a:lstStyle/>
          <a:p>
            <a:pPr algn="ctr"/>
            <a:endParaRPr lang="en-US" sz="2400" b="1" dirty="0"/>
          </a:p>
          <a:p>
            <a:pPr algn="ctr"/>
            <a:r>
              <a:rPr lang="en-US" sz="2000" b="1" dirty="0" smtClean="0"/>
              <a:t>  August 2019</a:t>
            </a:r>
            <a:endParaRPr lang="en-US" sz="2000" b="1" dirty="0"/>
          </a:p>
        </p:txBody>
      </p:sp>
      <p:pic>
        <p:nvPicPr>
          <p:cNvPr id="10" name="Picture 9" descr="Image 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339" y="3204421"/>
            <a:ext cx="1221574" cy="202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DD6D975-2762-EF43-8B8A-9EFF9F6EA0C4}" type="slidenum">
              <a:rPr lang="en-US" smtClean="0"/>
              <a:t>1</a:t>
            </a:fld>
            <a:endParaRPr lang="en-US"/>
          </a:p>
        </p:txBody>
      </p:sp>
      <p:grpSp>
        <p:nvGrpSpPr>
          <p:cNvPr id="11" name="Group 10"/>
          <p:cNvGrpSpPr/>
          <p:nvPr/>
        </p:nvGrpSpPr>
        <p:grpSpPr>
          <a:xfrm>
            <a:off x="66263" y="5407568"/>
            <a:ext cx="2243271" cy="1247964"/>
            <a:chOff x="10343" y="1080120"/>
            <a:chExt cx="4470007" cy="2114353"/>
          </a:xfrm>
          <a:scene3d>
            <a:camera prst="orthographicFront">
              <a:rot lat="0" lon="0" rev="0"/>
            </a:camera>
            <a:lightRig rig="contrasting" dir="t">
              <a:rot lat="0" lon="0" rev="1200000"/>
            </a:lightRig>
          </a:scene3d>
        </p:grpSpPr>
        <p:sp>
          <p:nvSpPr>
            <p:cNvPr id="12" name="Rounded Rectangle 11"/>
            <p:cNvSpPr/>
            <p:nvPr/>
          </p:nvSpPr>
          <p:spPr>
            <a:xfrm>
              <a:off x="10343" y="1080120"/>
              <a:ext cx="4470007" cy="2114353"/>
            </a:xfrm>
            <a:prstGeom prst="roundRect">
              <a:avLst>
                <a:gd name="adj" fmla="val 10000"/>
              </a:avLst>
            </a:prstGeom>
            <a:blipFill rotWithShape="0">
              <a:blip r:embed="rId4" cstate="print"/>
              <a:stretch>
                <a:fillRect/>
              </a:stretch>
            </a:blipFill>
            <a:sp3d contourW="19050" prstMaterial="metal">
              <a:bevelT w="88900" h="203200"/>
              <a:bevelB w="165100" h="254000"/>
            </a:sp3d>
          </p:spPr>
          <p:style>
            <a:lnRef idx="0">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sp>
        <p:sp>
          <p:nvSpPr>
            <p:cNvPr id="13" name="Rounded Rectangle 4"/>
            <p:cNvSpPr/>
            <p:nvPr/>
          </p:nvSpPr>
          <p:spPr>
            <a:xfrm>
              <a:off x="72270" y="1142047"/>
              <a:ext cx="4346153" cy="199049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NZ" sz="1600" kern="1200" dirty="0"/>
            </a:p>
          </p:txBody>
        </p:sp>
      </p:grpSp>
      <p:pic>
        <p:nvPicPr>
          <p:cNvPr id="5" name="Picture 4"/>
          <p:cNvPicPr>
            <a:picLocks noChangeAspect="1"/>
          </p:cNvPicPr>
          <p:nvPr/>
        </p:nvPicPr>
        <p:blipFill>
          <a:blip r:embed="rId5"/>
          <a:stretch>
            <a:fillRect/>
          </a:stretch>
        </p:blipFill>
        <p:spPr>
          <a:xfrm>
            <a:off x="6050280" y="1051261"/>
            <a:ext cx="3093720" cy="4204408"/>
          </a:xfrm>
          <a:prstGeom prst="rect">
            <a:avLst/>
          </a:prstGeom>
        </p:spPr>
      </p:pic>
      <p:pic>
        <p:nvPicPr>
          <p:cNvPr id="14" name="Picture 13"/>
          <p:cNvPicPr>
            <a:picLocks noChangeAspect="1"/>
          </p:cNvPicPr>
          <p:nvPr/>
        </p:nvPicPr>
        <p:blipFill rotWithShape="1">
          <a:blip r:embed="rId6"/>
          <a:srcRect t="2745" r="30374"/>
          <a:stretch/>
        </p:blipFill>
        <p:spPr>
          <a:xfrm>
            <a:off x="11351" y="921025"/>
            <a:ext cx="2650569" cy="2090050"/>
          </a:xfrm>
          <a:prstGeom prst="rect">
            <a:avLst/>
          </a:prstGeom>
        </p:spPr>
      </p:pic>
      <p:pic>
        <p:nvPicPr>
          <p:cNvPr id="4" name="Picture 3"/>
          <p:cNvPicPr>
            <a:picLocks noChangeAspect="1"/>
          </p:cNvPicPr>
          <p:nvPr/>
        </p:nvPicPr>
        <p:blipFill>
          <a:blip r:embed="rId7"/>
          <a:stretch>
            <a:fillRect/>
          </a:stretch>
        </p:blipFill>
        <p:spPr>
          <a:xfrm>
            <a:off x="2032157" y="2028728"/>
            <a:ext cx="2638637" cy="2068561"/>
          </a:xfrm>
          <a:prstGeom prst="rect">
            <a:avLst/>
          </a:prstGeom>
        </p:spPr>
      </p:pic>
      <p:pic>
        <p:nvPicPr>
          <p:cNvPr id="15" name="Picture 14" descr="DSCN0968.JPG"/>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25000"/>
                    </a14:imgEffect>
                    <a14:imgEffect>
                      <a14:brightnessContrast bright="61000"/>
                    </a14:imgEffect>
                  </a14:imgLayer>
                </a14:imgProps>
              </a:ext>
              <a:ext uri="{28A0092B-C50C-407E-A947-70E740481C1C}">
                <a14:useLocalDpi xmlns:a14="http://schemas.microsoft.com/office/drawing/2010/main" val="0"/>
              </a:ext>
            </a:extLst>
          </a:blip>
          <a:srcRect t="42923" r="15236" b="-1"/>
          <a:stretch/>
        </p:blipFill>
        <p:spPr>
          <a:xfrm>
            <a:off x="3346175" y="3633186"/>
            <a:ext cx="2961385" cy="1501359"/>
          </a:xfrm>
          <a:prstGeom prst="rect">
            <a:avLst/>
          </a:prstGeom>
          <a:ln>
            <a:noFill/>
          </a:ln>
          <a:effectLst/>
        </p:spPr>
      </p:pic>
      <p:pic>
        <p:nvPicPr>
          <p:cNvPr id="8" name="Picture 7"/>
          <p:cNvPicPr>
            <a:picLocks noChangeAspect="1"/>
          </p:cNvPicPr>
          <p:nvPr/>
        </p:nvPicPr>
        <p:blipFill>
          <a:blip r:embed="rId10"/>
          <a:stretch>
            <a:fillRect/>
          </a:stretch>
        </p:blipFill>
        <p:spPr>
          <a:xfrm>
            <a:off x="6664117" y="5479556"/>
            <a:ext cx="2187189" cy="877347"/>
          </a:xfrm>
          <a:prstGeom prst="rect">
            <a:avLst/>
          </a:prstGeom>
        </p:spPr>
      </p:pic>
    </p:spTree>
    <p:extLst>
      <p:ext uri="{BB962C8B-B14F-4D97-AF65-F5344CB8AC3E}">
        <p14:creationId xmlns:p14="http://schemas.microsoft.com/office/powerpoint/2010/main" val="4195269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6978" y="354167"/>
            <a:ext cx="9090734" cy="430887"/>
          </a:xfrm>
          <a:prstGeom prst="rect">
            <a:avLst/>
          </a:prstGeom>
        </p:spPr>
        <p:txBody>
          <a:bodyPr wrap="square">
            <a:spAutoFit/>
          </a:bodyPr>
          <a:lstStyle/>
          <a:p>
            <a:pPr lvl="0"/>
            <a:r>
              <a:rPr lang="en-US" sz="2200" b="1" dirty="0" smtClean="0">
                <a:solidFill>
                  <a:prstClr val="black"/>
                </a:solidFill>
                <a:latin typeface="Helvetica"/>
                <a:cs typeface="Helvetica"/>
              </a:rPr>
              <a:t>TŪ KAHIKA – Foundation Year Health Sciences Scholarship</a:t>
            </a:r>
            <a:endParaRPr lang="en-US" sz="2200" b="1" dirty="0">
              <a:solidFill>
                <a:prstClr val="black"/>
              </a:solidFill>
              <a:latin typeface="Helvetica"/>
              <a:cs typeface="Helvetica"/>
            </a:endParaRPr>
          </a:p>
        </p:txBody>
      </p:sp>
      <p:pic>
        <p:nvPicPr>
          <p:cNvPr id="13" name="Picture 12" descr="TK10 prof pic000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457" y="1495978"/>
            <a:ext cx="2478375" cy="232376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2927531" y="1501419"/>
            <a:ext cx="5550989" cy="2339102"/>
          </a:xfrm>
          <a:prstGeom prst="rect">
            <a:avLst/>
          </a:prstGeom>
          <a:solidFill>
            <a:schemeClr val="bg1">
              <a:lumMod val="75000"/>
              <a:alpha val="62000"/>
            </a:schemeClr>
          </a:solidFill>
        </p:spPr>
        <p:txBody>
          <a:bodyPr wrap="square" rtlCol="0">
            <a:spAutoFit/>
          </a:bodyPr>
          <a:lstStyle/>
          <a:p>
            <a:pPr>
              <a:spcAft>
                <a:spcPts val="600"/>
              </a:spcAft>
            </a:pPr>
            <a:r>
              <a:rPr lang="en-US" dirty="0" smtClean="0">
                <a:cs typeface="Helvetica"/>
              </a:rPr>
              <a:t>Māori school leavers – across </a:t>
            </a:r>
            <a:r>
              <a:rPr lang="en-US" dirty="0" err="1" smtClean="0">
                <a:cs typeface="Helvetica"/>
              </a:rPr>
              <a:t>Aotearoa</a:t>
            </a:r>
            <a:endParaRPr lang="en-US" dirty="0" smtClean="0">
              <a:cs typeface="Helvetica"/>
            </a:endParaRPr>
          </a:p>
          <a:p>
            <a:pPr>
              <a:spcAft>
                <a:spcPts val="600"/>
              </a:spcAft>
            </a:pPr>
            <a:r>
              <a:rPr lang="en-US" dirty="0" smtClean="0">
                <a:cs typeface="Helvetica"/>
              </a:rPr>
              <a:t>Pre-Health Science First Year ‘Bridging’ Year</a:t>
            </a:r>
          </a:p>
          <a:p>
            <a:pPr>
              <a:spcAft>
                <a:spcPts val="600"/>
              </a:spcAft>
            </a:pPr>
            <a:r>
              <a:rPr lang="en-US" dirty="0" smtClean="0">
                <a:cs typeface="Helvetica"/>
              </a:rPr>
              <a:t>Commitment to tertiary study in health however not educationally prepared to face Health Science First Year (HSFY)</a:t>
            </a:r>
          </a:p>
          <a:p>
            <a:pPr>
              <a:spcAft>
                <a:spcPts val="600"/>
              </a:spcAft>
            </a:pPr>
            <a:r>
              <a:rPr lang="en-US" dirty="0" smtClean="0">
                <a:cs typeface="Helvetica"/>
              </a:rPr>
              <a:t>Applications August / September year before</a:t>
            </a:r>
          </a:p>
          <a:p>
            <a:pPr>
              <a:spcAft>
                <a:spcPts val="600"/>
              </a:spcAft>
            </a:pPr>
            <a:r>
              <a:rPr lang="en-US" dirty="0" smtClean="0">
                <a:cs typeface="Helvetica"/>
              </a:rPr>
              <a:t>Average 18 students per year</a:t>
            </a:r>
          </a:p>
        </p:txBody>
      </p:sp>
      <p:sp>
        <p:nvSpPr>
          <p:cNvPr id="3" name="TextBox 2"/>
          <p:cNvSpPr txBox="1"/>
          <p:nvPr/>
        </p:nvSpPr>
        <p:spPr>
          <a:xfrm>
            <a:off x="495905" y="3840521"/>
            <a:ext cx="1469880" cy="261610"/>
          </a:xfrm>
          <a:prstGeom prst="rect">
            <a:avLst/>
          </a:prstGeom>
          <a:noFill/>
        </p:spPr>
        <p:txBody>
          <a:bodyPr wrap="none" rtlCol="0">
            <a:spAutoFit/>
          </a:bodyPr>
          <a:lstStyle/>
          <a:p>
            <a:r>
              <a:rPr lang="en-US" sz="1100" b="1" dirty="0" smtClean="0">
                <a:latin typeface="Helvetica"/>
                <a:cs typeface="Helvetica"/>
              </a:rPr>
              <a:t>TK10 (First Cohort)</a:t>
            </a:r>
            <a:endParaRPr lang="en-US" sz="1100" b="1" dirty="0">
              <a:latin typeface="Helvetica"/>
              <a:cs typeface="Helvetica"/>
            </a:endParaRPr>
          </a:p>
        </p:txBody>
      </p:sp>
      <p:grpSp>
        <p:nvGrpSpPr>
          <p:cNvPr id="10" name="Group 9"/>
          <p:cNvGrpSpPr>
            <a:grpSpLocks noChangeAspect="1"/>
          </p:cNvGrpSpPr>
          <p:nvPr/>
        </p:nvGrpSpPr>
        <p:grpSpPr>
          <a:xfrm>
            <a:off x="326603" y="4719918"/>
            <a:ext cx="8531850" cy="1542089"/>
            <a:chOff x="0" y="0"/>
            <a:chExt cx="7110730" cy="1019810"/>
          </a:xfrm>
        </p:grpSpPr>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668645" y="12700"/>
              <a:ext cx="1442085" cy="1007110"/>
            </a:xfrm>
            <a:prstGeom prst="rect">
              <a:avLst/>
            </a:prstGeom>
            <a:noFill/>
            <a:ln w="9525" cap="flat" cmpd="sng" algn="ctr">
              <a:solidFill>
                <a:srgbClr val="FFFFFF"/>
              </a:solidFill>
              <a:prstDash val="solid"/>
              <a:round/>
              <a:headEnd type="none" w="med" len="med"/>
              <a:tailEnd type="none" w="med" len="med"/>
            </a:ln>
            <a:effectLst/>
            <a:extLst>
              <a:ext uri="{53640926-AAD7-44d8-BBD7-CCE9431645EC}">
                <a14:shadowObscured xmlns:a14="http://schemas.microsoft.com/office/drawing/2010/main" xmlns=""/>
              </a:ext>
            </a:extLst>
          </p:spPr>
        </p:pic>
        <p:pic>
          <p:nvPicPr>
            <p:cNvPr id="17" name="Picture 16"/>
            <p:cNvPicPr>
              <a:picLocks/>
            </p:cNvPicPr>
            <p:nvPr/>
          </p:nvPicPr>
          <p:blipFill rotWithShape="1">
            <a:blip r:embed="rId5" cstate="email">
              <a:extLst>
                <a:ext uri="{28A0092B-C50C-407E-A947-70E740481C1C}">
                  <a14:useLocalDpi xmlns:a14="http://schemas.microsoft.com/office/drawing/2010/main"/>
                </a:ext>
              </a:extLst>
            </a:blip>
            <a:srcRect/>
            <a:stretch/>
          </p:blipFill>
          <p:spPr bwMode="auto">
            <a:xfrm>
              <a:off x="3928110" y="0"/>
              <a:ext cx="1740535" cy="1019810"/>
            </a:xfrm>
            <a:prstGeom prst="rect">
              <a:avLst/>
            </a:prstGeom>
            <a:noFill/>
            <a:ln w="9525" cap="flat" cmpd="sng" algn="ctr">
              <a:solidFill>
                <a:srgbClr val="FFFFFF"/>
              </a:solidFill>
              <a:prstDash val="solid"/>
              <a:round/>
              <a:headEnd type="none" w="med" len="med"/>
              <a:tailEnd type="none" w="med" len="med"/>
            </a:ln>
            <a:effectLst/>
            <a:extLst>
              <a:ext uri="{53640926-AAD7-44d8-BBD7-CCE9431645EC}">
                <a14:shadowObscured xmlns:a14="http://schemas.microsoft.com/office/drawing/2010/main" xmlns=""/>
              </a:ext>
            </a:extLst>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0" y="0"/>
              <a:ext cx="1183005" cy="1007110"/>
            </a:xfrm>
            <a:prstGeom prst="rect">
              <a:avLst/>
            </a:prstGeom>
            <a:noFill/>
            <a:ln w="9525" cap="flat" cmpd="sng" algn="ctr">
              <a:solidFill>
                <a:srgbClr val="FFFFFF"/>
              </a:solidFill>
              <a:prstDash val="solid"/>
              <a:round/>
              <a:headEnd type="none" w="med" len="med"/>
              <a:tailEnd type="none" w="med" len="med"/>
            </a:ln>
            <a:effectLst/>
            <a:extLst>
              <a:ext uri="{53640926-AAD7-44d8-BBD7-CCE9431645EC}">
                <a14:shadowObscured xmlns:a14="http://schemas.microsoft.com/office/drawing/2010/main" xmlns=""/>
              </a:ext>
            </a:extLst>
          </p:spPr>
        </p:pic>
        <p:pic>
          <p:nvPicPr>
            <p:cNvPr id="19" name="Content Placeholder 9" descr="DSCN0885.JPG"/>
            <p:cNvPicPr>
              <a:picLocks noGrp="1"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1183005" y="0"/>
              <a:ext cx="1365885" cy="997585"/>
            </a:xfrm>
            <a:prstGeom prst="rect">
              <a:avLst/>
            </a:prstGeom>
            <a:ln>
              <a:solidFill>
                <a:srgbClr val="FFFFFF"/>
              </a:solidFill>
            </a:ln>
            <a:effectLst/>
            <a:extLst>
              <a:ext uri="{FAA26D3D-D897-4be2-8F04-BA451C77F1D7}">
                <ma14:placeholderFlag xmlns:ma14="http://schemas.microsoft.com/office/mac/drawingml/2011/main" xmlns="" val="1"/>
              </a:ext>
            </a:extLst>
          </p:spPr>
        </p:pic>
        <p:pic>
          <p:nvPicPr>
            <p:cNvPr id="20" name="Picture 1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2548890" y="0"/>
              <a:ext cx="1379220" cy="1007110"/>
            </a:xfrm>
            <a:prstGeom prst="rect">
              <a:avLst/>
            </a:prstGeom>
            <a:ln>
              <a:solidFill>
                <a:srgbClr val="FFFFFF"/>
              </a:solidFill>
            </a:ln>
            <a:effectLst/>
            <a:extLst>
              <a:ext uri="{53640926-AAD7-44d8-BBD7-CCE9431645EC}">
                <a14:shadowObscured xmlns:a14="http://schemas.microsoft.com/office/drawing/2010/main" xmlns=""/>
              </a:ext>
            </a:extLst>
          </p:spPr>
        </p:pic>
      </p:grpSp>
      <p:sp>
        <p:nvSpPr>
          <p:cNvPr id="2" name="TextBox 1"/>
          <p:cNvSpPr txBox="1"/>
          <p:nvPr/>
        </p:nvSpPr>
        <p:spPr>
          <a:xfrm>
            <a:off x="3472247" y="6396335"/>
            <a:ext cx="1698752" cy="461665"/>
          </a:xfrm>
          <a:prstGeom prst="rect">
            <a:avLst/>
          </a:prstGeom>
          <a:noFill/>
        </p:spPr>
        <p:txBody>
          <a:bodyPr wrap="none" rtlCol="0">
            <a:spAutoFit/>
          </a:bodyPr>
          <a:lstStyle/>
          <a:p>
            <a:r>
              <a:rPr lang="en-US" sz="1200" b="1" dirty="0">
                <a:latin typeface="Helvetica"/>
                <a:cs typeface="Helvetica"/>
              </a:rPr>
              <a:t>Tū Kahika 2010-2015</a:t>
            </a:r>
            <a:endParaRPr lang="en-NZ" sz="1200" b="1" dirty="0">
              <a:latin typeface="Helvetica"/>
              <a:cs typeface="Helvetica"/>
            </a:endParaRPr>
          </a:p>
          <a:p>
            <a:endParaRPr lang="en-US" sz="1200" b="1" dirty="0">
              <a:latin typeface="Helvetica"/>
              <a:cs typeface="Helvetica"/>
            </a:endParaRPr>
          </a:p>
        </p:txBody>
      </p:sp>
    </p:spTree>
    <p:extLst>
      <p:ext uri="{BB962C8B-B14F-4D97-AF65-F5344CB8AC3E}">
        <p14:creationId xmlns:p14="http://schemas.microsoft.com/office/powerpoint/2010/main" val="3635723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6978" y="354167"/>
            <a:ext cx="9090734" cy="430887"/>
          </a:xfrm>
          <a:prstGeom prst="rect">
            <a:avLst/>
          </a:prstGeom>
        </p:spPr>
        <p:txBody>
          <a:bodyPr wrap="square">
            <a:spAutoFit/>
          </a:bodyPr>
          <a:lstStyle/>
          <a:p>
            <a:pPr lvl="0"/>
            <a:r>
              <a:rPr lang="en-US" sz="2200" b="1" dirty="0" smtClean="0">
                <a:solidFill>
                  <a:prstClr val="black"/>
                </a:solidFill>
                <a:latin typeface="Helvetica"/>
                <a:cs typeface="Helvetica"/>
              </a:rPr>
              <a:t>TŪ KAHIKA – Foundation Year Health Sciences Scholarship</a:t>
            </a:r>
            <a:endParaRPr lang="en-US" sz="2200" b="1" dirty="0">
              <a:solidFill>
                <a:prstClr val="black"/>
              </a:solidFill>
              <a:latin typeface="Helvetica"/>
              <a:cs typeface="Helvetica"/>
            </a:endParaRPr>
          </a:p>
        </p:txBody>
      </p:sp>
      <p:pic>
        <p:nvPicPr>
          <p:cNvPr id="13" name="Picture 12" descr="TK10 prof pic000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457" y="1495978"/>
            <a:ext cx="2478375" cy="232376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2841171" y="1495978"/>
            <a:ext cx="6230025" cy="2416046"/>
          </a:xfrm>
          <a:prstGeom prst="rect">
            <a:avLst/>
          </a:prstGeom>
          <a:solidFill>
            <a:schemeClr val="bg1">
              <a:lumMod val="75000"/>
              <a:alpha val="62000"/>
            </a:schemeClr>
          </a:solidFill>
        </p:spPr>
        <p:txBody>
          <a:bodyPr wrap="square" rtlCol="0">
            <a:spAutoFit/>
          </a:bodyPr>
          <a:lstStyle/>
          <a:p>
            <a:pPr>
              <a:spcAft>
                <a:spcPts val="600"/>
              </a:spcAft>
            </a:pPr>
            <a:r>
              <a:rPr lang="en-US" dirty="0" smtClean="0">
                <a:cs typeface="Helvetica"/>
              </a:rPr>
              <a:t>Students are provided; </a:t>
            </a:r>
          </a:p>
          <a:p>
            <a:pPr marL="285750" indent="-285750">
              <a:spcAft>
                <a:spcPts val="600"/>
              </a:spcAft>
              <a:buFont typeface="Wingdings" panose="05000000000000000000" pitchFamily="2" charset="2"/>
              <a:buChar char="§"/>
            </a:pPr>
            <a:r>
              <a:rPr lang="en-US" dirty="0" smtClean="0">
                <a:cs typeface="Helvetica"/>
              </a:rPr>
              <a:t>an interview (</a:t>
            </a:r>
            <a:r>
              <a:rPr lang="en-US" dirty="0">
                <a:cs typeface="Helvetica"/>
              </a:rPr>
              <a:t>with whānau</a:t>
            </a:r>
            <a:r>
              <a:rPr lang="en-US" dirty="0" smtClean="0">
                <a:cs typeface="Helvetica"/>
              </a:rPr>
              <a:t>) in own community</a:t>
            </a:r>
          </a:p>
          <a:p>
            <a:pPr marL="285750" indent="-285750">
              <a:spcAft>
                <a:spcPts val="600"/>
              </a:spcAft>
              <a:buFont typeface="Wingdings" panose="05000000000000000000" pitchFamily="2" charset="2"/>
              <a:buChar char="§"/>
            </a:pPr>
            <a:r>
              <a:rPr lang="en-US" dirty="0" smtClean="0">
                <a:cs typeface="Helvetica"/>
              </a:rPr>
              <a:t>accommodation in either Studholme or Arana residential college</a:t>
            </a:r>
            <a:r>
              <a:rPr lang="en-US" dirty="0">
                <a:cs typeface="Helvetica"/>
              </a:rPr>
              <a:t> </a:t>
            </a:r>
            <a:r>
              <a:rPr lang="en-US" dirty="0" smtClean="0">
                <a:cs typeface="Helvetica"/>
              </a:rPr>
              <a:t>&amp; contribution towards accommodation costs </a:t>
            </a:r>
          </a:p>
          <a:p>
            <a:pPr marL="285750" indent="-285750">
              <a:spcAft>
                <a:spcPts val="600"/>
              </a:spcAft>
              <a:buFont typeface="Wingdings" panose="05000000000000000000" pitchFamily="2" charset="2"/>
              <a:buChar char="§"/>
            </a:pPr>
            <a:r>
              <a:rPr lang="en-US" dirty="0" smtClean="0">
                <a:cs typeface="Helvetica"/>
              </a:rPr>
              <a:t>Foundation Year fees are paid in full</a:t>
            </a:r>
          </a:p>
          <a:p>
            <a:pPr marL="285750" indent="-285750">
              <a:spcAft>
                <a:spcPts val="600"/>
              </a:spcAft>
              <a:buFont typeface="Wingdings" panose="05000000000000000000" pitchFamily="2" charset="2"/>
              <a:buChar char="§"/>
            </a:pPr>
            <a:r>
              <a:rPr lang="en-US" i="1" dirty="0" smtClean="0">
                <a:cs typeface="Helvetica"/>
              </a:rPr>
              <a:t>comprehensive</a:t>
            </a:r>
            <a:r>
              <a:rPr lang="en-US" dirty="0" smtClean="0">
                <a:cs typeface="Helvetica"/>
              </a:rPr>
              <a:t> additional pastoral &amp; academic support</a:t>
            </a:r>
          </a:p>
          <a:p>
            <a:pPr marL="285750" indent="-285750">
              <a:spcAft>
                <a:spcPts val="600"/>
              </a:spcAft>
              <a:buFont typeface="Wingdings" panose="05000000000000000000" pitchFamily="2" charset="2"/>
              <a:buChar char="§"/>
            </a:pPr>
            <a:r>
              <a:rPr lang="en-US" dirty="0" smtClean="0">
                <a:cs typeface="Helvetica"/>
              </a:rPr>
              <a:t>Both formal support and </a:t>
            </a:r>
            <a:r>
              <a:rPr lang="en-US" dirty="0" err="1" smtClean="0">
                <a:cs typeface="Helvetica"/>
              </a:rPr>
              <a:t>Tuakana</a:t>
            </a:r>
            <a:r>
              <a:rPr lang="en-US" dirty="0" smtClean="0">
                <a:cs typeface="Helvetica"/>
              </a:rPr>
              <a:t> support (older peers)</a:t>
            </a:r>
          </a:p>
        </p:txBody>
      </p:sp>
      <p:sp>
        <p:nvSpPr>
          <p:cNvPr id="3" name="TextBox 2"/>
          <p:cNvSpPr txBox="1"/>
          <p:nvPr/>
        </p:nvSpPr>
        <p:spPr>
          <a:xfrm>
            <a:off x="495905" y="3840521"/>
            <a:ext cx="1469880" cy="261610"/>
          </a:xfrm>
          <a:prstGeom prst="rect">
            <a:avLst/>
          </a:prstGeom>
          <a:noFill/>
        </p:spPr>
        <p:txBody>
          <a:bodyPr wrap="none" rtlCol="0">
            <a:spAutoFit/>
          </a:bodyPr>
          <a:lstStyle/>
          <a:p>
            <a:r>
              <a:rPr lang="en-US" sz="1100" b="1" dirty="0" smtClean="0">
                <a:latin typeface="Helvetica"/>
                <a:cs typeface="Helvetica"/>
              </a:rPr>
              <a:t>TK10 (First Cohort)</a:t>
            </a:r>
            <a:endParaRPr lang="en-US" sz="1100" b="1" dirty="0">
              <a:latin typeface="Helvetica"/>
              <a:cs typeface="Helvetica"/>
            </a:endParaRPr>
          </a:p>
        </p:txBody>
      </p:sp>
      <p:grpSp>
        <p:nvGrpSpPr>
          <p:cNvPr id="10" name="Group 9"/>
          <p:cNvGrpSpPr>
            <a:grpSpLocks noChangeAspect="1"/>
          </p:cNvGrpSpPr>
          <p:nvPr/>
        </p:nvGrpSpPr>
        <p:grpSpPr>
          <a:xfrm>
            <a:off x="326603" y="4719918"/>
            <a:ext cx="8531850" cy="1542089"/>
            <a:chOff x="0" y="0"/>
            <a:chExt cx="7110730" cy="1019810"/>
          </a:xfrm>
        </p:grpSpPr>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668645" y="12700"/>
              <a:ext cx="1442085" cy="1007110"/>
            </a:xfrm>
            <a:prstGeom prst="rect">
              <a:avLst/>
            </a:prstGeom>
            <a:noFill/>
            <a:ln w="9525" cap="flat" cmpd="sng" algn="ctr">
              <a:solidFill>
                <a:srgbClr val="FFFFFF"/>
              </a:solidFill>
              <a:prstDash val="solid"/>
              <a:round/>
              <a:headEnd type="none" w="med" len="med"/>
              <a:tailEnd type="none" w="med" len="med"/>
            </a:ln>
            <a:effectLst/>
            <a:extLst>
              <a:ext uri="{53640926-AAD7-44d8-BBD7-CCE9431645EC}">
                <a14:shadowObscured xmlns:a14="http://schemas.microsoft.com/office/drawing/2010/main" xmlns=""/>
              </a:ext>
            </a:extLst>
          </p:spPr>
        </p:pic>
        <p:pic>
          <p:nvPicPr>
            <p:cNvPr id="17" name="Picture 16"/>
            <p:cNvPicPr>
              <a:picLocks/>
            </p:cNvPicPr>
            <p:nvPr/>
          </p:nvPicPr>
          <p:blipFill rotWithShape="1">
            <a:blip r:embed="rId5" cstate="email">
              <a:extLst>
                <a:ext uri="{28A0092B-C50C-407E-A947-70E740481C1C}">
                  <a14:useLocalDpi xmlns:a14="http://schemas.microsoft.com/office/drawing/2010/main"/>
                </a:ext>
              </a:extLst>
            </a:blip>
            <a:srcRect/>
            <a:stretch/>
          </p:blipFill>
          <p:spPr bwMode="auto">
            <a:xfrm>
              <a:off x="3928110" y="0"/>
              <a:ext cx="1740535" cy="1019810"/>
            </a:xfrm>
            <a:prstGeom prst="rect">
              <a:avLst/>
            </a:prstGeom>
            <a:noFill/>
            <a:ln w="9525" cap="flat" cmpd="sng" algn="ctr">
              <a:solidFill>
                <a:srgbClr val="FFFFFF"/>
              </a:solidFill>
              <a:prstDash val="solid"/>
              <a:round/>
              <a:headEnd type="none" w="med" len="med"/>
              <a:tailEnd type="none" w="med" len="med"/>
            </a:ln>
            <a:effectLst/>
            <a:extLst>
              <a:ext uri="{53640926-AAD7-44d8-BBD7-CCE9431645EC}">
                <a14:shadowObscured xmlns:a14="http://schemas.microsoft.com/office/drawing/2010/main" xmlns=""/>
              </a:ext>
            </a:extLst>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0" y="0"/>
              <a:ext cx="1183005" cy="1007110"/>
            </a:xfrm>
            <a:prstGeom prst="rect">
              <a:avLst/>
            </a:prstGeom>
            <a:noFill/>
            <a:ln w="9525" cap="flat" cmpd="sng" algn="ctr">
              <a:solidFill>
                <a:srgbClr val="FFFFFF"/>
              </a:solidFill>
              <a:prstDash val="solid"/>
              <a:round/>
              <a:headEnd type="none" w="med" len="med"/>
              <a:tailEnd type="none" w="med" len="med"/>
            </a:ln>
            <a:effectLst/>
            <a:extLst>
              <a:ext uri="{53640926-AAD7-44d8-BBD7-CCE9431645EC}">
                <a14:shadowObscured xmlns:a14="http://schemas.microsoft.com/office/drawing/2010/main" xmlns=""/>
              </a:ext>
            </a:extLst>
          </p:spPr>
        </p:pic>
        <p:pic>
          <p:nvPicPr>
            <p:cNvPr id="19" name="Content Placeholder 9" descr="DSCN0885.JPG"/>
            <p:cNvPicPr>
              <a:picLocks noGrp="1"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1183005" y="0"/>
              <a:ext cx="1365885" cy="997585"/>
            </a:xfrm>
            <a:prstGeom prst="rect">
              <a:avLst/>
            </a:prstGeom>
            <a:ln>
              <a:solidFill>
                <a:srgbClr val="FFFFFF"/>
              </a:solidFill>
            </a:ln>
            <a:effectLst/>
            <a:extLst>
              <a:ext uri="{FAA26D3D-D897-4be2-8F04-BA451C77F1D7}">
                <ma14:placeholderFlag xmlns:ma14="http://schemas.microsoft.com/office/mac/drawingml/2011/main" xmlns="" val="1"/>
              </a:ext>
            </a:extLst>
          </p:spPr>
        </p:pic>
        <p:pic>
          <p:nvPicPr>
            <p:cNvPr id="20" name="Picture 1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2548890" y="0"/>
              <a:ext cx="1379220" cy="1007110"/>
            </a:xfrm>
            <a:prstGeom prst="rect">
              <a:avLst/>
            </a:prstGeom>
            <a:ln>
              <a:solidFill>
                <a:srgbClr val="FFFFFF"/>
              </a:solidFill>
            </a:ln>
            <a:effectLst/>
            <a:extLst>
              <a:ext uri="{53640926-AAD7-44d8-BBD7-CCE9431645EC}">
                <a14:shadowObscured xmlns:a14="http://schemas.microsoft.com/office/drawing/2010/main" xmlns=""/>
              </a:ext>
            </a:extLst>
          </p:spPr>
        </p:pic>
      </p:grpSp>
      <p:sp>
        <p:nvSpPr>
          <p:cNvPr id="2" name="TextBox 1"/>
          <p:cNvSpPr txBox="1"/>
          <p:nvPr/>
        </p:nvSpPr>
        <p:spPr>
          <a:xfrm>
            <a:off x="3472247" y="6396335"/>
            <a:ext cx="1698752" cy="461665"/>
          </a:xfrm>
          <a:prstGeom prst="rect">
            <a:avLst/>
          </a:prstGeom>
          <a:noFill/>
        </p:spPr>
        <p:txBody>
          <a:bodyPr wrap="none" rtlCol="0">
            <a:spAutoFit/>
          </a:bodyPr>
          <a:lstStyle/>
          <a:p>
            <a:r>
              <a:rPr lang="en-US" sz="1200" b="1" dirty="0">
                <a:latin typeface="Helvetica"/>
                <a:cs typeface="Helvetica"/>
              </a:rPr>
              <a:t>Tū Kahika 2010-2015</a:t>
            </a:r>
            <a:endParaRPr lang="en-NZ" sz="1200" b="1" dirty="0">
              <a:latin typeface="Helvetica"/>
              <a:cs typeface="Helvetica"/>
            </a:endParaRPr>
          </a:p>
          <a:p>
            <a:endParaRPr lang="en-US" sz="1200" b="1" dirty="0">
              <a:latin typeface="Helvetica"/>
              <a:cs typeface="Helvetica"/>
            </a:endParaRPr>
          </a:p>
        </p:txBody>
      </p:sp>
    </p:spTree>
    <p:extLst>
      <p:ext uri="{BB962C8B-B14F-4D97-AF65-F5344CB8AC3E}">
        <p14:creationId xmlns:p14="http://schemas.microsoft.com/office/powerpoint/2010/main" val="229663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730" y="881869"/>
            <a:ext cx="8838269" cy="1200329"/>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a:xfrm>
            <a:off x="305730" y="0"/>
            <a:ext cx="8229600" cy="973515"/>
          </a:xfrm>
        </p:spPr>
        <p:txBody>
          <a:bodyPr>
            <a:normAutofit/>
          </a:bodyPr>
          <a:lstStyle/>
          <a:p>
            <a:r>
              <a:rPr lang="en-US" b="1" dirty="0"/>
              <a:t>TŪ KAHIKA </a:t>
            </a:r>
            <a:r>
              <a:rPr lang="en-US" b="1" dirty="0" smtClean="0"/>
              <a:t>OUTCOMES</a:t>
            </a:r>
            <a:endParaRPr lang="en-US" b="1" dirty="0"/>
          </a:p>
        </p:txBody>
      </p:sp>
      <p:sp>
        <p:nvSpPr>
          <p:cNvPr id="4" name="Content Placeholder 3"/>
          <p:cNvSpPr>
            <a:spLocks noGrp="1"/>
          </p:cNvSpPr>
          <p:nvPr>
            <p:ph idx="1"/>
          </p:nvPr>
        </p:nvSpPr>
        <p:spPr>
          <a:xfrm>
            <a:off x="171450" y="4513685"/>
            <a:ext cx="8889258" cy="2044595"/>
          </a:xfrm>
        </p:spPr>
        <p:txBody>
          <a:bodyPr>
            <a:normAutofit/>
          </a:bodyPr>
          <a:lstStyle/>
          <a:p>
            <a:pPr marL="0" indent="0" algn="ctr">
              <a:buNone/>
            </a:pPr>
            <a:r>
              <a:rPr lang="en-NZ" sz="3600" i="1" dirty="0" smtClean="0"/>
              <a:t>“</a:t>
            </a:r>
            <a:r>
              <a:rPr lang="en-NZ" sz="2800" i="1" dirty="0" smtClean="0"/>
              <a:t>The feeling that you are part of something bigger than yourself and important is priceless. The support is amazing and everybody is made to feel like they matter in terms of the bigger picture.”</a:t>
            </a:r>
          </a:p>
          <a:p>
            <a:pPr marL="0" indent="0" algn="ctr">
              <a:buNone/>
            </a:pPr>
            <a:endParaRPr lang="en-NZ" sz="2800" i="1" dirty="0"/>
          </a:p>
          <a:p>
            <a:endParaRPr lang="en-NZ" sz="2400" dirty="0"/>
          </a:p>
        </p:txBody>
      </p:sp>
      <p:pic>
        <p:nvPicPr>
          <p:cNvPr id="5" name="Picture 4"/>
          <p:cNvPicPr>
            <a:picLocks noChangeAspect="1"/>
          </p:cNvPicPr>
          <p:nvPr/>
        </p:nvPicPr>
        <p:blipFill rotWithShape="1">
          <a:blip r:embed="rId2"/>
          <a:srcRect t="58334"/>
          <a:stretch/>
        </p:blipFill>
        <p:spPr>
          <a:xfrm>
            <a:off x="305731" y="814321"/>
            <a:ext cx="8533934" cy="3577884"/>
          </a:xfrm>
          <a:prstGeom prst="rect">
            <a:avLst/>
          </a:prstGeom>
        </p:spPr>
      </p:pic>
    </p:spTree>
    <p:extLst>
      <p:ext uri="{BB962C8B-B14F-4D97-AF65-F5344CB8AC3E}">
        <p14:creationId xmlns:p14="http://schemas.microsoft.com/office/powerpoint/2010/main" val="4028630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730" y="881869"/>
            <a:ext cx="8838269" cy="1200329"/>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a:xfrm>
            <a:off x="305730" y="0"/>
            <a:ext cx="8229600" cy="973515"/>
          </a:xfrm>
        </p:spPr>
        <p:txBody>
          <a:bodyPr>
            <a:normAutofit/>
          </a:bodyPr>
          <a:lstStyle/>
          <a:p>
            <a:r>
              <a:rPr lang="en-US" b="1" dirty="0"/>
              <a:t>TŪ KAHIKA </a:t>
            </a:r>
            <a:r>
              <a:rPr lang="en-US" b="1" dirty="0" smtClean="0"/>
              <a:t>OUTCOMES</a:t>
            </a:r>
            <a:endParaRPr lang="en-US" b="1" dirty="0"/>
          </a:p>
        </p:txBody>
      </p:sp>
      <p:sp>
        <p:nvSpPr>
          <p:cNvPr id="4" name="Content Placeholder 3"/>
          <p:cNvSpPr>
            <a:spLocks noGrp="1"/>
          </p:cNvSpPr>
          <p:nvPr>
            <p:ph idx="1"/>
          </p:nvPr>
        </p:nvSpPr>
        <p:spPr>
          <a:xfrm>
            <a:off x="171450" y="4513685"/>
            <a:ext cx="8889258" cy="2044595"/>
          </a:xfrm>
        </p:spPr>
        <p:txBody>
          <a:bodyPr>
            <a:normAutofit/>
          </a:bodyPr>
          <a:lstStyle/>
          <a:p>
            <a:pPr marL="0" indent="0" algn="ctr">
              <a:buNone/>
            </a:pPr>
            <a:r>
              <a:rPr lang="en-NZ" sz="2000" i="1" dirty="0" smtClean="0"/>
              <a:t>&gt;160 students</a:t>
            </a:r>
          </a:p>
          <a:p>
            <a:pPr marL="0" indent="0" algn="ctr">
              <a:buNone/>
            </a:pPr>
            <a:r>
              <a:rPr lang="en-NZ" sz="2000" i="1" dirty="0" smtClean="0"/>
              <a:t>&gt;95% successfully complete foundation year</a:t>
            </a:r>
          </a:p>
          <a:p>
            <a:pPr marL="0" indent="0" algn="ctr">
              <a:buNone/>
            </a:pPr>
            <a:r>
              <a:rPr lang="en-NZ" sz="2000" i="1" dirty="0" smtClean="0"/>
              <a:t>&gt;90% retention in tertiary study</a:t>
            </a:r>
          </a:p>
          <a:p>
            <a:pPr marL="0" indent="0" algn="ctr">
              <a:buNone/>
            </a:pPr>
            <a:r>
              <a:rPr lang="en-NZ" sz="2000" i="1" dirty="0" smtClean="0"/>
              <a:t>Many Māori health professionals – working across </a:t>
            </a:r>
            <a:r>
              <a:rPr lang="en-NZ" sz="2000" i="1" dirty="0" err="1" smtClean="0"/>
              <a:t>Aotearoa</a:t>
            </a:r>
            <a:endParaRPr lang="en-NZ" sz="2000" i="1" dirty="0" smtClean="0"/>
          </a:p>
          <a:p>
            <a:pPr marL="0" indent="0" algn="ctr">
              <a:buNone/>
            </a:pPr>
            <a:endParaRPr lang="en-NZ" sz="1300" i="1" dirty="0" smtClean="0"/>
          </a:p>
          <a:p>
            <a:endParaRPr lang="en-NZ" sz="2400" dirty="0"/>
          </a:p>
        </p:txBody>
      </p:sp>
      <p:pic>
        <p:nvPicPr>
          <p:cNvPr id="5" name="Picture 4"/>
          <p:cNvPicPr>
            <a:picLocks noChangeAspect="1"/>
          </p:cNvPicPr>
          <p:nvPr/>
        </p:nvPicPr>
        <p:blipFill rotWithShape="1">
          <a:blip r:embed="rId2"/>
          <a:srcRect t="58334"/>
          <a:stretch/>
        </p:blipFill>
        <p:spPr>
          <a:xfrm>
            <a:off x="305731" y="814321"/>
            <a:ext cx="8533934" cy="3577884"/>
          </a:xfrm>
          <a:prstGeom prst="rect">
            <a:avLst/>
          </a:prstGeom>
        </p:spPr>
      </p:pic>
    </p:spTree>
    <p:extLst>
      <p:ext uri="{BB962C8B-B14F-4D97-AF65-F5344CB8AC3E}">
        <p14:creationId xmlns:p14="http://schemas.microsoft.com/office/powerpoint/2010/main" val="67839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8820" y="972563"/>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stretch>
            <a:fillRect/>
          </a:stretch>
        </p:blipFill>
        <p:spPr>
          <a:xfrm>
            <a:off x="837477" y="4895777"/>
            <a:ext cx="5245100" cy="1803400"/>
          </a:xfrm>
          <a:prstGeom prst="rect">
            <a:avLst/>
          </a:prstGeom>
        </p:spPr>
      </p:pic>
      <p:pic>
        <p:nvPicPr>
          <p:cNvPr id="9" name="Picture 8"/>
          <p:cNvPicPr>
            <a:picLocks noChangeAspect="1"/>
          </p:cNvPicPr>
          <p:nvPr/>
        </p:nvPicPr>
        <p:blipFill>
          <a:blip r:embed="rId4"/>
          <a:stretch>
            <a:fillRect/>
          </a:stretch>
        </p:blipFill>
        <p:spPr>
          <a:xfrm>
            <a:off x="647700" y="2066207"/>
            <a:ext cx="4851400" cy="2565400"/>
          </a:xfrm>
          <a:prstGeom prst="rect">
            <a:avLst/>
          </a:prstGeom>
        </p:spPr>
      </p:pic>
      <p:pic>
        <p:nvPicPr>
          <p:cNvPr id="11" name="Picture 10"/>
          <p:cNvPicPr>
            <a:picLocks noChangeAspect="1"/>
          </p:cNvPicPr>
          <p:nvPr/>
        </p:nvPicPr>
        <p:blipFill>
          <a:blip r:embed="rId5"/>
          <a:stretch>
            <a:fillRect/>
          </a:stretch>
        </p:blipFill>
        <p:spPr>
          <a:xfrm>
            <a:off x="6194224" y="4895777"/>
            <a:ext cx="2057400" cy="1765300"/>
          </a:xfrm>
          <a:prstGeom prst="rect">
            <a:avLst/>
          </a:prstGeom>
        </p:spPr>
      </p:pic>
      <p:pic>
        <p:nvPicPr>
          <p:cNvPr id="12" name="Picture 11"/>
          <p:cNvPicPr>
            <a:picLocks noChangeAspect="1"/>
          </p:cNvPicPr>
          <p:nvPr/>
        </p:nvPicPr>
        <p:blipFill>
          <a:blip r:embed="rId6"/>
          <a:stretch>
            <a:fillRect/>
          </a:stretch>
        </p:blipFill>
        <p:spPr>
          <a:xfrm>
            <a:off x="338666" y="784485"/>
            <a:ext cx="6375400" cy="1828800"/>
          </a:xfrm>
          <a:prstGeom prst="rect">
            <a:avLst/>
          </a:prstGeom>
        </p:spPr>
      </p:pic>
      <p:pic>
        <p:nvPicPr>
          <p:cNvPr id="15" name="Picture 14"/>
          <p:cNvPicPr>
            <a:picLocks noChangeAspect="1"/>
          </p:cNvPicPr>
          <p:nvPr/>
        </p:nvPicPr>
        <p:blipFill>
          <a:blip r:embed="rId7"/>
          <a:stretch>
            <a:fillRect/>
          </a:stretch>
        </p:blipFill>
        <p:spPr>
          <a:xfrm>
            <a:off x="5899525" y="2663107"/>
            <a:ext cx="1587500" cy="1968500"/>
          </a:xfrm>
          <a:prstGeom prst="rect">
            <a:avLst/>
          </a:prstGeom>
        </p:spPr>
      </p:pic>
      <p:pic>
        <p:nvPicPr>
          <p:cNvPr id="17" name="Picture 16"/>
          <p:cNvPicPr>
            <a:picLocks noChangeAspect="1"/>
          </p:cNvPicPr>
          <p:nvPr/>
        </p:nvPicPr>
        <p:blipFill>
          <a:blip r:embed="rId8"/>
          <a:stretch>
            <a:fillRect/>
          </a:stretch>
        </p:blipFill>
        <p:spPr>
          <a:xfrm>
            <a:off x="6796242" y="809885"/>
            <a:ext cx="1587500" cy="1803400"/>
          </a:xfrm>
          <a:prstGeom prst="rect">
            <a:avLst/>
          </a:prstGeom>
        </p:spPr>
      </p:pic>
      <p:sp>
        <p:nvSpPr>
          <p:cNvPr id="18" name="TextBox 17"/>
          <p:cNvSpPr txBox="1"/>
          <p:nvPr/>
        </p:nvSpPr>
        <p:spPr>
          <a:xfrm>
            <a:off x="2915975" y="194513"/>
            <a:ext cx="3278249" cy="369332"/>
          </a:xfrm>
          <a:prstGeom prst="rect">
            <a:avLst/>
          </a:prstGeom>
          <a:noFill/>
        </p:spPr>
        <p:txBody>
          <a:bodyPr wrap="none" rtlCol="0">
            <a:spAutoFit/>
          </a:bodyPr>
          <a:lstStyle/>
          <a:p>
            <a:r>
              <a:rPr lang="en-US" b="1" dirty="0" smtClean="0"/>
              <a:t>TŪ KAHIKA RECENT GRADUATES</a:t>
            </a:r>
            <a:endParaRPr lang="en-US" b="1" dirty="0"/>
          </a:p>
        </p:txBody>
      </p:sp>
    </p:spTree>
    <p:extLst>
      <p:ext uri="{BB962C8B-B14F-4D97-AF65-F5344CB8AC3E}">
        <p14:creationId xmlns:p14="http://schemas.microsoft.com/office/powerpoint/2010/main" val="660149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4151" y="272239"/>
            <a:ext cx="9075681" cy="9144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Helvetica"/>
                <a:cs typeface="Helvetica"/>
              </a:rPr>
              <a:t>MĀORI HEALTH WORKFORCE DEVELOPMENT UNIT</a:t>
            </a:r>
            <a:br>
              <a:rPr lang="en-US" sz="2800" b="1" dirty="0" smtClean="0">
                <a:latin typeface="Helvetica"/>
                <a:cs typeface="Helvetica"/>
              </a:rPr>
            </a:br>
            <a:r>
              <a:rPr lang="en-US" sz="2800" b="1" dirty="0" smtClean="0">
                <a:latin typeface="Helvetica"/>
                <a:cs typeface="Helvetica"/>
              </a:rPr>
              <a:t> </a:t>
            </a:r>
            <a:endParaRPr lang="en-US" sz="2800" b="1" dirty="0">
              <a:latin typeface="Helvetica"/>
              <a:cs typeface="Helvetica"/>
            </a:endParaRPr>
          </a:p>
        </p:txBody>
      </p:sp>
      <p:graphicFrame>
        <p:nvGraphicFramePr>
          <p:cNvPr id="26" name="Diagram 25"/>
          <p:cNvGraphicFramePr/>
          <p:nvPr>
            <p:extLst/>
          </p:nvPr>
        </p:nvGraphicFramePr>
        <p:xfrm>
          <a:off x="0" y="3212644"/>
          <a:ext cx="9590506" cy="1942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extBox 27"/>
          <p:cNvSpPr txBox="1"/>
          <p:nvPr/>
        </p:nvSpPr>
        <p:spPr>
          <a:xfrm>
            <a:off x="54151" y="5154857"/>
            <a:ext cx="9129832" cy="461665"/>
          </a:xfrm>
          <a:prstGeom prst="rect">
            <a:avLst/>
          </a:prstGeom>
          <a:solidFill>
            <a:sysClr val="window" lastClr="FFFFFF">
              <a:lumMod val="8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ysClr val="windowText" lastClr="000000"/>
                </a:solidFill>
                <a:effectLst/>
                <a:uLnTx/>
                <a:uFillTx/>
                <a:latin typeface="Helvetica"/>
                <a:cs typeface="Helvetica"/>
              </a:rPr>
              <a:t> RESEARCH &amp; EVALUATION</a:t>
            </a:r>
          </a:p>
        </p:txBody>
      </p:sp>
      <p:grpSp>
        <p:nvGrpSpPr>
          <p:cNvPr id="32" name="Group 31"/>
          <p:cNvGrpSpPr/>
          <p:nvPr/>
        </p:nvGrpSpPr>
        <p:grpSpPr>
          <a:xfrm>
            <a:off x="0" y="1186639"/>
            <a:ext cx="9075681" cy="1715011"/>
            <a:chOff x="-8612" y="4063141"/>
            <a:chExt cx="9075681" cy="1715011"/>
          </a:xfrm>
        </p:grpSpPr>
        <p:grpSp>
          <p:nvGrpSpPr>
            <p:cNvPr id="29" name="Group 28"/>
            <p:cNvGrpSpPr/>
            <p:nvPr/>
          </p:nvGrpSpPr>
          <p:grpSpPr>
            <a:xfrm>
              <a:off x="-8612" y="4063141"/>
              <a:ext cx="6123685" cy="1694975"/>
              <a:chOff x="336154" y="3326422"/>
              <a:chExt cx="6130824" cy="1694975"/>
            </a:xfrm>
          </p:grpSpPr>
          <p:pic>
            <p:nvPicPr>
              <p:cNvPr id="20" name="Picture 19"/>
              <p:cNvPicPr>
                <a:picLocks noChangeAspect="1"/>
              </p:cNvPicPr>
              <p:nvPr/>
            </p:nvPicPr>
            <p:blipFill rotWithShape="1">
              <a:blip r:embed="rId8"/>
              <a:srcRect l="20875" r="8353"/>
              <a:stretch/>
            </p:blipFill>
            <p:spPr>
              <a:xfrm>
                <a:off x="4775707" y="3327317"/>
                <a:ext cx="1691271" cy="1694080"/>
              </a:xfrm>
              <a:prstGeom prst="rect">
                <a:avLst/>
              </a:prstGeom>
              <a:ln>
                <a:noFill/>
              </a:ln>
              <a:effectLst>
                <a:outerShdw blurRad="292100" dist="139700" dir="2700000" algn="tl" rotWithShape="0">
                  <a:srgbClr val="333333">
                    <a:alpha val="65000"/>
                  </a:srgbClr>
                </a:outerShdw>
              </a:effectLst>
            </p:spPr>
          </p:pic>
          <p:pic>
            <p:nvPicPr>
              <p:cNvPr id="21" name="Picture 20" descr="IMG_0032.JPG"/>
              <p:cNvPicPr>
                <a:picLocks noChangeAspect="1"/>
              </p:cNvPicPr>
              <p:nvPr/>
            </p:nvPicPr>
            <p:blipFill rotWithShape="1">
              <a:blip r:embed="rId9" cstate="email">
                <a:extLst>
                  <a:ext uri="{28A0092B-C50C-407E-A947-70E740481C1C}">
                    <a14:useLocalDpi xmlns:a14="http://schemas.microsoft.com/office/drawing/2010/main"/>
                  </a:ext>
                </a:extLst>
              </a:blip>
              <a:srcRect l="9203"/>
              <a:stretch/>
            </p:blipFill>
            <p:spPr>
              <a:xfrm>
                <a:off x="336154" y="3326422"/>
                <a:ext cx="2052000" cy="1694975"/>
              </a:xfrm>
              <a:prstGeom prst="rect">
                <a:avLst/>
              </a:prstGeom>
              <a:ln>
                <a:noFill/>
              </a:ln>
              <a:effectLst>
                <a:outerShdw blurRad="292100" dist="139700" dir="2700000" algn="tl" rotWithShape="0">
                  <a:srgbClr val="333333">
                    <a:alpha val="65000"/>
                  </a:srgbClr>
                </a:outerShdw>
              </a:effectLst>
            </p:spPr>
          </p:pic>
        </p:grpSp>
        <p:pic>
          <p:nvPicPr>
            <p:cNvPr id="30" name="Picture 29" descr="DSCN1101.JPG"/>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24000"/>
                      </a14:imgEffect>
                    </a14:imgLayer>
                  </a14:imgProps>
                </a:ext>
                <a:ext uri="{28A0092B-C50C-407E-A947-70E740481C1C}">
                  <a14:useLocalDpi xmlns:a14="http://schemas.microsoft.com/office/drawing/2010/main"/>
                </a:ext>
              </a:extLst>
            </a:blip>
            <a:srcRect b="7466"/>
            <a:stretch/>
          </p:blipFill>
          <p:spPr>
            <a:xfrm>
              <a:off x="2040998" y="4064036"/>
              <a:ext cx="2376000" cy="1707810"/>
            </a:xfrm>
            <a:prstGeom prst="rect">
              <a:avLst/>
            </a:prstGeom>
            <a:ln>
              <a:noFill/>
            </a:ln>
            <a:effectLst>
              <a:outerShdw blurRad="292100" dist="139700" dir="2700000" algn="tl" rotWithShape="0">
                <a:srgbClr val="333333">
                  <a:alpha val="65000"/>
                </a:srgbClr>
              </a:outerShdw>
            </a:effectLst>
          </p:spPr>
        </p:pic>
        <p:pic>
          <p:nvPicPr>
            <p:cNvPr id="31" name="Content Placeholder 10"/>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6115073" y="4074344"/>
              <a:ext cx="2951996" cy="1703808"/>
            </a:xfrm>
            <a:prstGeom prst="rect">
              <a:avLst/>
            </a:prstGeom>
            <a:ln>
              <a:noFill/>
            </a:ln>
            <a:effectLst>
              <a:outerShdw blurRad="292100" dist="139700" dir="2700000" algn="tl" rotWithShape="0">
                <a:srgbClr val="333333">
                  <a:alpha val="65000"/>
                </a:srgbClr>
              </a:outerShdw>
            </a:effectLst>
          </p:spPr>
        </p:pic>
      </p:grpSp>
      <p:pic>
        <p:nvPicPr>
          <p:cNvPr id="27" name="Placeholder"/>
          <p:cNvPicPr>
            <a:picLocks noChangeAspect="1"/>
          </p:cNvPicPr>
          <p:nvPr/>
        </p:nvPicPr>
        <p:blipFill rotWithShape="1">
          <a:blip r:embed="rId14" cstate="email">
            <a:extLst>
              <a:ext uri="{28A0092B-C50C-407E-A947-70E740481C1C}">
                <a14:useLocalDpi xmlns:a14="http://schemas.microsoft.com/office/drawing/2010/main"/>
              </a:ext>
            </a:extLst>
          </a:blip>
          <a:srcRect l="11000" t="34375" r="11844" b="34953"/>
          <a:stretch/>
        </p:blipFill>
        <p:spPr bwMode="auto">
          <a:xfrm>
            <a:off x="303277" y="5332512"/>
            <a:ext cx="1979998" cy="8284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3" name="Slide Number Placeholder 2"/>
          <p:cNvSpPr>
            <a:spLocks noGrp="1"/>
          </p:cNvSpPr>
          <p:nvPr>
            <p:ph type="sldNum" sz="quarter" idx="12"/>
          </p:nvPr>
        </p:nvSpPr>
        <p:spPr/>
        <p:txBody>
          <a:bodyPr/>
          <a:lstStyle/>
          <a:p>
            <a:fld id="{BDD6D975-2762-EF43-8B8A-9EFF9F6EA0C4}" type="slidenum">
              <a:rPr lang="en-US" smtClean="0"/>
              <a:t>15</a:t>
            </a:fld>
            <a:endParaRPr lang="en-US"/>
          </a:p>
        </p:txBody>
      </p:sp>
      <p:sp>
        <p:nvSpPr>
          <p:cNvPr id="2" name="TextBox 1"/>
          <p:cNvSpPr txBox="1"/>
          <p:nvPr/>
        </p:nvSpPr>
        <p:spPr>
          <a:xfrm>
            <a:off x="1126900" y="5984716"/>
            <a:ext cx="7065460" cy="707886"/>
          </a:xfrm>
          <a:prstGeom prst="rect">
            <a:avLst/>
          </a:prstGeom>
          <a:noFill/>
        </p:spPr>
        <p:txBody>
          <a:bodyPr wrap="none" rtlCol="0">
            <a:spAutoFit/>
          </a:bodyPr>
          <a:lstStyle/>
          <a:p>
            <a:r>
              <a:rPr lang="en-NZ" sz="4000" b="1" i="1" dirty="0" smtClean="0"/>
              <a:t>‘From Inspiration to Graduation’</a:t>
            </a:r>
            <a:endParaRPr lang="en-NZ" sz="4000" b="1" i="1" dirty="0"/>
          </a:p>
        </p:txBody>
      </p:sp>
    </p:spTree>
    <p:extLst>
      <p:ext uri="{BB962C8B-B14F-4D97-AF65-F5344CB8AC3E}">
        <p14:creationId xmlns:p14="http://schemas.microsoft.com/office/powerpoint/2010/main" val="2055712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sz="3200" dirty="0" smtClean="0"/>
              <a:t>Review - Drivers of inequity </a:t>
            </a:r>
            <a:br>
              <a:rPr lang="en-NZ" sz="3200" dirty="0" smtClean="0"/>
            </a:br>
            <a:r>
              <a:rPr lang="en-NZ" sz="3200" dirty="0" smtClean="0"/>
              <a:t>– Barriers to tertiary education in health science</a:t>
            </a:r>
            <a:endParaRPr lang="en-NZ" sz="3200" dirty="0"/>
          </a:p>
        </p:txBody>
      </p:sp>
      <p:sp>
        <p:nvSpPr>
          <p:cNvPr id="3" name="Content Placeholder 2"/>
          <p:cNvSpPr>
            <a:spLocks noGrp="1"/>
          </p:cNvSpPr>
          <p:nvPr>
            <p:ph idx="1"/>
          </p:nvPr>
        </p:nvSpPr>
        <p:spPr/>
        <p:txBody>
          <a:bodyPr>
            <a:normAutofit/>
          </a:bodyPr>
          <a:lstStyle/>
          <a:p>
            <a:r>
              <a:rPr lang="en-NZ" dirty="0" smtClean="0"/>
              <a:t>Structural – economic position – impact on education access, affordability, entry</a:t>
            </a:r>
          </a:p>
          <a:p>
            <a:r>
              <a:rPr lang="en-NZ" dirty="0" smtClean="0"/>
              <a:t>Institutional - education sector outcomes for M</a:t>
            </a:r>
            <a:r>
              <a:rPr lang="en-NZ" dirty="0" smtClean="0">
                <a:latin typeface="Calibri" panose="020F0502020204030204" pitchFamily="34" charset="0"/>
              </a:rPr>
              <a:t>ā</a:t>
            </a:r>
            <a:r>
              <a:rPr lang="en-NZ" dirty="0" smtClean="0"/>
              <a:t>ori</a:t>
            </a:r>
          </a:p>
          <a:p>
            <a:pPr lvl="1"/>
            <a:r>
              <a:rPr lang="en-NZ" dirty="0" smtClean="0"/>
              <a:t> University Entrance (UE) attainment</a:t>
            </a:r>
          </a:p>
          <a:p>
            <a:pPr lvl="1"/>
            <a:r>
              <a:rPr lang="en-NZ" dirty="0"/>
              <a:t> </a:t>
            </a:r>
            <a:r>
              <a:rPr lang="en-NZ" dirty="0" smtClean="0"/>
              <a:t>Subject preparation </a:t>
            </a:r>
            <a:r>
              <a:rPr lang="en-NZ" dirty="0" err="1" smtClean="0"/>
              <a:t>e.g</a:t>
            </a:r>
            <a:r>
              <a:rPr lang="en-NZ" dirty="0" smtClean="0"/>
              <a:t> science preparation</a:t>
            </a:r>
          </a:p>
          <a:p>
            <a:r>
              <a:rPr lang="en-NZ" dirty="0" smtClean="0"/>
              <a:t>Tertiary institution accessibility and responsiveness </a:t>
            </a:r>
          </a:p>
          <a:p>
            <a:pPr marL="0" indent="0">
              <a:buNone/>
            </a:pPr>
            <a:endParaRPr lang="en-NZ" dirty="0" smtClean="0"/>
          </a:p>
        </p:txBody>
      </p:sp>
    </p:spTree>
    <p:extLst>
      <p:ext uri="{BB962C8B-B14F-4D97-AF65-F5344CB8AC3E}">
        <p14:creationId xmlns:p14="http://schemas.microsoft.com/office/powerpoint/2010/main" val="49648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37068" y="194733"/>
            <a:ext cx="6949018" cy="830997"/>
          </a:xfrm>
          <a:prstGeom prst="rect">
            <a:avLst/>
          </a:prstGeom>
          <a:noFill/>
        </p:spPr>
        <p:txBody>
          <a:bodyPr wrap="none" rtlCol="0">
            <a:spAutoFit/>
          </a:bodyPr>
          <a:lstStyle/>
          <a:p>
            <a:r>
              <a:rPr lang="en-US" sz="2400" b="1" dirty="0" smtClean="0">
                <a:cs typeface="Helvetica"/>
              </a:rPr>
              <a:t>TE WHAKAPUĀWAI: MĀORI Health Science First Year </a:t>
            </a:r>
          </a:p>
          <a:p>
            <a:endParaRPr lang="en-US" sz="2400" dirty="0"/>
          </a:p>
        </p:txBody>
      </p:sp>
      <p:grpSp>
        <p:nvGrpSpPr>
          <p:cNvPr id="2" name="Group 1"/>
          <p:cNvGrpSpPr>
            <a:grpSpLocks noChangeAspect="1"/>
          </p:cNvGrpSpPr>
          <p:nvPr/>
        </p:nvGrpSpPr>
        <p:grpSpPr>
          <a:xfrm>
            <a:off x="1151810" y="798718"/>
            <a:ext cx="7273733" cy="1596510"/>
            <a:chOff x="113161" y="930836"/>
            <a:chExt cx="6047785" cy="1151252"/>
          </a:xfrm>
        </p:grpSpPr>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5000" contrast="2000"/>
                      </a14:imgEffect>
                    </a14:imgLayer>
                  </a14:imgProps>
                </a:ext>
              </a:extLst>
            </a:blip>
            <a:srcRect l="28418" t="24368" r="38321" b="40176"/>
            <a:stretch/>
          </p:blipFill>
          <p:spPr>
            <a:xfrm>
              <a:off x="113161" y="930836"/>
              <a:ext cx="1439990" cy="1151252"/>
            </a:xfrm>
            <a:prstGeom prst="rect">
              <a:avLst/>
            </a:prstGeom>
            <a:ln>
              <a:noFill/>
            </a:ln>
            <a:effec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7000"/>
                      </a14:imgEffect>
                    </a14:imgLayer>
                  </a14:imgProps>
                </a:ext>
              </a:extLst>
            </a:blip>
            <a:srcRect t="9489"/>
            <a:stretch/>
          </p:blipFill>
          <p:spPr>
            <a:xfrm>
              <a:off x="1670205" y="930836"/>
              <a:ext cx="1907943" cy="1151252"/>
            </a:xfrm>
            <a:prstGeom prst="rect">
              <a:avLst/>
            </a:prstGeom>
            <a:ln>
              <a:noFill/>
            </a:ln>
            <a:effectLst/>
          </p:spPr>
        </p:pic>
        <p:pic>
          <p:nvPicPr>
            <p:cNvPr id="16" name="Picture 15"/>
            <p:cNvPicPr>
              <a:picLocks noChangeAspect="1"/>
            </p:cNvPicPr>
            <p:nvPr/>
          </p:nvPicPr>
          <p:blipFill rotWithShape="1">
            <a:blip r:embed="rId7"/>
            <a:srcRect l="16912" t="21282" b="23266"/>
            <a:stretch/>
          </p:blipFill>
          <p:spPr>
            <a:xfrm>
              <a:off x="3674884" y="959947"/>
              <a:ext cx="2486062" cy="1106124"/>
            </a:xfrm>
            <a:prstGeom prst="rect">
              <a:avLst/>
            </a:prstGeom>
            <a:ln>
              <a:noFill/>
            </a:ln>
            <a:effectLst/>
          </p:spPr>
        </p:pic>
      </p:grpSp>
      <p:sp>
        <p:nvSpPr>
          <p:cNvPr id="3" name="Rectangle 2"/>
          <p:cNvSpPr/>
          <p:nvPr/>
        </p:nvSpPr>
        <p:spPr>
          <a:xfrm>
            <a:off x="624015" y="2478193"/>
            <a:ext cx="6221400" cy="4134465"/>
          </a:xfrm>
          <a:prstGeom prst="rect">
            <a:avLst/>
          </a:prstGeom>
        </p:spPr>
        <p:txBody>
          <a:bodyPr wrap="square">
            <a:spAutoFit/>
          </a:bodyPr>
          <a:lstStyle/>
          <a:p>
            <a:pPr marL="342900" lvl="0" indent="-342900" defTabSz="914400">
              <a:spcBef>
                <a:spcPts val="800"/>
              </a:spcBef>
              <a:buClr>
                <a:srgbClr val="629DD1"/>
              </a:buClr>
              <a:buFont typeface="Wingdings 2" pitchFamily="18" charset="2"/>
              <a:buChar char=""/>
            </a:pPr>
            <a:r>
              <a:rPr lang="en-NZ" b="1" dirty="0">
                <a:solidFill>
                  <a:srgbClr val="000000"/>
                </a:solidFill>
                <a:cs typeface="Helvetica"/>
              </a:rPr>
              <a:t>Strengths based - </a:t>
            </a:r>
            <a:r>
              <a:rPr lang="en-NZ" dirty="0">
                <a:solidFill>
                  <a:srgbClr val="000000"/>
                </a:solidFill>
                <a:cs typeface="Helvetica"/>
              </a:rPr>
              <a:t>whole student approach</a:t>
            </a:r>
          </a:p>
          <a:p>
            <a:pPr marL="342900" lvl="0" indent="-342900" defTabSz="914400">
              <a:spcBef>
                <a:spcPts val="800"/>
              </a:spcBef>
              <a:buClr>
                <a:srgbClr val="629DD1"/>
              </a:buClr>
              <a:buFont typeface="Wingdings 2" pitchFamily="18" charset="2"/>
              <a:buChar char=""/>
            </a:pPr>
            <a:r>
              <a:rPr lang="en-NZ" b="1" dirty="0">
                <a:solidFill>
                  <a:srgbClr val="000000"/>
                </a:solidFill>
                <a:cs typeface="Helvetica"/>
              </a:rPr>
              <a:t>Māori centred </a:t>
            </a:r>
            <a:r>
              <a:rPr lang="en-NZ" dirty="0">
                <a:solidFill>
                  <a:srgbClr val="000000"/>
                </a:solidFill>
                <a:cs typeface="Helvetica"/>
              </a:rPr>
              <a:t>- providing  manaaki  &amp; fostering whanaungatanga</a:t>
            </a:r>
          </a:p>
          <a:p>
            <a:pPr marL="342900" lvl="0" indent="-342900" defTabSz="914400">
              <a:spcBef>
                <a:spcPts val="800"/>
              </a:spcBef>
              <a:buClr>
                <a:srgbClr val="629DD1"/>
              </a:buClr>
              <a:buFont typeface="Wingdings 2" pitchFamily="18" charset="2"/>
              <a:buChar char=""/>
            </a:pPr>
            <a:r>
              <a:rPr lang="en-NZ" b="1" dirty="0">
                <a:solidFill>
                  <a:srgbClr val="000000"/>
                </a:solidFill>
                <a:cs typeface="Helvetica"/>
              </a:rPr>
              <a:t>Knowing each student</a:t>
            </a:r>
            <a:r>
              <a:rPr lang="en-NZ" dirty="0">
                <a:solidFill>
                  <a:srgbClr val="000000"/>
                </a:solidFill>
                <a:cs typeface="Helvetica"/>
              </a:rPr>
              <a:t> - responding to group and individual needs</a:t>
            </a:r>
          </a:p>
          <a:p>
            <a:pPr marL="342900" lvl="0" indent="-342900" defTabSz="914400">
              <a:spcBef>
                <a:spcPts val="800"/>
              </a:spcBef>
              <a:buClr>
                <a:srgbClr val="629DD1"/>
              </a:buClr>
              <a:buFont typeface="Wingdings 2" pitchFamily="18" charset="2"/>
              <a:buChar char=""/>
            </a:pPr>
            <a:r>
              <a:rPr lang="en-NZ" b="1" dirty="0">
                <a:solidFill>
                  <a:srgbClr val="000000"/>
                </a:solidFill>
                <a:cs typeface="Helvetica"/>
              </a:rPr>
              <a:t>Early contact </a:t>
            </a:r>
            <a:r>
              <a:rPr lang="en-NZ" dirty="0">
                <a:solidFill>
                  <a:srgbClr val="000000"/>
                </a:solidFill>
                <a:cs typeface="Helvetica"/>
              </a:rPr>
              <a:t>and assistance with transition into HSFY &amp; Uni</a:t>
            </a:r>
          </a:p>
          <a:p>
            <a:pPr marL="342900" lvl="0" indent="-342900" defTabSz="914400">
              <a:spcBef>
                <a:spcPts val="800"/>
              </a:spcBef>
              <a:buClr>
                <a:srgbClr val="629DD1"/>
              </a:buClr>
              <a:buFont typeface="Wingdings 2" pitchFamily="18" charset="2"/>
              <a:buChar char=""/>
            </a:pPr>
            <a:r>
              <a:rPr lang="en-NZ" b="1" dirty="0">
                <a:solidFill>
                  <a:srgbClr val="000000"/>
                </a:solidFill>
                <a:cs typeface="Helvetica"/>
              </a:rPr>
              <a:t>Academic support </a:t>
            </a:r>
            <a:r>
              <a:rPr lang="en-NZ" dirty="0" smtClean="0">
                <a:solidFill>
                  <a:srgbClr val="000000"/>
                </a:solidFill>
                <a:cs typeface="Helvetica"/>
              </a:rPr>
              <a:t>-</a:t>
            </a:r>
            <a:r>
              <a:rPr lang="en-NZ" dirty="0">
                <a:solidFill>
                  <a:srgbClr val="000000"/>
                </a:solidFill>
                <a:cs typeface="Helvetica"/>
              </a:rPr>
              <a:t>tailored and timely and information </a:t>
            </a:r>
          </a:p>
          <a:p>
            <a:pPr marL="342900" lvl="0" indent="-342900" defTabSz="914400">
              <a:spcBef>
                <a:spcPts val="800"/>
              </a:spcBef>
              <a:buClr>
                <a:srgbClr val="629DD1"/>
              </a:buClr>
              <a:buFont typeface="Wingdings 2" pitchFamily="18" charset="2"/>
              <a:buChar char=""/>
            </a:pPr>
            <a:r>
              <a:rPr lang="en-NZ" b="1" dirty="0">
                <a:solidFill>
                  <a:srgbClr val="000000"/>
                </a:solidFill>
                <a:cs typeface="Helvetica"/>
              </a:rPr>
              <a:t>Course and career advice</a:t>
            </a:r>
          </a:p>
          <a:p>
            <a:pPr marL="342900" lvl="0" indent="-342900" defTabSz="914400">
              <a:spcBef>
                <a:spcPts val="800"/>
              </a:spcBef>
              <a:buClr>
                <a:srgbClr val="629DD1"/>
              </a:buClr>
              <a:buFont typeface="Wingdings 2" pitchFamily="18" charset="2"/>
              <a:buChar char=""/>
            </a:pPr>
            <a:r>
              <a:rPr lang="en-NZ" b="1" dirty="0">
                <a:solidFill>
                  <a:srgbClr val="000000"/>
                </a:solidFill>
                <a:cs typeface="Helvetica"/>
              </a:rPr>
              <a:t>Database</a:t>
            </a:r>
            <a:r>
              <a:rPr lang="en-NZ" dirty="0">
                <a:solidFill>
                  <a:srgbClr val="000000"/>
                </a:solidFill>
                <a:cs typeface="Helvetica"/>
              </a:rPr>
              <a:t> – development and maintenance</a:t>
            </a:r>
          </a:p>
          <a:p>
            <a:pPr marL="342900" lvl="0" indent="-342900" defTabSz="914400">
              <a:spcBef>
                <a:spcPts val="800"/>
              </a:spcBef>
              <a:buClr>
                <a:srgbClr val="629DD1"/>
              </a:buClr>
              <a:buFont typeface="Wingdings 2" pitchFamily="18" charset="2"/>
              <a:buChar char=""/>
            </a:pPr>
            <a:r>
              <a:rPr lang="en-NZ" b="1" dirty="0">
                <a:solidFill>
                  <a:srgbClr val="000000"/>
                </a:solidFill>
                <a:cs typeface="Helvetica"/>
              </a:rPr>
              <a:t>Student progress</a:t>
            </a:r>
            <a:r>
              <a:rPr lang="en-NZ" dirty="0">
                <a:solidFill>
                  <a:srgbClr val="000000"/>
                </a:solidFill>
                <a:cs typeface="Helvetica"/>
              </a:rPr>
              <a:t> </a:t>
            </a:r>
            <a:r>
              <a:rPr lang="en-NZ" dirty="0" smtClean="0">
                <a:solidFill>
                  <a:srgbClr val="000000"/>
                </a:solidFill>
                <a:cs typeface="Helvetica"/>
              </a:rPr>
              <a:t>- outcomes </a:t>
            </a:r>
            <a:r>
              <a:rPr lang="en-NZ" dirty="0">
                <a:solidFill>
                  <a:srgbClr val="000000"/>
                </a:solidFill>
                <a:cs typeface="Helvetica"/>
              </a:rPr>
              <a:t>monitoring</a:t>
            </a:r>
          </a:p>
        </p:txBody>
      </p:sp>
      <p:sp>
        <p:nvSpPr>
          <p:cNvPr id="6" name="TextBox 5"/>
          <p:cNvSpPr txBox="1"/>
          <p:nvPr/>
        </p:nvSpPr>
        <p:spPr>
          <a:xfrm rot="214188">
            <a:off x="6103845" y="3207973"/>
            <a:ext cx="3031599" cy="369332"/>
          </a:xfrm>
          <a:prstGeom prst="rect">
            <a:avLst/>
          </a:prstGeom>
          <a:solidFill>
            <a:srgbClr val="BFBFBF"/>
          </a:solidFill>
        </p:spPr>
        <p:txBody>
          <a:bodyPr wrap="none" rtlCol="0">
            <a:spAutoFit/>
          </a:bodyPr>
          <a:lstStyle/>
          <a:p>
            <a:r>
              <a:rPr lang="en-US" b="1" dirty="0">
                <a:latin typeface="Helvetica"/>
                <a:cs typeface="Helvetica"/>
              </a:rPr>
              <a:t>FULL </a:t>
            </a:r>
            <a:r>
              <a:rPr lang="en-US" b="1" dirty="0" smtClean="0">
                <a:latin typeface="Helvetica"/>
                <a:cs typeface="Helvetica"/>
              </a:rPr>
              <a:t>COHORT </a:t>
            </a:r>
            <a:r>
              <a:rPr lang="en-US" b="1" dirty="0">
                <a:latin typeface="Helvetica"/>
                <a:cs typeface="Helvetica"/>
              </a:rPr>
              <a:t>SUPPORT</a:t>
            </a:r>
          </a:p>
        </p:txBody>
      </p:sp>
      <p:sp>
        <p:nvSpPr>
          <p:cNvPr id="7" name="TextBox 6"/>
          <p:cNvSpPr txBox="1"/>
          <p:nvPr/>
        </p:nvSpPr>
        <p:spPr>
          <a:xfrm>
            <a:off x="6687934" y="4460878"/>
            <a:ext cx="2223686" cy="369332"/>
          </a:xfrm>
          <a:prstGeom prst="rect">
            <a:avLst/>
          </a:prstGeom>
          <a:solidFill>
            <a:srgbClr val="BFBFBF"/>
          </a:solidFill>
        </p:spPr>
        <p:txBody>
          <a:bodyPr wrap="none" rtlCol="0">
            <a:spAutoFit/>
          </a:bodyPr>
          <a:lstStyle/>
          <a:p>
            <a:r>
              <a:rPr lang="en-US" b="1" dirty="0">
                <a:latin typeface="Helvetica"/>
                <a:cs typeface="Helvetica"/>
              </a:rPr>
              <a:t>GROUP </a:t>
            </a:r>
            <a:r>
              <a:rPr lang="en-US" b="1" dirty="0" smtClean="0">
                <a:latin typeface="Helvetica"/>
                <a:cs typeface="Helvetica"/>
              </a:rPr>
              <a:t>SUPPORT</a:t>
            </a:r>
            <a:endParaRPr lang="en-US" b="1" dirty="0">
              <a:latin typeface="Helvetica"/>
              <a:cs typeface="Helvetica"/>
            </a:endParaRPr>
          </a:p>
        </p:txBody>
      </p:sp>
      <p:sp>
        <p:nvSpPr>
          <p:cNvPr id="9" name="TextBox 8"/>
          <p:cNvSpPr txBox="1"/>
          <p:nvPr/>
        </p:nvSpPr>
        <p:spPr>
          <a:xfrm rot="21337495">
            <a:off x="6108772" y="5432380"/>
            <a:ext cx="2698175" cy="369332"/>
          </a:xfrm>
          <a:prstGeom prst="rect">
            <a:avLst/>
          </a:prstGeom>
          <a:solidFill>
            <a:srgbClr val="BFBFBF"/>
          </a:solidFill>
        </p:spPr>
        <p:txBody>
          <a:bodyPr wrap="none" rtlCol="0">
            <a:spAutoFit/>
          </a:bodyPr>
          <a:lstStyle/>
          <a:p>
            <a:r>
              <a:rPr lang="en-US" b="1" dirty="0">
                <a:latin typeface="Helvetica"/>
                <a:cs typeface="Helvetica"/>
              </a:rPr>
              <a:t>INDIVIDUAL </a:t>
            </a:r>
            <a:r>
              <a:rPr lang="en-US" b="1" dirty="0" smtClean="0">
                <a:latin typeface="Helvetica"/>
                <a:cs typeface="Helvetica"/>
              </a:rPr>
              <a:t>SUPPORT</a:t>
            </a:r>
            <a:endParaRPr lang="en-US" b="1" dirty="0">
              <a:latin typeface="Helvetica"/>
              <a:cs typeface="Helvetica"/>
            </a:endParaRPr>
          </a:p>
        </p:txBody>
      </p:sp>
    </p:spTree>
    <p:extLst>
      <p:ext uri="{BB962C8B-B14F-4D97-AF65-F5344CB8AC3E}">
        <p14:creationId xmlns:p14="http://schemas.microsoft.com/office/powerpoint/2010/main" val="190396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rPr>
              <a:pPr/>
              <a:t>18</a:t>
            </a:fld>
            <a:endParaRPr lang="en-US">
              <a:solidFill>
                <a:prstClr val="black">
                  <a:lumMod val="65000"/>
                  <a:lumOff val="35000"/>
                </a:prstClr>
              </a:solidFill>
            </a:endParaRPr>
          </a:p>
        </p:txBody>
      </p:sp>
      <p:pic>
        <p:nvPicPr>
          <p:cNvPr id="3" name="Picture 2"/>
          <p:cNvPicPr>
            <a:picLocks noChangeAspect="1"/>
          </p:cNvPicPr>
          <p:nvPr/>
        </p:nvPicPr>
        <p:blipFill>
          <a:blip r:embed="rId2"/>
          <a:stretch>
            <a:fillRect/>
          </a:stretch>
        </p:blipFill>
        <p:spPr>
          <a:xfrm>
            <a:off x="454999" y="647700"/>
            <a:ext cx="8334895" cy="4876800"/>
          </a:xfrm>
          <a:prstGeom prst="rect">
            <a:avLst/>
          </a:prstGeom>
        </p:spPr>
      </p:pic>
    </p:spTree>
    <p:extLst>
      <p:ext uri="{BB962C8B-B14F-4D97-AF65-F5344CB8AC3E}">
        <p14:creationId xmlns:p14="http://schemas.microsoft.com/office/powerpoint/2010/main" val="3310976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rPr>
              <a:pPr/>
              <a:t>19</a:t>
            </a:fld>
            <a:endParaRPr lang="en-US">
              <a:solidFill>
                <a:prstClr val="black">
                  <a:lumMod val="65000"/>
                  <a:lumOff val="35000"/>
                </a:prstClr>
              </a:solidFill>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6390" y="6001660"/>
            <a:ext cx="2915973" cy="716074"/>
          </a:xfrm>
          <a:prstGeom prst="rect">
            <a:avLst/>
          </a:prstGeom>
        </p:spPr>
      </p:pic>
      <p:sp>
        <p:nvSpPr>
          <p:cNvPr id="12" name="TextBox 11"/>
          <p:cNvSpPr txBox="1"/>
          <p:nvPr/>
        </p:nvSpPr>
        <p:spPr>
          <a:xfrm>
            <a:off x="141100" y="1241044"/>
            <a:ext cx="9002900" cy="2862322"/>
          </a:xfrm>
          <a:prstGeom prst="rect">
            <a:avLst/>
          </a:prstGeom>
          <a:noFill/>
        </p:spPr>
        <p:txBody>
          <a:bodyPr wrap="square" rtlCol="0">
            <a:spAutoFit/>
          </a:bodyPr>
          <a:lstStyle/>
          <a:p>
            <a:pPr algn="ctr" defTabSz="914400"/>
            <a:r>
              <a:rPr lang="en-US" sz="2000" i="1" dirty="0">
                <a:solidFill>
                  <a:prstClr val="black"/>
                </a:solidFill>
                <a:latin typeface="Helvetica"/>
                <a:cs typeface="Helvetica"/>
              </a:rPr>
              <a:t>What is the impact of a strengths + evidenced-based programme upon academic outcomes for Māori Health Science First Year students including those from lower socio-economic backgrounds?</a:t>
            </a:r>
          </a:p>
          <a:p>
            <a:pPr defTabSz="914400"/>
            <a:endParaRPr lang="en-US" sz="2000" dirty="0">
              <a:solidFill>
                <a:prstClr val="black"/>
              </a:solidFill>
              <a:latin typeface="Helvetica"/>
              <a:cs typeface="Helvetica"/>
            </a:endParaRPr>
          </a:p>
          <a:p>
            <a:pPr defTabSz="914400"/>
            <a:endParaRPr lang="en-US" sz="2000" dirty="0">
              <a:solidFill>
                <a:prstClr val="black"/>
              </a:solidFill>
              <a:latin typeface="Helvetica"/>
              <a:cs typeface="Helvetica"/>
            </a:endParaRPr>
          </a:p>
          <a:p>
            <a:pPr defTabSz="914400"/>
            <a:endParaRPr lang="en-US" sz="2000" dirty="0">
              <a:solidFill>
                <a:prstClr val="black"/>
              </a:solidFill>
              <a:latin typeface="Helvetica"/>
              <a:cs typeface="Helvetica"/>
            </a:endParaRPr>
          </a:p>
          <a:p>
            <a:pPr defTabSz="914400"/>
            <a:endParaRPr lang="en-US" sz="2000" dirty="0">
              <a:solidFill>
                <a:prstClr val="black"/>
              </a:solidFill>
              <a:latin typeface="Helvetica"/>
              <a:cs typeface="Helvetica"/>
            </a:endParaRPr>
          </a:p>
          <a:p>
            <a:pPr defTabSz="914400"/>
            <a:endParaRPr lang="en-US" sz="2000" dirty="0">
              <a:solidFill>
                <a:prstClr val="black"/>
              </a:solidFill>
              <a:latin typeface="Helvetica"/>
              <a:cs typeface="Helvetica"/>
            </a:endParaRPr>
          </a:p>
          <a:p>
            <a:pPr defTabSz="914400"/>
            <a:endParaRPr lang="en-US" sz="2000" dirty="0">
              <a:solidFill>
                <a:prstClr val="black"/>
              </a:solidFill>
              <a:latin typeface="Helvetica"/>
              <a:cs typeface="Helvetica"/>
            </a:endParaRPr>
          </a:p>
        </p:txBody>
      </p:sp>
      <p:sp>
        <p:nvSpPr>
          <p:cNvPr id="13" name="TextBox 12"/>
          <p:cNvSpPr txBox="1"/>
          <p:nvPr/>
        </p:nvSpPr>
        <p:spPr>
          <a:xfrm>
            <a:off x="141100" y="2359316"/>
            <a:ext cx="9002900" cy="3908762"/>
          </a:xfrm>
          <a:prstGeom prst="rect">
            <a:avLst/>
          </a:prstGeom>
          <a:noFill/>
        </p:spPr>
        <p:txBody>
          <a:bodyPr wrap="square" rtlCol="0">
            <a:spAutoFit/>
          </a:bodyPr>
          <a:lstStyle/>
          <a:p>
            <a:pPr marL="342900" indent="-342900" defTabSz="914400">
              <a:spcBef>
                <a:spcPts val="2000"/>
              </a:spcBef>
              <a:buClr>
                <a:srgbClr val="A2C816"/>
              </a:buClr>
              <a:buFont typeface="Wingdings 2" pitchFamily="18" charset="2"/>
              <a:buChar char=""/>
            </a:pPr>
            <a:r>
              <a:rPr lang="en-US" sz="2000" dirty="0">
                <a:latin typeface="Helvetica"/>
                <a:cs typeface="Helvetica"/>
              </a:rPr>
              <a:t>Qualitative &amp; </a:t>
            </a:r>
            <a:r>
              <a:rPr lang="en-US" sz="2000" dirty="0" smtClean="0">
                <a:latin typeface="Helvetica"/>
                <a:cs typeface="Helvetica"/>
              </a:rPr>
              <a:t>quantitative </a:t>
            </a:r>
            <a:r>
              <a:rPr lang="en-US" sz="2000" dirty="0">
                <a:latin typeface="Helvetica"/>
                <a:cs typeface="Helvetica"/>
              </a:rPr>
              <a:t>analysis of HSFY domestic students 2007-</a:t>
            </a:r>
            <a:r>
              <a:rPr lang="en-US" sz="2000" dirty="0" smtClean="0">
                <a:latin typeface="Helvetica"/>
                <a:cs typeface="Helvetica"/>
              </a:rPr>
              <a:t>2016 experiences &amp; academic outcomes</a:t>
            </a:r>
            <a:endParaRPr lang="en-US" sz="2000" dirty="0">
              <a:latin typeface="Helvetica"/>
              <a:cs typeface="Helvetica"/>
            </a:endParaRPr>
          </a:p>
          <a:p>
            <a:pPr marL="342900" indent="-342900" defTabSz="914400">
              <a:spcBef>
                <a:spcPts val="2000"/>
              </a:spcBef>
              <a:buClr>
                <a:srgbClr val="A2C816"/>
              </a:buClr>
              <a:buFont typeface="Wingdings 2" pitchFamily="18" charset="2"/>
              <a:buChar char=""/>
            </a:pPr>
            <a:r>
              <a:rPr lang="en-US" sz="2000" dirty="0">
                <a:latin typeface="Helvetica"/>
                <a:cs typeface="Helvetica"/>
              </a:rPr>
              <a:t>Tracking academic outcomes pre &amp; post intervention looking at secondary school </a:t>
            </a:r>
            <a:r>
              <a:rPr lang="en-US" sz="2000" dirty="0" smtClean="0">
                <a:latin typeface="Helvetica"/>
                <a:cs typeface="Helvetica"/>
              </a:rPr>
              <a:t>decile, NZDep2013 and NZQA science credit attainment (</a:t>
            </a:r>
            <a:r>
              <a:rPr lang="en-US" sz="2000" dirty="0">
                <a:latin typeface="Helvetica"/>
                <a:cs typeface="Helvetica"/>
              </a:rPr>
              <a:t>over 18,000 students</a:t>
            </a:r>
            <a:r>
              <a:rPr lang="en-US" sz="2000" dirty="0" smtClean="0">
                <a:latin typeface="Helvetica"/>
                <a:cs typeface="Helvetica"/>
              </a:rPr>
              <a:t>). </a:t>
            </a:r>
            <a:endParaRPr lang="en-US" sz="2000" dirty="0">
              <a:latin typeface="Helvetica"/>
              <a:cs typeface="Helvetica"/>
            </a:endParaRPr>
          </a:p>
          <a:p>
            <a:pPr marL="342900" indent="-342900" defTabSz="914400">
              <a:spcBef>
                <a:spcPts val="2000"/>
              </a:spcBef>
              <a:buClr>
                <a:srgbClr val="A2C816"/>
              </a:buClr>
              <a:buFont typeface="Wingdings 2" pitchFamily="18" charset="2"/>
              <a:buChar char=""/>
            </a:pPr>
            <a:r>
              <a:rPr lang="en-US" sz="2000" dirty="0">
                <a:latin typeface="Helvetica"/>
                <a:cs typeface="Helvetica"/>
              </a:rPr>
              <a:t>Did </a:t>
            </a:r>
            <a:r>
              <a:rPr lang="en-US" sz="2000" dirty="0" smtClean="0">
                <a:latin typeface="Helvetica"/>
                <a:cs typeface="Helvetica"/>
              </a:rPr>
              <a:t>academic outcomes </a:t>
            </a:r>
            <a:r>
              <a:rPr lang="en-US" sz="2000" dirty="0">
                <a:latin typeface="Helvetica"/>
                <a:cs typeface="Helvetica"/>
              </a:rPr>
              <a:t>for Māori HSFY students improve when compared against previous years? </a:t>
            </a:r>
          </a:p>
          <a:p>
            <a:pPr marL="342900" indent="-342900" defTabSz="914400">
              <a:spcBef>
                <a:spcPts val="2000"/>
              </a:spcBef>
              <a:buClr>
                <a:srgbClr val="A2C816"/>
              </a:buClr>
              <a:buFont typeface="Wingdings 2" pitchFamily="18" charset="2"/>
              <a:buChar char=""/>
            </a:pPr>
            <a:r>
              <a:rPr lang="en-US" sz="2000" dirty="0">
                <a:latin typeface="Helvetica"/>
                <a:cs typeface="Helvetica"/>
              </a:rPr>
              <a:t>How did outcomes for Māori HSFY students compare against non-Māori &amp; non-Pacific students from ‘similar’ socio-economic backgrounds?</a:t>
            </a:r>
          </a:p>
          <a:p>
            <a:pPr defTabSz="914400"/>
            <a:endParaRPr lang="en-US" dirty="0">
              <a:latin typeface="Century Gothic"/>
            </a:endParaRPr>
          </a:p>
        </p:txBody>
      </p:sp>
      <p:pic>
        <p:nvPicPr>
          <p:cNvPr id="7" name="Placeholder"/>
          <p:cNvPicPr>
            <a:picLocks noChangeAspect="1"/>
          </p:cNvPicPr>
          <p:nvPr/>
        </p:nvPicPr>
        <p:blipFill rotWithShape="1">
          <a:blip r:embed="rId3" cstate="email">
            <a:extLst>
              <a:ext uri="{28A0092B-C50C-407E-A947-70E740481C1C}">
                <a14:useLocalDpi xmlns:a14="http://schemas.microsoft.com/office/drawing/2010/main"/>
              </a:ext>
            </a:extLst>
          </a:blip>
          <a:srcRect l="11000" t="34375" r="11844" b="34953"/>
          <a:stretch/>
        </p:blipFill>
        <p:spPr bwMode="auto">
          <a:xfrm>
            <a:off x="84668" y="169631"/>
            <a:ext cx="2411999" cy="1009254"/>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5" name="TextBox 4"/>
          <p:cNvSpPr txBox="1"/>
          <p:nvPr/>
        </p:nvSpPr>
        <p:spPr>
          <a:xfrm>
            <a:off x="2496667" y="562161"/>
            <a:ext cx="4427439" cy="523220"/>
          </a:xfrm>
          <a:prstGeom prst="rect">
            <a:avLst/>
          </a:prstGeom>
          <a:noFill/>
        </p:spPr>
        <p:txBody>
          <a:bodyPr wrap="none" rtlCol="0">
            <a:spAutoFit/>
          </a:bodyPr>
          <a:lstStyle/>
          <a:p>
            <a:r>
              <a:rPr lang="en-US" sz="2800" b="1" dirty="0" smtClean="0">
                <a:latin typeface="Helvetica"/>
                <a:cs typeface="Helvetica"/>
              </a:rPr>
              <a:t>WEAVING OUR WORLDS</a:t>
            </a:r>
            <a:endParaRPr lang="en-US" sz="2800" b="1" dirty="0">
              <a:latin typeface="Helvetica"/>
              <a:cs typeface="Helvetica"/>
            </a:endParaRPr>
          </a:p>
        </p:txBody>
      </p:sp>
    </p:spTree>
    <p:extLst>
      <p:ext uri="{BB962C8B-B14F-4D97-AF65-F5344CB8AC3E}">
        <p14:creationId xmlns:p14="http://schemas.microsoft.com/office/powerpoint/2010/main" val="786097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1"/>
          </p:nvPr>
        </p:nvSpPr>
        <p:spPr>
          <a:xfrm>
            <a:off x="0" y="1916200"/>
            <a:ext cx="4566921" cy="4169728"/>
          </a:xfrm>
        </p:spPr>
        <p:txBody>
          <a:bodyPr/>
          <a:lstStyle/>
          <a:p>
            <a:pPr marL="0" lvl="3" indent="0" defTabSz="914400">
              <a:spcBef>
                <a:spcPts val="600"/>
              </a:spcBef>
              <a:buClr>
                <a:srgbClr val="E07602">
                  <a:lumMod val="75000"/>
                </a:srgbClr>
              </a:buClr>
              <a:buFont typeface="Wingdings 2" pitchFamily="18" charset="2"/>
              <a:buChar char=""/>
            </a:pPr>
            <a:r>
              <a:rPr lang="en-US" sz="3200" dirty="0" smtClean="0">
                <a:cs typeface="Helvetica"/>
              </a:rPr>
              <a:t>Context</a:t>
            </a:r>
          </a:p>
          <a:p>
            <a:pPr marL="0" lvl="3" indent="0" defTabSz="914400">
              <a:spcBef>
                <a:spcPts val="600"/>
              </a:spcBef>
              <a:buClr>
                <a:srgbClr val="E07602">
                  <a:lumMod val="75000"/>
                </a:srgbClr>
              </a:buClr>
              <a:buFont typeface="Wingdings 2" pitchFamily="18" charset="2"/>
              <a:buChar char=""/>
            </a:pPr>
            <a:r>
              <a:rPr lang="en-US" sz="3200" dirty="0" smtClean="0">
                <a:cs typeface="Helvetica"/>
              </a:rPr>
              <a:t>Transition </a:t>
            </a:r>
            <a:r>
              <a:rPr lang="en-US" sz="3200" dirty="0" err="1" smtClean="0">
                <a:cs typeface="Helvetica"/>
              </a:rPr>
              <a:t>Programmes</a:t>
            </a:r>
            <a:endParaRPr lang="en-US" sz="3200" dirty="0" smtClean="0">
              <a:cs typeface="Helvetica"/>
            </a:endParaRPr>
          </a:p>
          <a:p>
            <a:pPr marL="0" lvl="3" indent="0" defTabSz="914400">
              <a:spcBef>
                <a:spcPts val="600"/>
              </a:spcBef>
              <a:buClr>
                <a:srgbClr val="E07602">
                  <a:lumMod val="75000"/>
                </a:srgbClr>
              </a:buClr>
              <a:buFont typeface="Wingdings 2" pitchFamily="18" charset="2"/>
              <a:buChar char=""/>
            </a:pPr>
            <a:r>
              <a:rPr lang="en-US" sz="3200" dirty="0" smtClean="0">
                <a:cs typeface="Helvetica"/>
              </a:rPr>
              <a:t>Outcomes</a:t>
            </a:r>
          </a:p>
          <a:p>
            <a:pPr marL="0" lvl="3" indent="0" defTabSz="914400">
              <a:spcBef>
                <a:spcPts val="600"/>
              </a:spcBef>
              <a:buClr>
                <a:srgbClr val="E07602">
                  <a:lumMod val="75000"/>
                </a:srgbClr>
              </a:buClr>
              <a:buFont typeface="Wingdings 2" pitchFamily="18" charset="2"/>
              <a:buChar char=""/>
            </a:pPr>
            <a:r>
              <a:rPr lang="en-US" sz="3200" dirty="0" smtClean="0">
                <a:cs typeface="Helvetica"/>
              </a:rPr>
              <a:t>Learnings</a:t>
            </a:r>
            <a:endParaRPr lang="en-US" sz="3200" dirty="0">
              <a:cs typeface="Helvetica"/>
            </a:endParaRPr>
          </a:p>
          <a:p>
            <a:pPr marL="110250" lvl="1" indent="0">
              <a:buNone/>
            </a:pPr>
            <a:endParaRPr lang="en-GB" dirty="0"/>
          </a:p>
        </p:txBody>
      </p:sp>
      <p:sp>
        <p:nvSpPr>
          <p:cNvPr id="6" name="Slide Number Placeholder 5"/>
          <p:cNvSpPr>
            <a:spLocks noGrp="1"/>
          </p:cNvSpPr>
          <p:nvPr>
            <p:ph type="sldNum" sz="quarter" idx="12"/>
          </p:nvPr>
        </p:nvSpPr>
        <p:spPr/>
        <p:txBody>
          <a:bodyPr/>
          <a:lstStyle/>
          <a:p>
            <a:fld id="{BDD6D975-2762-EF43-8B8A-9EFF9F6EA0C4}" type="slidenum">
              <a:rPr lang="en-US" smtClean="0"/>
              <a:t>2</a:t>
            </a:fld>
            <a:endParaRPr lang="en-US"/>
          </a:p>
        </p:txBody>
      </p:sp>
      <p:sp>
        <p:nvSpPr>
          <p:cNvPr id="4" name="Content Placeholder 3"/>
          <p:cNvSpPr>
            <a:spLocks noGrp="1"/>
          </p:cNvSpPr>
          <p:nvPr>
            <p:ph sz="half" idx="2"/>
          </p:nvPr>
        </p:nvSpPr>
        <p:spPr/>
        <p:txBody>
          <a:bodyPr/>
          <a:lstStyle/>
          <a:p>
            <a:endParaRPr lang="en-GB" dirty="0"/>
          </a:p>
        </p:txBody>
      </p:sp>
      <p:pic>
        <p:nvPicPr>
          <p:cNvPr id="5" name="Picture 4"/>
          <p:cNvPicPr>
            <a:picLocks noChangeAspect="1"/>
          </p:cNvPicPr>
          <p:nvPr/>
        </p:nvPicPr>
        <p:blipFill>
          <a:blip r:embed="rId2"/>
          <a:stretch>
            <a:fillRect/>
          </a:stretch>
        </p:blipFill>
        <p:spPr>
          <a:xfrm>
            <a:off x="4487855" y="108755"/>
            <a:ext cx="4656145" cy="6632439"/>
          </a:xfrm>
          <a:prstGeom prst="rect">
            <a:avLst/>
          </a:prstGeom>
        </p:spPr>
      </p:pic>
    </p:spTree>
    <p:extLst>
      <p:ext uri="{BB962C8B-B14F-4D97-AF65-F5344CB8AC3E}">
        <p14:creationId xmlns:p14="http://schemas.microsoft.com/office/powerpoint/2010/main" val="1771192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7C8CE-8C4C-E045-A822-9FF346431F6A}"/>
              </a:ext>
            </a:extLst>
          </p:cNvPr>
          <p:cNvPicPr>
            <a:picLocks noChangeAspect="1"/>
          </p:cNvPicPr>
          <p:nvPr/>
        </p:nvPicPr>
        <p:blipFill>
          <a:blip r:embed="rId3"/>
          <a:stretch>
            <a:fillRect/>
          </a:stretch>
        </p:blipFill>
        <p:spPr>
          <a:xfrm>
            <a:off x="2071619" y="818753"/>
            <a:ext cx="5130000" cy="5130000"/>
          </a:xfrm>
          <a:prstGeom prst="rect">
            <a:avLst/>
          </a:prstGeom>
        </p:spPr>
      </p:pic>
      <p:sp>
        <p:nvSpPr>
          <p:cNvPr id="8" name="TextBox 7">
            <a:extLst>
              <a:ext uri="{FF2B5EF4-FFF2-40B4-BE49-F238E27FC236}">
                <a16:creationId xmlns:a16="http://schemas.microsoft.com/office/drawing/2014/main" id="{B1E8A16F-30DE-954E-A67E-6A6517EF3EA5}"/>
              </a:ext>
            </a:extLst>
          </p:cNvPr>
          <p:cNvSpPr txBox="1"/>
          <p:nvPr/>
        </p:nvSpPr>
        <p:spPr>
          <a:xfrm rot="20531562">
            <a:off x="3345015" y="3631771"/>
            <a:ext cx="801823" cy="300082"/>
          </a:xfrm>
          <a:prstGeom prst="rect">
            <a:avLst/>
          </a:prstGeom>
          <a:solidFill>
            <a:schemeClr val="bg1">
              <a:lumMod val="85000"/>
            </a:schemeClr>
          </a:solidFill>
        </p:spPr>
        <p:txBody>
          <a:bodyPr wrap="none" rtlCol="0">
            <a:spAutoFit/>
          </a:bodyPr>
          <a:lstStyle/>
          <a:p>
            <a:r>
              <a:rPr lang="en-US" sz="1350" dirty="0"/>
              <a:t>$$$$$$$</a:t>
            </a:r>
          </a:p>
        </p:txBody>
      </p:sp>
      <p:sp>
        <p:nvSpPr>
          <p:cNvPr id="9" name="TextBox 8">
            <a:extLst>
              <a:ext uri="{FF2B5EF4-FFF2-40B4-BE49-F238E27FC236}">
                <a16:creationId xmlns:a16="http://schemas.microsoft.com/office/drawing/2014/main" id="{BD0C5D9F-34A6-CB4B-B3A5-AC7587185B7C}"/>
              </a:ext>
            </a:extLst>
          </p:cNvPr>
          <p:cNvSpPr txBox="1"/>
          <p:nvPr/>
        </p:nvSpPr>
        <p:spPr>
          <a:xfrm>
            <a:off x="3345178" y="3984427"/>
            <a:ext cx="1444626" cy="300082"/>
          </a:xfrm>
          <a:prstGeom prst="rect">
            <a:avLst/>
          </a:prstGeom>
          <a:solidFill>
            <a:schemeClr val="bg1">
              <a:lumMod val="85000"/>
            </a:schemeClr>
          </a:solidFill>
        </p:spPr>
        <p:txBody>
          <a:bodyPr wrap="none" rtlCol="0">
            <a:spAutoFit/>
          </a:bodyPr>
          <a:lstStyle/>
          <a:p>
            <a:r>
              <a:rPr lang="en-US" sz="1350" dirty="0"/>
              <a:t>DEFICIT FRAMING</a:t>
            </a:r>
          </a:p>
        </p:txBody>
      </p:sp>
      <p:sp>
        <p:nvSpPr>
          <p:cNvPr id="10" name="TextBox 9">
            <a:extLst>
              <a:ext uri="{FF2B5EF4-FFF2-40B4-BE49-F238E27FC236}">
                <a16:creationId xmlns:a16="http://schemas.microsoft.com/office/drawing/2014/main" id="{56DD920B-2087-0F4D-8F64-114E26776358}"/>
              </a:ext>
            </a:extLst>
          </p:cNvPr>
          <p:cNvSpPr txBox="1"/>
          <p:nvPr/>
        </p:nvSpPr>
        <p:spPr>
          <a:xfrm rot="1175440">
            <a:off x="4195174" y="3487536"/>
            <a:ext cx="1023485" cy="300082"/>
          </a:xfrm>
          <a:prstGeom prst="rect">
            <a:avLst/>
          </a:prstGeom>
          <a:solidFill>
            <a:schemeClr val="bg1">
              <a:lumMod val="85000"/>
            </a:schemeClr>
          </a:solidFill>
        </p:spPr>
        <p:txBody>
          <a:bodyPr wrap="none" rtlCol="0">
            <a:spAutoFit/>
          </a:bodyPr>
          <a:lstStyle/>
          <a:p>
            <a:r>
              <a:rPr lang="en-US" sz="1350" dirty="0"/>
              <a:t>WORKLOAD</a:t>
            </a:r>
          </a:p>
        </p:txBody>
      </p:sp>
      <p:sp>
        <p:nvSpPr>
          <p:cNvPr id="11" name="TextBox 10">
            <a:extLst>
              <a:ext uri="{FF2B5EF4-FFF2-40B4-BE49-F238E27FC236}">
                <a16:creationId xmlns:a16="http://schemas.microsoft.com/office/drawing/2014/main" id="{9B50870C-D09F-FC45-8C76-ABB5DB3C54A7}"/>
              </a:ext>
            </a:extLst>
          </p:cNvPr>
          <p:cNvSpPr txBox="1"/>
          <p:nvPr/>
        </p:nvSpPr>
        <p:spPr>
          <a:xfrm>
            <a:off x="4270933" y="3751795"/>
            <a:ext cx="572336" cy="300082"/>
          </a:xfrm>
          <a:prstGeom prst="rect">
            <a:avLst/>
          </a:prstGeom>
          <a:solidFill>
            <a:schemeClr val="bg1">
              <a:lumMod val="85000"/>
            </a:schemeClr>
          </a:solidFill>
        </p:spPr>
        <p:txBody>
          <a:bodyPr wrap="none" rtlCol="0">
            <a:spAutoFit/>
          </a:bodyPr>
          <a:lstStyle/>
          <a:p>
            <a:r>
              <a:rPr lang="en-US" sz="1350" dirty="0"/>
              <a:t>NCEA</a:t>
            </a:r>
          </a:p>
        </p:txBody>
      </p:sp>
      <p:sp>
        <p:nvSpPr>
          <p:cNvPr id="12" name="TextBox 11">
            <a:extLst>
              <a:ext uri="{FF2B5EF4-FFF2-40B4-BE49-F238E27FC236}">
                <a16:creationId xmlns:a16="http://schemas.microsoft.com/office/drawing/2014/main" id="{9B749464-E358-3042-A937-DF18899CBD74}"/>
              </a:ext>
            </a:extLst>
          </p:cNvPr>
          <p:cNvSpPr txBox="1"/>
          <p:nvPr/>
        </p:nvSpPr>
        <p:spPr>
          <a:xfrm rot="178582">
            <a:off x="4577191" y="3920360"/>
            <a:ext cx="1273041" cy="300082"/>
          </a:xfrm>
          <a:prstGeom prst="rect">
            <a:avLst/>
          </a:prstGeom>
          <a:solidFill>
            <a:schemeClr val="bg1">
              <a:lumMod val="85000"/>
            </a:schemeClr>
          </a:solidFill>
        </p:spPr>
        <p:txBody>
          <a:bodyPr wrap="none" rtlCol="0">
            <a:spAutoFit/>
          </a:bodyPr>
          <a:lstStyle/>
          <a:p>
            <a:r>
              <a:rPr lang="en-US" sz="1350" dirty="0"/>
              <a:t>ENVIRONMENT</a:t>
            </a:r>
          </a:p>
        </p:txBody>
      </p:sp>
      <p:sp>
        <p:nvSpPr>
          <p:cNvPr id="13" name="TextBox 12">
            <a:extLst>
              <a:ext uri="{FF2B5EF4-FFF2-40B4-BE49-F238E27FC236}">
                <a16:creationId xmlns:a16="http://schemas.microsoft.com/office/drawing/2014/main" id="{9BE6828D-E0D8-3046-97C8-B4EC83573276}"/>
              </a:ext>
            </a:extLst>
          </p:cNvPr>
          <p:cNvSpPr txBox="1"/>
          <p:nvPr/>
        </p:nvSpPr>
        <p:spPr>
          <a:xfrm>
            <a:off x="4457902" y="3406469"/>
            <a:ext cx="1949765" cy="300082"/>
          </a:xfrm>
          <a:prstGeom prst="rect">
            <a:avLst/>
          </a:prstGeom>
          <a:solidFill>
            <a:schemeClr val="bg1">
              <a:lumMod val="85000"/>
            </a:schemeClr>
          </a:solidFill>
        </p:spPr>
        <p:txBody>
          <a:bodyPr wrap="none" rtlCol="0">
            <a:spAutoFit/>
          </a:bodyPr>
          <a:lstStyle/>
          <a:p>
            <a:r>
              <a:rPr lang="en-US" sz="1350" dirty="0"/>
              <a:t>CULTURAL INCONGRUITY</a:t>
            </a:r>
          </a:p>
        </p:txBody>
      </p:sp>
      <p:sp>
        <p:nvSpPr>
          <p:cNvPr id="14" name="TextBox 13">
            <a:extLst>
              <a:ext uri="{FF2B5EF4-FFF2-40B4-BE49-F238E27FC236}">
                <a16:creationId xmlns:a16="http://schemas.microsoft.com/office/drawing/2014/main" id="{C2C05A54-3563-3D45-A5B2-71B95E0D4C99}"/>
              </a:ext>
            </a:extLst>
          </p:cNvPr>
          <p:cNvSpPr txBox="1"/>
          <p:nvPr/>
        </p:nvSpPr>
        <p:spPr>
          <a:xfrm>
            <a:off x="5541649" y="3756436"/>
            <a:ext cx="1000595" cy="300082"/>
          </a:xfrm>
          <a:prstGeom prst="rect">
            <a:avLst/>
          </a:prstGeom>
          <a:solidFill>
            <a:schemeClr val="bg1">
              <a:lumMod val="85000"/>
            </a:schemeClr>
          </a:solidFill>
        </p:spPr>
        <p:txBody>
          <a:bodyPr wrap="none" rtlCol="0">
            <a:spAutoFit/>
          </a:bodyPr>
          <a:lstStyle/>
          <a:p>
            <a:r>
              <a:rPr lang="en-US" sz="1350" dirty="0"/>
              <a:t>SELF BELIEF</a:t>
            </a:r>
          </a:p>
        </p:txBody>
      </p:sp>
      <p:sp>
        <p:nvSpPr>
          <p:cNvPr id="15" name="TextBox 14">
            <a:extLst>
              <a:ext uri="{FF2B5EF4-FFF2-40B4-BE49-F238E27FC236}">
                <a16:creationId xmlns:a16="http://schemas.microsoft.com/office/drawing/2014/main" id="{E17816DE-0016-A94B-BE2C-835735C9CBEE}"/>
              </a:ext>
            </a:extLst>
          </p:cNvPr>
          <p:cNvSpPr txBox="1"/>
          <p:nvPr/>
        </p:nvSpPr>
        <p:spPr>
          <a:xfrm rot="20863016">
            <a:off x="4925341" y="3814179"/>
            <a:ext cx="1555426" cy="300082"/>
          </a:xfrm>
          <a:prstGeom prst="rect">
            <a:avLst/>
          </a:prstGeom>
          <a:solidFill>
            <a:schemeClr val="bg1">
              <a:lumMod val="85000"/>
            </a:schemeClr>
          </a:solidFill>
        </p:spPr>
        <p:txBody>
          <a:bodyPr wrap="none" rtlCol="0">
            <a:spAutoFit/>
          </a:bodyPr>
          <a:lstStyle/>
          <a:p>
            <a:r>
              <a:rPr lang="en-US" sz="1350" dirty="0"/>
              <a:t>BELIEFS OF OTHERS</a:t>
            </a:r>
          </a:p>
        </p:txBody>
      </p:sp>
      <p:sp>
        <p:nvSpPr>
          <p:cNvPr id="16" name="TextBox 15">
            <a:extLst>
              <a:ext uri="{FF2B5EF4-FFF2-40B4-BE49-F238E27FC236}">
                <a16:creationId xmlns:a16="http://schemas.microsoft.com/office/drawing/2014/main" id="{02057F91-CCED-BF46-A097-C940420FD312}"/>
              </a:ext>
            </a:extLst>
          </p:cNvPr>
          <p:cNvSpPr txBox="1"/>
          <p:nvPr/>
        </p:nvSpPr>
        <p:spPr>
          <a:xfrm>
            <a:off x="2974407" y="3493129"/>
            <a:ext cx="1506438" cy="300082"/>
          </a:xfrm>
          <a:prstGeom prst="rect">
            <a:avLst/>
          </a:prstGeom>
          <a:solidFill>
            <a:schemeClr val="bg1">
              <a:lumMod val="85000"/>
            </a:schemeClr>
          </a:solidFill>
        </p:spPr>
        <p:txBody>
          <a:bodyPr wrap="none" rtlCol="0">
            <a:spAutoFit/>
          </a:bodyPr>
          <a:lstStyle/>
          <a:p>
            <a:r>
              <a:rPr lang="en-US" sz="1350" dirty="0"/>
              <a:t>‘ONE SIZE FITS ALL’</a:t>
            </a:r>
          </a:p>
        </p:txBody>
      </p:sp>
      <p:sp>
        <p:nvSpPr>
          <p:cNvPr id="17" name="TextBox 16">
            <a:extLst>
              <a:ext uri="{FF2B5EF4-FFF2-40B4-BE49-F238E27FC236}">
                <a16:creationId xmlns:a16="http://schemas.microsoft.com/office/drawing/2014/main" id="{103E78BC-102A-C548-95FC-3D9614EC8A86}"/>
              </a:ext>
            </a:extLst>
          </p:cNvPr>
          <p:cNvSpPr txBox="1"/>
          <p:nvPr/>
        </p:nvSpPr>
        <p:spPr>
          <a:xfrm rot="20929951">
            <a:off x="3744471" y="3621178"/>
            <a:ext cx="1245341" cy="300082"/>
          </a:xfrm>
          <a:prstGeom prst="rect">
            <a:avLst/>
          </a:prstGeom>
          <a:solidFill>
            <a:schemeClr val="bg1">
              <a:lumMod val="85000"/>
            </a:schemeClr>
          </a:solidFill>
        </p:spPr>
        <p:txBody>
          <a:bodyPr wrap="none" rtlCol="0">
            <a:spAutoFit/>
          </a:bodyPr>
          <a:lstStyle/>
          <a:p>
            <a:r>
              <a:rPr lang="en-US" sz="1350" dirty="0"/>
              <a:t>STEREOTYPING</a:t>
            </a:r>
          </a:p>
        </p:txBody>
      </p:sp>
      <p:sp>
        <p:nvSpPr>
          <p:cNvPr id="18" name="TextBox 17">
            <a:extLst>
              <a:ext uri="{FF2B5EF4-FFF2-40B4-BE49-F238E27FC236}">
                <a16:creationId xmlns:a16="http://schemas.microsoft.com/office/drawing/2014/main" id="{9E9B4699-5140-3349-9128-5FB50EDCAE93}"/>
              </a:ext>
            </a:extLst>
          </p:cNvPr>
          <p:cNvSpPr txBox="1"/>
          <p:nvPr/>
        </p:nvSpPr>
        <p:spPr>
          <a:xfrm>
            <a:off x="4948373" y="3579132"/>
            <a:ext cx="741229" cy="300082"/>
          </a:xfrm>
          <a:prstGeom prst="rect">
            <a:avLst/>
          </a:prstGeom>
          <a:solidFill>
            <a:schemeClr val="bg1">
              <a:lumMod val="85000"/>
            </a:schemeClr>
          </a:solidFill>
        </p:spPr>
        <p:txBody>
          <a:bodyPr wrap="none" rtlCol="0">
            <a:spAutoFit/>
          </a:bodyPr>
          <a:lstStyle/>
          <a:p>
            <a:r>
              <a:rPr lang="en-US" sz="1350" dirty="0"/>
              <a:t>RACISM</a:t>
            </a:r>
          </a:p>
        </p:txBody>
      </p:sp>
      <p:sp>
        <p:nvSpPr>
          <p:cNvPr id="19" name="TextBox 18">
            <a:extLst>
              <a:ext uri="{FF2B5EF4-FFF2-40B4-BE49-F238E27FC236}">
                <a16:creationId xmlns:a16="http://schemas.microsoft.com/office/drawing/2014/main" id="{15670B44-4521-A949-8FB4-B1CF7C7C3C71}"/>
              </a:ext>
            </a:extLst>
          </p:cNvPr>
          <p:cNvSpPr txBox="1"/>
          <p:nvPr/>
        </p:nvSpPr>
        <p:spPr>
          <a:xfrm>
            <a:off x="2665855" y="3994281"/>
            <a:ext cx="1636282" cy="300082"/>
          </a:xfrm>
          <a:prstGeom prst="rect">
            <a:avLst/>
          </a:prstGeom>
          <a:solidFill>
            <a:schemeClr val="bg1">
              <a:lumMod val="85000"/>
            </a:schemeClr>
          </a:solidFill>
        </p:spPr>
        <p:txBody>
          <a:bodyPr wrap="none" rtlCol="0">
            <a:spAutoFit/>
          </a:bodyPr>
          <a:lstStyle/>
          <a:p>
            <a:r>
              <a:rPr lang="en-US" sz="1350" dirty="0"/>
              <a:t>RUMOURS &amp; MYTHS</a:t>
            </a:r>
          </a:p>
        </p:txBody>
      </p:sp>
      <p:sp>
        <p:nvSpPr>
          <p:cNvPr id="20" name="TextBox 19">
            <a:extLst>
              <a:ext uri="{FF2B5EF4-FFF2-40B4-BE49-F238E27FC236}">
                <a16:creationId xmlns:a16="http://schemas.microsoft.com/office/drawing/2014/main" id="{ABE66DFC-2632-0B4A-8EA8-447C8BAB76C1}"/>
              </a:ext>
            </a:extLst>
          </p:cNvPr>
          <p:cNvSpPr txBox="1"/>
          <p:nvPr/>
        </p:nvSpPr>
        <p:spPr>
          <a:xfrm rot="874044">
            <a:off x="2638888" y="3661788"/>
            <a:ext cx="902363" cy="300082"/>
          </a:xfrm>
          <a:prstGeom prst="rect">
            <a:avLst/>
          </a:prstGeom>
          <a:solidFill>
            <a:schemeClr val="bg1">
              <a:lumMod val="85000"/>
            </a:schemeClr>
          </a:solidFill>
        </p:spPr>
        <p:txBody>
          <a:bodyPr wrap="none" rtlCol="0">
            <a:spAutoFit/>
          </a:bodyPr>
          <a:lstStyle/>
          <a:p>
            <a:r>
              <a:rPr lang="en-US" sz="1350" dirty="0"/>
              <a:t>PRIVILEGE</a:t>
            </a:r>
          </a:p>
        </p:txBody>
      </p:sp>
      <p:sp>
        <p:nvSpPr>
          <p:cNvPr id="21" name="TextBox 20">
            <a:extLst>
              <a:ext uri="{FF2B5EF4-FFF2-40B4-BE49-F238E27FC236}">
                <a16:creationId xmlns:a16="http://schemas.microsoft.com/office/drawing/2014/main" id="{18BB3282-D5DD-4347-A248-C907C0B68C65}"/>
              </a:ext>
            </a:extLst>
          </p:cNvPr>
          <p:cNvSpPr txBox="1"/>
          <p:nvPr/>
        </p:nvSpPr>
        <p:spPr>
          <a:xfrm>
            <a:off x="4828750" y="3714976"/>
            <a:ext cx="805029" cy="300082"/>
          </a:xfrm>
          <a:prstGeom prst="rect">
            <a:avLst/>
          </a:prstGeom>
          <a:solidFill>
            <a:schemeClr val="bg1">
              <a:lumMod val="85000"/>
            </a:schemeClr>
          </a:solidFill>
        </p:spPr>
        <p:txBody>
          <a:bodyPr wrap="none" rtlCol="0">
            <a:spAutoFit/>
          </a:bodyPr>
          <a:lstStyle/>
          <a:p>
            <a:r>
              <a:rPr lang="en-US" sz="1350" dirty="0"/>
              <a:t>HABITUS</a:t>
            </a:r>
          </a:p>
        </p:txBody>
      </p:sp>
      <p:sp>
        <p:nvSpPr>
          <p:cNvPr id="22" name="TextBox 21">
            <a:extLst>
              <a:ext uri="{FF2B5EF4-FFF2-40B4-BE49-F238E27FC236}">
                <a16:creationId xmlns:a16="http://schemas.microsoft.com/office/drawing/2014/main" id="{ED62E631-0551-B44A-B6F8-CA26C44522CB}"/>
              </a:ext>
            </a:extLst>
          </p:cNvPr>
          <p:cNvSpPr txBox="1"/>
          <p:nvPr/>
        </p:nvSpPr>
        <p:spPr>
          <a:xfrm rot="1010551">
            <a:off x="5204231" y="3309577"/>
            <a:ext cx="1219180" cy="300082"/>
          </a:xfrm>
          <a:prstGeom prst="rect">
            <a:avLst/>
          </a:prstGeom>
          <a:solidFill>
            <a:schemeClr val="bg1">
              <a:lumMod val="85000"/>
            </a:schemeClr>
          </a:solidFill>
        </p:spPr>
        <p:txBody>
          <a:bodyPr wrap="none" rtlCol="0">
            <a:spAutoFit/>
          </a:bodyPr>
          <a:lstStyle/>
          <a:p>
            <a:r>
              <a:rPr lang="en-US" sz="1350" dirty="0"/>
              <a:t>EXPECTATIONS</a:t>
            </a:r>
          </a:p>
        </p:txBody>
      </p:sp>
      <p:sp>
        <p:nvSpPr>
          <p:cNvPr id="23" name="TextBox 22">
            <a:extLst>
              <a:ext uri="{FF2B5EF4-FFF2-40B4-BE49-F238E27FC236}">
                <a16:creationId xmlns:a16="http://schemas.microsoft.com/office/drawing/2014/main" id="{EB0F476D-AF68-004D-8DE5-9BD98527E1BF}"/>
              </a:ext>
            </a:extLst>
          </p:cNvPr>
          <p:cNvSpPr txBox="1"/>
          <p:nvPr/>
        </p:nvSpPr>
        <p:spPr>
          <a:xfrm>
            <a:off x="3595870" y="3332191"/>
            <a:ext cx="1593450" cy="300082"/>
          </a:xfrm>
          <a:prstGeom prst="rect">
            <a:avLst/>
          </a:prstGeom>
          <a:solidFill>
            <a:schemeClr val="bg1">
              <a:lumMod val="85000"/>
            </a:schemeClr>
          </a:solidFill>
        </p:spPr>
        <p:txBody>
          <a:bodyPr wrap="none" rtlCol="0">
            <a:spAutoFit/>
          </a:bodyPr>
          <a:lstStyle/>
          <a:p>
            <a:r>
              <a:rPr lang="en-US" sz="1350" dirty="0"/>
              <a:t>LOW EXPECTATIONS</a:t>
            </a:r>
          </a:p>
        </p:txBody>
      </p:sp>
      <p:sp>
        <p:nvSpPr>
          <p:cNvPr id="24" name="TextBox 23">
            <a:extLst>
              <a:ext uri="{FF2B5EF4-FFF2-40B4-BE49-F238E27FC236}">
                <a16:creationId xmlns:a16="http://schemas.microsoft.com/office/drawing/2014/main" id="{6DD25522-EFD2-6942-AC16-E530145B6C25}"/>
              </a:ext>
            </a:extLst>
          </p:cNvPr>
          <p:cNvSpPr txBox="1"/>
          <p:nvPr/>
        </p:nvSpPr>
        <p:spPr>
          <a:xfrm rot="802650">
            <a:off x="4340811" y="3739986"/>
            <a:ext cx="2243563" cy="300082"/>
          </a:xfrm>
          <a:prstGeom prst="rect">
            <a:avLst/>
          </a:prstGeom>
          <a:solidFill>
            <a:schemeClr val="bg1">
              <a:lumMod val="85000"/>
            </a:schemeClr>
          </a:solidFill>
        </p:spPr>
        <p:txBody>
          <a:bodyPr wrap="none" rtlCol="0">
            <a:spAutoFit/>
          </a:bodyPr>
          <a:lstStyle/>
          <a:p>
            <a:r>
              <a:rPr lang="en-US" sz="1350" dirty="0"/>
              <a:t>STRUCTURAL DISADVANTAGE</a:t>
            </a:r>
          </a:p>
        </p:txBody>
      </p:sp>
      <p:sp>
        <p:nvSpPr>
          <p:cNvPr id="26" name="TextBox 25">
            <a:extLst>
              <a:ext uri="{FF2B5EF4-FFF2-40B4-BE49-F238E27FC236}">
                <a16:creationId xmlns:a16="http://schemas.microsoft.com/office/drawing/2014/main" id="{073045D8-21DA-E54D-8F57-A67EFF09B1F4}"/>
              </a:ext>
            </a:extLst>
          </p:cNvPr>
          <p:cNvSpPr txBox="1"/>
          <p:nvPr/>
        </p:nvSpPr>
        <p:spPr>
          <a:xfrm rot="498648">
            <a:off x="3157103" y="3269470"/>
            <a:ext cx="2029273" cy="300082"/>
          </a:xfrm>
          <a:prstGeom prst="rect">
            <a:avLst/>
          </a:prstGeom>
          <a:solidFill>
            <a:schemeClr val="bg1">
              <a:lumMod val="85000"/>
            </a:schemeClr>
          </a:solidFill>
        </p:spPr>
        <p:txBody>
          <a:bodyPr wrap="none" rtlCol="0">
            <a:spAutoFit/>
          </a:bodyPr>
          <a:lstStyle/>
          <a:p>
            <a:r>
              <a:rPr lang="en-US" sz="1350" dirty="0"/>
              <a:t>STUDENT PROGRESS DATA</a:t>
            </a:r>
          </a:p>
        </p:txBody>
      </p:sp>
      <p:sp>
        <p:nvSpPr>
          <p:cNvPr id="27" name="Slide Number Placeholder 26">
            <a:extLst>
              <a:ext uri="{FF2B5EF4-FFF2-40B4-BE49-F238E27FC236}">
                <a16:creationId xmlns:a16="http://schemas.microsoft.com/office/drawing/2014/main" id="{A5E96F0F-C52B-754C-8FE8-CB6ECD95BA9C}"/>
              </a:ext>
            </a:extLst>
          </p:cNvPr>
          <p:cNvSpPr>
            <a:spLocks noGrp="1"/>
          </p:cNvSpPr>
          <p:nvPr>
            <p:ph type="sldNum" sz="quarter" idx="12"/>
          </p:nvPr>
        </p:nvSpPr>
        <p:spPr/>
        <p:txBody>
          <a:bodyPr/>
          <a:lstStyle/>
          <a:p>
            <a:fld id="{0F8A349D-6F4F-AB4F-A8B0-095F2F26C17F}" type="slidenum">
              <a:rPr lang="en-US" smtClean="0"/>
              <a:t>20</a:t>
            </a:fld>
            <a:endParaRPr lang="en-US"/>
          </a:p>
        </p:txBody>
      </p:sp>
    </p:spTree>
    <p:extLst>
      <p:ext uri="{BB962C8B-B14F-4D97-AF65-F5344CB8AC3E}">
        <p14:creationId xmlns:p14="http://schemas.microsoft.com/office/powerpoint/2010/main" val="51271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69 -0.02454 C 0.11614 -0.1088 0.23073 -0.19283 0.25234 -0.25185 C 0.27409 -0.31065 0.13164 -0.37871 0.13164 -0.37871 L 0.13164 -0.37871 " pathEditMode="relative" ptsTypes="AAAA">
                                      <p:cBhvr>
                                        <p:cTn id="6" dur="1500" fill="hold"/>
                                        <p:tgtEl>
                                          <p:spTgt spid="22"/>
                                        </p:tgtEl>
                                        <p:attrNameLst>
                                          <p:attrName>ppt_x</p:attrName>
                                          <p:attrName>ppt_y</p:attrName>
                                        </p:attrNameLst>
                                      </p:cBhvr>
                                    </p:animMotion>
                                  </p:childTnLst>
                                </p:cTn>
                              </p:par>
                            </p:childTnLst>
                          </p:cTn>
                        </p:par>
                        <p:par>
                          <p:cTn id="7" fill="hold">
                            <p:stCondLst>
                              <p:cond delay="1500"/>
                            </p:stCondLst>
                            <p:childTnLst>
                              <p:par>
                                <p:cTn id="8" presetID="0" presetClass="path" presetSubtype="0" accel="50000" decel="50000" fill="hold" grpId="0" nodeType="afterEffect">
                                  <p:stCondLst>
                                    <p:cond delay="0"/>
                                  </p:stCondLst>
                                  <p:childTnLst>
                                    <p:animMotion origin="layout" path="M -1.66667E-6 3.33333E-6 C 0.00248 -0.06181 0.00495 -0.12338 -0.02578 -0.18125 C -0.05638 -0.23936 -0.18385 -0.34792 -0.18385 -0.34769 L -0.18385 -0.34792 " pathEditMode="relative" rAng="0" ptsTypes="AAAA">
                                      <p:cBhvr>
                                        <p:cTn id="9" dur="1500" fill="hold"/>
                                        <p:tgtEl>
                                          <p:spTgt spid="20"/>
                                        </p:tgtEl>
                                        <p:attrNameLst>
                                          <p:attrName>ppt_x</p:attrName>
                                          <p:attrName>ppt_y</p:attrName>
                                        </p:attrNameLst>
                                      </p:cBhvr>
                                      <p:rCtr x="-9128" y="-17407"/>
                                    </p:animMotion>
                                  </p:childTnLst>
                                </p:cTn>
                              </p:par>
                            </p:childTnLst>
                          </p:cTn>
                        </p:par>
                        <p:par>
                          <p:cTn id="10" fill="hold">
                            <p:stCondLst>
                              <p:cond delay="3000"/>
                            </p:stCondLst>
                            <p:childTnLst>
                              <p:par>
                                <p:cTn id="11" presetID="0" presetClass="path" presetSubtype="0" accel="50000" decel="50000" fill="hold" grpId="0" nodeType="afterEffect">
                                  <p:stCondLst>
                                    <p:cond delay="0"/>
                                  </p:stCondLst>
                                  <p:childTnLst>
                                    <p:animMotion origin="layout" path="M 0.0457 -0.00787 C 0.06862 -0.06991 0.09153 -0.13149 0.03867 -0.18704 C -0.01433 -0.2426 -0.27188 -0.34121 -0.27188 -0.34098 L -0.27188 -0.34121 " pathEditMode="relative" rAng="0" ptsTypes="AAAA">
                                      <p:cBhvr>
                                        <p:cTn id="12" dur="1500" fill="hold"/>
                                        <p:tgtEl>
                                          <p:spTgt spid="19"/>
                                        </p:tgtEl>
                                        <p:attrNameLst>
                                          <p:attrName>ppt_x</p:attrName>
                                          <p:attrName>ppt_y</p:attrName>
                                        </p:attrNameLst>
                                      </p:cBhvr>
                                      <p:rCtr x="-14622" y="-16667"/>
                                    </p:animMotion>
                                  </p:childTnLst>
                                </p:cTn>
                              </p:par>
                            </p:childTnLst>
                          </p:cTn>
                        </p:par>
                        <p:par>
                          <p:cTn id="13" fill="hold">
                            <p:stCondLst>
                              <p:cond delay="4500"/>
                            </p:stCondLst>
                            <p:childTnLst>
                              <p:par>
                                <p:cTn id="14" presetID="50" presetClass="path" presetSubtype="0" accel="50000" decel="50000" fill="hold" grpId="0" nodeType="afterEffect">
                                  <p:stCondLst>
                                    <p:cond delay="0"/>
                                  </p:stCondLst>
                                  <p:childTnLst>
                                    <p:animMotion origin="layout" path="M 0 0 L 0.125 0 C 0.181 0 0.25 0.069 0.25 0.125 L 0.25 0.25 E" pathEditMode="relative" ptsTypes="">
                                      <p:cBhvr>
                                        <p:cTn id="15" dur="2000" fill="hold"/>
                                        <p:tgtEl>
                                          <p:spTgt spid="9"/>
                                        </p:tgtEl>
                                        <p:attrNameLst>
                                          <p:attrName>ppt_x</p:attrName>
                                          <p:attrName>ppt_y</p:attrName>
                                        </p:attrNameLst>
                                      </p:cBhvr>
                                    </p:animMotion>
                                  </p:childTnLst>
                                </p:cTn>
                              </p:par>
                            </p:childTnLst>
                          </p:cTn>
                        </p:par>
                        <p:par>
                          <p:cTn id="16" fill="hold">
                            <p:stCondLst>
                              <p:cond delay="6500"/>
                            </p:stCondLst>
                            <p:childTnLst>
                              <p:par>
                                <p:cTn id="17" presetID="50" presetClass="path" presetSubtype="0" accel="50000" decel="50000" fill="hold" grpId="0" nodeType="afterEffect">
                                  <p:stCondLst>
                                    <p:cond delay="0"/>
                                  </p:stCondLst>
                                  <p:childTnLst>
                                    <p:animMotion origin="layout" path="M 0 0 L 0.125 0 C 0.181 0 0.25 0.069 0.25 0.125 L 0.25 0.25 E" pathEditMode="relative" ptsTypes="">
                                      <p:cBhvr>
                                        <p:cTn id="18" dur="1500" fill="hold"/>
                                        <p:tgtEl>
                                          <p:spTgt spid="15"/>
                                        </p:tgtEl>
                                        <p:attrNameLst>
                                          <p:attrName>ppt_x</p:attrName>
                                          <p:attrName>ppt_y</p:attrName>
                                        </p:attrNameLst>
                                      </p:cBhvr>
                                    </p:animMotion>
                                  </p:childTnLst>
                                </p:cTn>
                              </p:par>
                            </p:childTnLst>
                          </p:cTn>
                        </p:par>
                        <p:par>
                          <p:cTn id="19" fill="hold">
                            <p:stCondLst>
                              <p:cond delay="8000"/>
                            </p:stCondLst>
                            <p:childTnLst>
                              <p:par>
                                <p:cTn id="20" presetID="0" presetClass="path" presetSubtype="0" accel="50000" decel="50000" fill="hold" grpId="0" nodeType="afterEffect">
                                  <p:stCondLst>
                                    <p:cond delay="0"/>
                                  </p:stCondLst>
                                  <p:childTnLst>
                                    <p:animMotion origin="layout" path="M -0.02526 -0.01875 C -0.09401 -0.08056 -0.16263 -0.14236 -0.21758 -0.10417 C -0.2724 -0.06597 -0.35456 0.21065 -0.35456 0.21065 L -0.35456 0.21065 " pathEditMode="relative" ptsTypes="AAAA">
                                      <p:cBhvr>
                                        <p:cTn id="21" dur="2000" fill="hold"/>
                                        <p:tgtEl>
                                          <p:spTgt spid="8"/>
                                        </p:tgtEl>
                                        <p:attrNameLst>
                                          <p:attrName>ppt_x</p:attrName>
                                          <p:attrName>ppt_y</p:attrName>
                                        </p:attrNameLst>
                                      </p:cBhvr>
                                    </p:animMotion>
                                  </p:childTnLst>
                                </p:cTn>
                              </p:par>
                            </p:childTnLst>
                          </p:cTn>
                        </p:par>
                        <p:par>
                          <p:cTn id="22" fill="hold">
                            <p:stCondLst>
                              <p:cond delay="10000"/>
                            </p:stCondLst>
                            <p:childTnLst>
                              <p:par>
                                <p:cTn id="23" presetID="0" presetClass="path" presetSubtype="0" accel="50000" decel="50000" fill="hold" grpId="0" nodeType="afterEffect">
                                  <p:stCondLst>
                                    <p:cond delay="0"/>
                                  </p:stCondLst>
                                  <p:childTnLst>
                                    <p:animMotion origin="layout" path="M -0.04063 0.00255 C -0.02279 -0.06389 -0.00495 -0.13032 0.04596 -0.17662 C 0.097 -0.22314 0.26523 -0.27662 0.26523 -0.27662 L 0.26523 -0.27662 " pathEditMode="relative" ptsTypes="AAAA">
                                      <p:cBhvr>
                                        <p:cTn id="24" dur="2000" fill="hold"/>
                                        <p:tgtEl>
                                          <p:spTgt spid="13"/>
                                        </p:tgtEl>
                                        <p:attrNameLst>
                                          <p:attrName>ppt_x</p:attrName>
                                          <p:attrName>ppt_y</p:attrName>
                                        </p:attrNameLst>
                                      </p:cBhvr>
                                    </p:animMotion>
                                  </p:childTnLst>
                                </p:cTn>
                              </p:par>
                            </p:childTnLst>
                          </p:cTn>
                        </p:par>
                        <p:par>
                          <p:cTn id="25" fill="hold">
                            <p:stCondLst>
                              <p:cond delay="12000"/>
                            </p:stCondLst>
                            <p:childTnLst>
                              <p:par>
                                <p:cTn id="26" presetID="0" presetClass="path" presetSubtype="0" accel="50000" decel="50000" fill="hold" grpId="0" nodeType="afterEffect">
                                  <p:stCondLst>
                                    <p:cond delay="0"/>
                                  </p:stCondLst>
                                  <p:childTnLst>
                                    <p:animMotion origin="layout" path="M -0.00221 -0.00533 C 0.04557 -0.05347 0.09336 -0.10162 0.13711 -0.11158 C 0.18086 -0.12176 0.26029 -0.06574 0.26029 -0.06551 L 0.26029 -0.06574 " pathEditMode="relative" rAng="0" ptsTypes="AAAA">
                                      <p:cBhvr>
                                        <p:cTn id="27" dur="2000" fill="hold"/>
                                        <p:tgtEl>
                                          <p:spTgt spid="21"/>
                                        </p:tgtEl>
                                        <p:attrNameLst>
                                          <p:attrName>ppt_x</p:attrName>
                                          <p:attrName>ppt_y</p:attrName>
                                        </p:attrNameLst>
                                      </p:cBhvr>
                                      <p:rCtr x="13125" y="-5394"/>
                                    </p:animMotion>
                                  </p:childTnLst>
                                </p:cTn>
                              </p:par>
                            </p:childTnLst>
                          </p:cTn>
                        </p:par>
                        <p:par>
                          <p:cTn id="28" fill="hold">
                            <p:stCondLst>
                              <p:cond delay="14000"/>
                            </p:stCondLst>
                            <p:childTnLst>
                              <p:par>
                                <p:cTn id="29" presetID="50" presetClass="path" presetSubtype="0" accel="50000" decel="50000" fill="hold" grpId="1" nodeType="afterEffect">
                                  <p:stCondLst>
                                    <p:cond delay="0"/>
                                  </p:stCondLst>
                                  <p:childTnLst>
                                    <p:animMotion origin="layout" path="M 0 0 L 0.125 0 C 0.181 0 0.25 0.069 0.25 0.125 L 0.25 0.25 E" pathEditMode="relative" ptsTypes="">
                                      <p:cBhvr>
                                        <p:cTn id="30" dur="2000" fill="hold"/>
                                        <p:tgtEl>
                                          <p:spTgt spid="9"/>
                                        </p:tgtEl>
                                        <p:attrNameLst>
                                          <p:attrName>ppt_x</p:attrName>
                                          <p:attrName>ppt_y</p:attrName>
                                        </p:attrNameLst>
                                      </p:cBhvr>
                                    </p:animMotion>
                                  </p:childTnLst>
                                </p:cTn>
                              </p:par>
                            </p:childTnLst>
                          </p:cTn>
                        </p:par>
                        <p:par>
                          <p:cTn id="31" fill="hold">
                            <p:stCondLst>
                              <p:cond delay="16000"/>
                            </p:stCondLst>
                            <p:childTnLst>
                              <p:par>
                                <p:cTn id="32" presetID="0" presetClass="path" presetSubtype="0" accel="50000" decel="50000" fill="hold" grpId="0" nodeType="afterEffect">
                                  <p:stCondLst>
                                    <p:cond delay="0"/>
                                  </p:stCondLst>
                                  <p:childTnLst>
                                    <p:animMotion origin="layout" path="M -0.03815 -0.00209 C -0.12825 -0.03218 -0.21836 -0.0625 -0.25976 -0.01875 C -0.30117 0.025 -0.29388 0.14282 -0.28671 0.26064 " pathEditMode="relative" ptsTypes="AAA">
                                      <p:cBhvr>
                                        <p:cTn id="33" dur="2000" fill="hold"/>
                                        <p:tgtEl>
                                          <p:spTgt spid="17"/>
                                        </p:tgtEl>
                                        <p:attrNameLst>
                                          <p:attrName>ppt_x</p:attrName>
                                          <p:attrName>ppt_y</p:attrName>
                                        </p:attrNameLst>
                                      </p:cBhvr>
                                    </p:animMotion>
                                  </p:childTnLst>
                                </p:cTn>
                              </p:par>
                            </p:childTnLst>
                          </p:cTn>
                        </p:par>
                        <p:par>
                          <p:cTn id="34" fill="hold">
                            <p:stCondLst>
                              <p:cond delay="18000"/>
                            </p:stCondLst>
                            <p:childTnLst>
                              <p:par>
                                <p:cTn id="35" presetID="0" presetClass="path" presetSubtype="0" accel="50000" decel="50000" fill="hold" grpId="0" nodeType="afterEffect">
                                  <p:stCondLst>
                                    <p:cond delay="0"/>
                                  </p:stCondLst>
                                  <p:childTnLst>
                                    <p:animMotion origin="layout" path="M -0.02343 -0.0125 C -0.09922 -0.09444 -0.175 -0.17615 -0.2414 -0.2 C -0.30781 -0.22407 -0.42187 -0.15625 -0.42187 -0.15625 L -0.42187 -0.15625 " pathEditMode="relative" ptsTypes="AAAA">
                                      <p:cBhvr>
                                        <p:cTn id="36" dur="2000" fill="hold"/>
                                        <p:tgtEl>
                                          <p:spTgt spid="11"/>
                                        </p:tgtEl>
                                        <p:attrNameLst>
                                          <p:attrName>ppt_x</p:attrName>
                                          <p:attrName>ppt_y</p:attrName>
                                        </p:attrNameLst>
                                      </p:cBhvr>
                                    </p:animMotion>
                                  </p:childTnLst>
                                </p:cTn>
                              </p:par>
                            </p:childTnLst>
                          </p:cTn>
                        </p:par>
                        <p:par>
                          <p:cTn id="37" fill="hold">
                            <p:stCondLst>
                              <p:cond delay="20000"/>
                            </p:stCondLst>
                            <p:childTnLst>
                              <p:par>
                                <p:cTn id="38" presetID="0" presetClass="path" presetSubtype="0" accel="50000" decel="50000" fill="hold" grpId="0" nodeType="afterEffect">
                                  <p:stCondLst>
                                    <p:cond delay="0"/>
                                  </p:stCondLst>
                                  <p:childTnLst>
                                    <p:animMotion origin="layout" path="M -0.00834 -0.01852 C 0.02278 -0.09491 0.0539 -0.17107 0.10416 -0.19583 C 0.15429 -0.22037 0.22356 -0.19352 0.29284 -0.16667 " pathEditMode="relative" ptsTypes="AAA">
                                      <p:cBhvr>
                                        <p:cTn id="39" dur="2000" fill="hold"/>
                                        <p:tgtEl>
                                          <p:spTgt spid="18"/>
                                        </p:tgtEl>
                                        <p:attrNameLst>
                                          <p:attrName>ppt_x</p:attrName>
                                          <p:attrName>ppt_y</p:attrName>
                                        </p:attrNameLst>
                                      </p:cBhvr>
                                    </p:animMotion>
                                  </p:childTnLst>
                                </p:cTn>
                              </p:par>
                            </p:childTnLst>
                          </p:cTn>
                        </p:par>
                        <p:par>
                          <p:cTn id="40" fill="hold">
                            <p:stCondLst>
                              <p:cond delay="22000"/>
                            </p:stCondLst>
                            <p:childTnLst>
                              <p:par>
                                <p:cTn id="41" presetID="0" presetClass="path" presetSubtype="0" accel="50000" decel="50000" fill="hold" grpId="0" nodeType="afterEffect">
                                  <p:stCondLst>
                                    <p:cond delay="0"/>
                                  </p:stCondLst>
                                  <p:childTnLst>
                                    <p:animMotion origin="layout" path="M -0.01471 -0.01204 C -0.0013 -0.17315 0.01198 -0.33403 -0.04987 -0.42477 C -0.11185 -0.51528 -0.24909 -0.53565 -0.3862 -0.55579 " pathEditMode="relative" ptsTypes="AAA">
                                      <p:cBhvr>
                                        <p:cTn id="42" dur="2000" fill="hold"/>
                                        <p:tgtEl>
                                          <p:spTgt spid="12"/>
                                        </p:tgtEl>
                                        <p:attrNameLst>
                                          <p:attrName>ppt_x</p:attrName>
                                          <p:attrName>ppt_y</p:attrName>
                                        </p:attrNameLst>
                                      </p:cBhvr>
                                    </p:animMotion>
                                  </p:childTnLst>
                                </p:cTn>
                              </p:par>
                            </p:childTnLst>
                          </p:cTn>
                        </p:par>
                        <p:par>
                          <p:cTn id="43" fill="hold">
                            <p:stCondLst>
                              <p:cond delay="24000"/>
                            </p:stCondLst>
                            <p:childTnLst>
                              <p:par>
                                <p:cTn id="44" presetID="0" presetClass="path" presetSubtype="0" accel="50000" decel="50000" fill="hold" grpId="0" nodeType="afterEffect">
                                  <p:stCondLst>
                                    <p:cond delay="0"/>
                                  </p:stCondLst>
                                  <p:childTnLst>
                                    <p:animMotion origin="layout" path="M -0.00182 0.01366 C 0.02813 -0.03912 0.05808 -0.0919 0.09779 -0.08426 C 0.13737 -0.07662 0.18672 -0.00857 0.23607 0.05949 " pathEditMode="relative" ptsTypes="AAA">
                                      <p:cBhvr>
                                        <p:cTn id="45" dur="1500" fill="hold"/>
                                        <p:tgtEl>
                                          <p:spTgt spid="14"/>
                                        </p:tgtEl>
                                        <p:attrNameLst>
                                          <p:attrName>ppt_x</p:attrName>
                                          <p:attrName>ppt_y</p:attrName>
                                        </p:attrNameLst>
                                      </p:cBhvr>
                                    </p:animMotion>
                                  </p:childTnLst>
                                </p:cTn>
                              </p:par>
                            </p:childTnLst>
                          </p:cTn>
                        </p:par>
                        <p:par>
                          <p:cTn id="46" fill="hold">
                            <p:stCondLst>
                              <p:cond delay="25500"/>
                            </p:stCondLst>
                            <p:childTnLst>
                              <p:par>
                                <p:cTn id="47" presetID="0" presetClass="path" presetSubtype="0" accel="50000" decel="50000" fill="hold" grpId="0" nodeType="afterEffect">
                                  <p:stCondLst>
                                    <p:cond delay="0"/>
                                  </p:stCondLst>
                                  <p:childTnLst>
                                    <p:animMotion origin="layout" path="M -0.02838 -0.02384 C -0.07369 -0.06991 -0.11888 -0.11597 -0.17838 -0.08634 C -0.23802 -0.05695 -0.31198 0.04815 -0.3858 0.15324 " pathEditMode="relative" ptsTypes="AAA">
                                      <p:cBhvr>
                                        <p:cTn id="48" dur="2000" fill="hold"/>
                                        <p:tgtEl>
                                          <p:spTgt spid="10"/>
                                        </p:tgtEl>
                                        <p:attrNameLst>
                                          <p:attrName>ppt_x</p:attrName>
                                          <p:attrName>ppt_y</p:attrName>
                                        </p:attrNameLst>
                                      </p:cBhvr>
                                    </p:animMotion>
                                  </p:childTnLst>
                                </p:cTn>
                              </p:par>
                            </p:childTnLst>
                          </p:cTn>
                        </p:par>
                        <p:par>
                          <p:cTn id="49" fill="hold">
                            <p:stCondLst>
                              <p:cond delay="27500"/>
                            </p:stCondLst>
                            <p:childTnLst>
                              <p:par>
                                <p:cTn id="50" presetID="0" presetClass="path" presetSubtype="0" accel="50000" decel="50000" fill="hold" grpId="0" nodeType="afterEffect">
                                  <p:stCondLst>
                                    <p:cond delay="0"/>
                                  </p:stCondLst>
                                  <p:childTnLst>
                                    <p:animMotion origin="layout" path="M 1.25E-6 -1.85185E-6 C 0.01745 -0.08287 0.03476 -0.16528 -0.01758 -0.22731 C -0.06992 -0.28912 -0.19193 -0.33009 -0.31393 -0.37083 " pathEditMode="relative" rAng="0" ptsTypes="AAA">
                                      <p:cBhvr>
                                        <p:cTn id="51" dur="2000" fill="hold"/>
                                        <p:tgtEl>
                                          <p:spTgt spid="16"/>
                                        </p:tgtEl>
                                        <p:attrNameLst>
                                          <p:attrName>ppt_x</p:attrName>
                                          <p:attrName>ppt_y</p:attrName>
                                        </p:attrNameLst>
                                      </p:cBhvr>
                                      <p:rCtr x="-14831" y="-18542"/>
                                    </p:animMotion>
                                  </p:childTnLst>
                                </p:cTn>
                              </p:par>
                            </p:childTnLst>
                          </p:cTn>
                        </p:par>
                        <p:par>
                          <p:cTn id="52" fill="hold">
                            <p:stCondLst>
                              <p:cond delay="29500"/>
                            </p:stCondLst>
                            <p:childTnLst>
                              <p:par>
                                <p:cTn id="53" presetID="0" presetClass="path" presetSubtype="0" accel="50000" decel="50000" fill="hold" grpId="0" nodeType="afterEffect">
                                  <p:stCondLst>
                                    <p:cond delay="0"/>
                                  </p:stCondLst>
                                  <p:childTnLst>
                                    <p:animMotion origin="layout" path="M -0.09571 -0.00208 C 0.00325 -0.03634 0.10234 -0.07083 0.1164 -0.15625 C 0.13046 -0.24166 -0.01133 -0.51435 -0.01133 -0.51412 L -0.01133 -0.51435 " pathEditMode="relative" rAng="0" ptsTypes="AAAA">
                                      <p:cBhvr>
                                        <p:cTn id="54" dur="2000" fill="hold"/>
                                        <p:tgtEl>
                                          <p:spTgt spid="24"/>
                                        </p:tgtEl>
                                        <p:attrNameLst>
                                          <p:attrName>ppt_x</p:attrName>
                                          <p:attrName>ppt_y</p:attrName>
                                        </p:attrNameLst>
                                      </p:cBhvr>
                                      <p:rCtr x="10651" y="-25625"/>
                                    </p:animMotion>
                                  </p:childTnLst>
                                </p:cTn>
                              </p:par>
                            </p:childTnLst>
                          </p:cTn>
                        </p:par>
                        <p:par>
                          <p:cTn id="55" fill="hold">
                            <p:stCondLst>
                              <p:cond delay="31500"/>
                            </p:stCondLst>
                            <p:childTnLst>
                              <p:par>
                                <p:cTn id="56" presetID="0" presetClass="path" presetSubtype="0" accel="50000" decel="50000" fill="hold" grpId="0" nodeType="afterEffect">
                                  <p:stCondLst>
                                    <p:cond delay="0"/>
                                  </p:stCondLst>
                                  <p:childTnLst>
                                    <p:animMotion origin="layout" path="M 0.13503 -0.00579 C 0.11432 -0.0919 0.09375 -0.17778 0.02474 -0.16412 C -0.04414 -0.1507 -0.16146 -0.03773 -0.27865 0.07546 " pathEditMode="relative" rAng="0" ptsTypes="AAA">
                                      <p:cBhvr>
                                        <p:cTn id="57" dur="2000" fill="hold"/>
                                        <p:tgtEl>
                                          <p:spTgt spid="26"/>
                                        </p:tgtEl>
                                        <p:attrNameLst>
                                          <p:attrName>ppt_x</p:attrName>
                                          <p:attrName>ppt_y</p:attrName>
                                        </p:attrNameLst>
                                      </p:cBhvr>
                                      <p:rCtr x="-20690" y="-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9DEB4-8833-7749-87D5-2E1FFD7F7192}"/>
              </a:ext>
            </a:extLst>
          </p:cNvPr>
          <p:cNvPicPr>
            <a:picLocks noChangeAspect="1"/>
          </p:cNvPicPr>
          <p:nvPr/>
        </p:nvPicPr>
        <p:blipFill>
          <a:blip r:embed="rId3"/>
          <a:stretch>
            <a:fillRect/>
          </a:stretch>
        </p:blipFill>
        <p:spPr>
          <a:xfrm>
            <a:off x="1869254" y="1549550"/>
            <a:ext cx="4830224" cy="3618000"/>
          </a:xfrm>
          <a:prstGeom prst="rect">
            <a:avLst/>
          </a:prstGeom>
        </p:spPr>
      </p:pic>
      <p:sp>
        <p:nvSpPr>
          <p:cNvPr id="4" name="TextBox 3">
            <a:extLst>
              <a:ext uri="{FF2B5EF4-FFF2-40B4-BE49-F238E27FC236}">
                <a16:creationId xmlns:a16="http://schemas.microsoft.com/office/drawing/2014/main" id="{11D002EF-3852-3642-A8BC-B12817B78E34}"/>
              </a:ext>
            </a:extLst>
          </p:cNvPr>
          <p:cNvSpPr txBox="1"/>
          <p:nvPr/>
        </p:nvSpPr>
        <p:spPr>
          <a:xfrm>
            <a:off x="576069" y="4172173"/>
            <a:ext cx="699166" cy="300082"/>
          </a:xfrm>
          <a:prstGeom prst="rect">
            <a:avLst/>
          </a:prstGeom>
          <a:solidFill>
            <a:schemeClr val="bg1">
              <a:lumMod val="85000"/>
            </a:schemeClr>
          </a:solidFill>
        </p:spPr>
        <p:txBody>
          <a:bodyPr wrap="none" rtlCol="0">
            <a:spAutoFit/>
          </a:bodyPr>
          <a:lstStyle/>
          <a:p>
            <a:r>
              <a:rPr lang="en-US" sz="1350" dirty="0"/>
              <a:t>AROHA</a:t>
            </a:r>
          </a:p>
        </p:txBody>
      </p:sp>
      <p:sp>
        <p:nvSpPr>
          <p:cNvPr id="5" name="TextBox 4">
            <a:extLst>
              <a:ext uri="{FF2B5EF4-FFF2-40B4-BE49-F238E27FC236}">
                <a16:creationId xmlns:a16="http://schemas.microsoft.com/office/drawing/2014/main" id="{F1645E85-BB8F-5D4E-A287-17F66267F85F}"/>
              </a:ext>
            </a:extLst>
          </p:cNvPr>
          <p:cNvSpPr txBox="1"/>
          <p:nvPr/>
        </p:nvSpPr>
        <p:spPr>
          <a:xfrm>
            <a:off x="513335" y="2657293"/>
            <a:ext cx="875561" cy="300082"/>
          </a:xfrm>
          <a:prstGeom prst="rect">
            <a:avLst/>
          </a:prstGeom>
          <a:solidFill>
            <a:schemeClr val="bg1">
              <a:lumMod val="85000"/>
            </a:schemeClr>
          </a:solidFill>
        </p:spPr>
        <p:txBody>
          <a:bodyPr wrap="none" rtlCol="0">
            <a:spAutoFit/>
          </a:bodyPr>
          <a:lstStyle/>
          <a:p>
            <a:r>
              <a:rPr lang="en-US" sz="1350" dirty="0"/>
              <a:t>MANAAKI</a:t>
            </a:r>
          </a:p>
        </p:txBody>
      </p:sp>
      <p:sp>
        <p:nvSpPr>
          <p:cNvPr id="6" name="TextBox 5">
            <a:extLst>
              <a:ext uri="{FF2B5EF4-FFF2-40B4-BE49-F238E27FC236}">
                <a16:creationId xmlns:a16="http://schemas.microsoft.com/office/drawing/2014/main" id="{3D350A37-181E-AE4D-83A5-2A27AB1B9933}"/>
              </a:ext>
            </a:extLst>
          </p:cNvPr>
          <p:cNvSpPr txBox="1"/>
          <p:nvPr/>
        </p:nvSpPr>
        <p:spPr>
          <a:xfrm>
            <a:off x="7253396" y="3047971"/>
            <a:ext cx="1269194" cy="300082"/>
          </a:xfrm>
          <a:prstGeom prst="rect">
            <a:avLst/>
          </a:prstGeom>
          <a:solidFill>
            <a:schemeClr val="bg1">
              <a:lumMod val="85000"/>
            </a:schemeClr>
          </a:solidFill>
        </p:spPr>
        <p:txBody>
          <a:bodyPr wrap="none" rtlCol="0">
            <a:spAutoFit/>
          </a:bodyPr>
          <a:lstStyle/>
          <a:p>
            <a:r>
              <a:rPr lang="en-US" sz="1350" dirty="0"/>
              <a:t>KAITIAKITANGA</a:t>
            </a:r>
          </a:p>
        </p:txBody>
      </p:sp>
      <p:sp>
        <p:nvSpPr>
          <p:cNvPr id="7" name="TextBox 6">
            <a:extLst>
              <a:ext uri="{FF2B5EF4-FFF2-40B4-BE49-F238E27FC236}">
                <a16:creationId xmlns:a16="http://schemas.microsoft.com/office/drawing/2014/main" id="{D2CE76E6-DD4F-8D43-AEBD-04D0A12C924E}"/>
              </a:ext>
            </a:extLst>
          </p:cNvPr>
          <p:cNvSpPr txBox="1"/>
          <p:nvPr/>
        </p:nvSpPr>
        <p:spPr>
          <a:xfrm>
            <a:off x="7289319" y="4433589"/>
            <a:ext cx="481029" cy="300082"/>
          </a:xfrm>
          <a:prstGeom prst="rect">
            <a:avLst/>
          </a:prstGeom>
          <a:solidFill>
            <a:schemeClr val="bg1">
              <a:lumMod val="85000"/>
            </a:schemeClr>
          </a:solidFill>
        </p:spPr>
        <p:txBody>
          <a:bodyPr wrap="none" rtlCol="0">
            <a:spAutoFit/>
          </a:bodyPr>
          <a:lstStyle/>
          <a:p>
            <a:r>
              <a:rPr lang="en-US" sz="1350" dirty="0"/>
              <a:t>AKO</a:t>
            </a:r>
          </a:p>
        </p:txBody>
      </p:sp>
      <p:sp>
        <p:nvSpPr>
          <p:cNvPr id="8" name="TextBox 7">
            <a:extLst>
              <a:ext uri="{FF2B5EF4-FFF2-40B4-BE49-F238E27FC236}">
                <a16:creationId xmlns:a16="http://schemas.microsoft.com/office/drawing/2014/main" id="{EE2DBC69-28B0-EF40-A58B-DB4D11E73017}"/>
              </a:ext>
            </a:extLst>
          </p:cNvPr>
          <p:cNvSpPr txBox="1"/>
          <p:nvPr/>
        </p:nvSpPr>
        <p:spPr>
          <a:xfrm>
            <a:off x="7277263" y="3978897"/>
            <a:ext cx="1703095" cy="300082"/>
          </a:xfrm>
          <a:prstGeom prst="rect">
            <a:avLst/>
          </a:prstGeom>
          <a:solidFill>
            <a:schemeClr val="bg1">
              <a:lumMod val="85000"/>
            </a:schemeClr>
          </a:solidFill>
        </p:spPr>
        <p:txBody>
          <a:bodyPr wrap="none" rtlCol="0">
            <a:spAutoFit/>
          </a:bodyPr>
          <a:lstStyle/>
          <a:p>
            <a:r>
              <a:rPr lang="en-US" sz="1350" b="1" dirty="0"/>
              <a:t>WHANAUNGATANGA</a:t>
            </a:r>
          </a:p>
        </p:txBody>
      </p:sp>
      <p:sp>
        <p:nvSpPr>
          <p:cNvPr id="9" name="TextBox 8">
            <a:extLst>
              <a:ext uri="{FF2B5EF4-FFF2-40B4-BE49-F238E27FC236}">
                <a16:creationId xmlns:a16="http://schemas.microsoft.com/office/drawing/2014/main" id="{8503F8C0-21A8-B946-B387-4CF3F2E54775}"/>
              </a:ext>
            </a:extLst>
          </p:cNvPr>
          <p:cNvSpPr txBox="1"/>
          <p:nvPr/>
        </p:nvSpPr>
        <p:spPr>
          <a:xfrm>
            <a:off x="357162" y="3166426"/>
            <a:ext cx="1189878" cy="300082"/>
          </a:xfrm>
          <a:prstGeom prst="rect">
            <a:avLst/>
          </a:prstGeom>
          <a:solidFill>
            <a:schemeClr val="bg1">
              <a:lumMod val="85000"/>
            </a:schemeClr>
          </a:solidFill>
        </p:spPr>
        <p:txBody>
          <a:bodyPr wrap="none" rtlCol="0">
            <a:spAutoFit/>
          </a:bodyPr>
          <a:lstStyle/>
          <a:p>
            <a:r>
              <a:rPr lang="en-US" sz="1350" dirty="0"/>
              <a:t>KOTAHITANGA</a:t>
            </a:r>
          </a:p>
        </p:txBody>
      </p:sp>
      <p:sp>
        <p:nvSpPr>
          <p:cNvPr id="10" name="TextBox 9">
            <a:extLst>
              <a:ext uri="{FF2B5EF4-FFF2-40B4-BE49-F238E27FC236}">
                <a16:creationId xmlns:a16="http://schemas.microsoft.com/office/drawing/2014/main" id="{E2A058E4-CA45-5F4B-B443-2C1E2076A756}"/>
              </a:ext>
            </a:extLst>
          </p:cNvPr>
          <p:cNvSpPr txBox="1"/>
          <p:nvPr/>
        </p:nvSpPr>
        <p:spPr>
          <a:xfrm>
            <a:off x="7301062" y="4867213"/>
            <a:ext cx="1485791" cy="300082"/>
          </a:xfrm>
          <a:prstGeom prst="rect">
            <a:avLst/>
          </a:prstGeom>
          <a:solidFill>
            <a:schemeClr val="bg1">
              <a:lumMod val="85000"/>
            </a:schemeClr>
          </a:solidFill>
        </p:spPr>
        <p:txBody>
          <a:bodyPr wrap="none" rtlCol="0">
            <a:spAutoFit/>
          </a:bodyPr>
          <a:lstStyle/>
          <a:p>
            <a:r>
              <a:rPr lang="en-US" sz="1350" dirty="0"/>
              <a:t>RANGATIRATANGA</a:t>
            </a:r>
          </a:p>
        </p:txBody>
      </p:sp>
      <p:sp>
        <p:nvSpPr>
          <p:cNvPr id="11" name="TextBox 10">
            <a:extLst>
              <a:ext uri="{FF2B5EF4-FFF2-40B4-BE49-F238E27FC236}">
                <a16:creationId xmlns:a16="http://schemas.microsoft.com/office/drawing/2014/main" id="{E35BECFD-EDB0-F142-86D9-0963C084B33A}"/>
              </a:ext>
            </a:extLst>
          </p:cNvPr>
          <p:cNvSpPr txBox="1"/>
          <p:nvPr/>
        </p:nvSpPr>
        <p:spPr>
          <a:xfrm>
            <a:off x="352305" y="2155396"/>
            <a:ext cx="1200393" cy="300082"/>
          </a:xfrm>
          <a:prstGeom prst="rect">
            <a:avLst/>
          </a:prstGeom>
          <a:solidFill>
            <a:schemeClr val="bg1">
              <a:lumMod val="85000"/>
            </a:schemeClr>
          </a:solidFill>
        </p:spPr>
        <p:txBody>
          <a:bodyPr wrap="none" rtlCol="0">
            <a:spAutoFit/>
          </a:bodyPr>
          <a:lstStyle/>
          <a:p>
            <a:r>
              <a:rPr lang="en-US" sz="1350" dirty="0"/>
              <a:t>MŌHIOTANGA</a:t>
            </a:r>
          </a:p>
        </p:txBody>
      </p:sp>
      <p:sp>
        <p:nvSpPr>
          <p:cNvPr id="12" name="TextBox 11">
            <a:extLst>
              <a:ext uri="{FF2B5EF4-FFF2-40B4-BE49-F238E27FC236}">
                <a16:creationId xmlns:a16="http://schemas.microsoft.com/office/drawing/2014/main" id="{0BE23D36-786D-3841-A1C8-F7C208EB6994}"/>
              </a:ext>
            </a:extLst>
          </p:cNvPr>
          <p:cNvSpPr txBox="1"/>
          <p:nvPr/>
        </p:nvSpPr>
        <p:spPr>
          <a:xfrm>
            <a:off x="7224401" y="2574964"/>
            <a:ext cx="1368708" cy="300082"/>
          </a:xfrm>
          <a:prstGeom prst="rect">
            <a:avLst/>
          </a:prstGeom>
          <a:solidFill>
            <a:schemeClr val="bg1">
              <a:lumMod val="85000"/>
            </a:schemeClr>
          </a:solidFill>
        </p:spPr>
        <p:txBody>
          <a:bodyPr wrap="none" rtlCol="0">
            <a:spAutoFit/>
          </a:bodyPr>
          <a:lstStyle/>
          <a:p>
            <a:r>
              <a:rPr lang="en-US" sz="1350" dirty="0"/>
              <a:t>TUĀKANA/TĒINA</a:t>
            </a:r>
          </a:p>
        </p:txBody>
      </p:sp>
      <p:sp>
        <p:nvSpPr>
          <p:cNvPr id="13" name="TextBox 12">
            <a:extLst>
              <a:ext uri="{FF2B5EF4-FFF2-40B4-BE49-F238E27FC236}">
                <a16:creationId xmlns:a16="http://schemas.microsoft.com/office/drawing/2014/main" id="{901390CF-AB6A-EC4C-BEE7-6CD239063156}"/>
              </a:ext>
            </a:extLst>
          </p:cNvPr>
          <p:cNvSpPr txBox="1"/>
          <p:nvPr/>
        </p:nvSpPr>
        <p:spPr>
          <a:xfrm>
            <a:off x="7243401" y="1898272"/>
            <a:ext cx="822661" cy="300082"/>
          </a:xfrm>
          <a:prstGeom prst="rect">
            <a:avLst/>
          </a:prstGeom>
          <a:solidFill>
            <a:schemeClr val="bg1">
              <a:lumMod val="85000"/>
            </a:schemeClr>
          </a:solidFill>
        </p:spPr>
        <p:txBody>
          <a:bodyPr wrap="none" rtlCol="0">
            <a:spAutoFit/>
          </a:bodyPr>
          <a:lstStyle/>
          <a:p>
            <a:r>
              <a:rPr lang="en-US" sz="1350" dirty="0"/>
              <a:t>TIKANGA</a:t>
            </a:r>
          </a:p>
        </p:txBody>
      </p:sp>
      <p:sp>
        <p:nvSpPr>
          <p:cNvPr id="14" name="TextBox 13">
            <a:extLst>
              <a:ext uri="{FF2B5EF4-FFF2-40B4-BE49-F238E27FC236}">
                <a16:creationId xmlns:a16="http://schemas.microsoft.com/office/drawing/2014/main" id="{E29FB8AA-7ADD-1942-92FD-C9E9015EDB84}"/>
              </a:ext>
            </a:extLst>
          </p:cNvPr>
          <p:cNvSpPr txBox="1"/>
          <p:nvPr/>
        </p:nvSpPr>
        <p:spPr>
          <a:xfrm>
            <a:off x="105564" y="1621930"/>
            <a:ext cx="1727461" cy="300082"/>
          </a:xfrm>
          <a:prstGeom prst="rect">
            <a:avLst/>
          </a:prstGeom>
          <a:solidFill>
            <a:schemeClr val="bg1">
              <a:lumMod val="85000"/>
            </a:schemeClr>
          </a:solidFill>
        </p:spPr>
        <p:txBody>
          <a:bodyPr wrap="none" rtlCol="0">
            <a:spAutoFit/>
          </a:bodyPr>
          <a:lstStyle/>
          <a:p>
            <a:r>
              <a:rPr lang="en-US" sz="1350" dirty="0"/>
              <a:t>STUDENT FEEDBACK!!</a:t>
            </a:r>
          </a:p>
        </p:txBody>
      </p:sp>
      <p:sp>
        <p:nvSpPr>
          <p:cNvPr id="16" name="TextBox 15">
            <a:extLst>
              <a:ext uri="{FF2B5EF4-FFF2-40B4-BE49-F238E27FC236}">
                <a16:creationId xmlns:a16="http://schemas.microsoft.com/office/drawing/2014/main" id="{94EF91D4-5161-0144-829C-83A9013DEA9D}"/>
              </a:ext>
            </a:extLst>
          </p:cNvPr>
          <p:cNvSpPr txBox="1"/>
          <p:nvPr/>
        </p:nvSpPr>
        <p:spPr>
          <a:xfrm>
            <a:off x="208958" y="4674070"/>
            <a:ext cx="1624740" cy="300082"/>
          </a:xfrm>
          <a:prstGeom prst="rect">
            <a:avLst/>
          </a:prstGeom>
          <a:solidFill>
            <a:schemeClr val="bg1">
              <a:lumMod val="85000"/>
            </a:schemeClr>
          </a:solidFill>
        </p:spPr>
        <p:txBody>
          <a:bodyPr wrap="none" rtlCol="0">
            <a:spAutoFit/>
          </a:bodyPr>
          <a:lstStyle/>
          <a:p>
            <a:r>
              <a:rPr lang="en-US" sz="1350" dirty="0"/>
              <a:t>HIGH EXPECTATIONS</a:t>
            </a:r>
          </a:p>
        </p:txBody>
      </p:sp>
      <p:sp>
        <p:nvSpPr>
          <p:cNvPr id="17" name="TextBox 16">
            <a:extLst>
              <a:ext uri="{FF2B5EF4-FFF2-40B4-BE49-F238E27FC236}">
                <a16:creationId xmlns:a16="http://schemas.microsoft.com/office/drawing/2014/main" id="{67022592-4A7F-7841-8D3C-D9BBD900BBBC}"/>
              </a:ext>
            </a:extLst>
          </p:cNvPr>
          <p:cNvSpPr txBox="1"/>
          <p:nvPr/>
        </p:nvSpPr>
        <p:spPr>
          <a:xfrm>
            <a:off x="7233048" y="1360885"/>
            <a:ext cx="1255857" cy="300082"/>
          </a:xfrm>
          <a:prstGeom prst="rect">
            <a:avLst/>
          </a:prstGeom>
          <a:solidFill>
            <a:schemeClr val="bg1">
              <a:lumMod val="85000"/>
            </a:schemeClr>
          </a:solidFill>
        </p:spPr>
        <p:txBody>
          <a:bodyPr wrap="none" rtlCol="0">
            <a:spAutoFit/>
          </a:bodyPr>
          <a:lstStyle/>
          <a:p>
            <a:r>
              <a:rPr lang="en-US" sz="1350" dirty="0"/>
              <a:t>TAILORED INFO</a:t>
            </a:r>
          </a:p>
        </p:txBody>
      </p:sp>
      <p:sp>
        <p:nvSpPr>
          <p:cNvPr id="18" name="TextBox 17">
            <a:extLst>
              <a:ext uri="{FF2B5EF4-FFF2-40B4-BE49-F238E27FC236}">
                <a16:creationId xmlns:a16="http://schemas.microsoft.com/office/drawing/2014/main" id="{20048823-9E55-844F-B6A5-4B44985C3C7B}"/>
              </a:ext>
            </a:extLst>
          </p:cNvPr>
          <p:cNvSpPr txBox="1"/>
          <p:nvPr/>
        </p:nvSpPr>
        <p:spPr>
          <a:xfrm>
            <a:off x="368666" y="3670276"/>
            <a:ext cx="1247393" cy="300082"/>
          </a:xfrm>
          <a:prstGeom prst="rect">
            <a:avLst/>
          </a:prstGeom>
          <a:solidFill>
            <a:schemeClr val="bg1">
              <a:lumMod val="85000"/>
            </a:schemeClr>
          </a:solidFill>
        </p:spPr>
        <p:txBody>
          <a:bodyPr wrap="none" rtlCol="0">
            <a:spAutoFit/>
          </a:bodyPr>
          <a:lstStyle/>
          <a:p>
            <a:r>
              <a:rPr lang="en-US" sz="1350" dirty="0"/>
              <a:t>BEST PRACTICE</a:t>
            </a:r>
          </a:p>
        </p:txBody>
      </p:sp>
      <p:sp>
        <p:nvSpPr>
          <p:cNvPr id="19" name="TextBox 18">
            <a:extLst>
              <a:ext uri="{FF2B5EF4-FFF2-40B4-BE49-F238E27FC236}">
                <a16:creationId xmlns:a16="http://schemas.microsoft.com/office/drawing/2014/main" id="{2396E32D-517C-C549-A6E1-D30FB41FD8ED}"/>
              </a:ext>
            </a:extLst>
          </p:cNvPr>
          <p:cNvSpPr txBox="1"/>
          <p:nvPr/>
        </p:nvSpPr>
        <p:spPr>
          <a:xfrm>
            <a:off x="353616" y="5261372"/>
            <a:ext cx="1537152" cy="300082"/>
          </a:xfrm>
          <a:prstGeom prst="rect">
            <a:avLst/>
          </a:prstGeom>
          <a:solidFill>
            <a:schemeClr val="bg1">
              <a:lumMod val="85000"/>
            </a:schemeClr>
          </a:solidFill>
        </p:spPr>
        <p:txBody>
          <a:bodyPr wrap="none" rtlCol="0">
            <a:spAutoFit/>
          </a:bodyPr>
          <a:lstStyle/>
          <a:p>
            <a:r>
              <a:rPr lang="en-US" sz="1350" dirty="0"/>
              <a:t>STRENGTHS-BASED</a:t>
            </a:r>
          </a:p>
        </p:txBody>
      </p:sp>
      <p:sp>
        <p:nvSpPr>
          <p:cNvPr id="20" name="TextBox 19">
            <a:extLst>
              <a:ext uri="{FF2B5EF4-FFF2-40B4-BE49-F238E27FC236}">
                <a16:creationId xmlns:a16="http://schemas.microsoft.com/office/drawing/2014/main" id="{36A4D47B-0C89-474B-A069-4CA8AD914FA1}"/>
              </a:ext>
            </a:extLst>
          </p:cNvPr>
          <p:cNvSpPr txBox="1"/>
          <p:nvPr/>
        </p:nvSpPr>
        <p:spPr>
          <a:xfrm>
            <a:off x="7305375" y="5319680"/>
            <a:ext cx="1112805" cy="300082"/>
          </a:xfrm>
          <a:prstGeom prst="rect">
            <a:avLst/>
          </a:prstGeom>
          <a:solidFill>
            <a:schemeClr val="bg1">
              <a:lumMod val="85000"/>
            </a:schemeClr>
          </a:solidFill>
        </p:spPr>
        <p:txBody>
          <a:bodyPr wrap="none" rtlCol="0">
            <a:spAutoFit/>
          </a:bodyPr>
          <a:lstStyle/>
          <a:p>
            <a:r>
              <a:rPr lang="en-US" sz="1350" dirty="0"/>
              <a:t>NON-DEFICIT</a:t>
            </a:r>
          </a:p>
        </p:txBody>
      </p:sp>
      <p:sp>
        <p:nvSpPr>
          <p:cNvPr id="21" name="Slide Number Placeholder 20">
            <a:extLst>
              <a:ext uri="{FF2B5EF4-FFF2-40B4-BE49-F238E27FC236}">
                <a16:creationId xmlns:a16="http://schemas.microsoft.com/office/drawing/2014/main" id="{F3C7C15A-D7D9-B846-8F22-636A458FD8FB}"/>
              </a:ext>
            </a:extLst>
          </p:cNvPr>
          <p:cNvSpPr>
            <a:spLocks noGrp="1"/>
          </p:cNvSpPr>
          <p:nvPr>
            <p:ph type="sldNum" sz="quarter" idx="12"/>
          </p:nvPr>
        </p:nvSpPr>
        <p:spPr/>
        <p:txBody>
          <a:bodyPr/>
          <a:lstStyle/>
          <a:p>
            <a:fld id="{0F8A349D-6F4F-AB4F-A8B0-095F2F26C17F}" type="slidenum">
              <a:rPr lang="en-US" smtClean="0"/>
              <a:t>21</a:t>
            </a:fld>
            <a:endParaRPr lang="en-US"/>
          </a:p>
        </p:txBody>
      </p:sp>
      <p:sp>
        <p:nvSpPr>
          <p:cNvPr id="22" name="TextBox 21">
            <a:extLst>
              <a:ext uri="{FF2B5EF4-FFF2-40B4-BE49-F238E27FC236}">
                <a16:creationId xmlns:a16="http://schemas.microsoft.com/office/drawing/2014/main" id="{9B18B879-F43D-5A47-A37D-CC2A6FCEC803}"/>
              </a:ext>
            </a:extLst>
          </p:cNvPr>
          <p:cNvSpPr txBox="1"/>
          <p:nvPr/>
        </p:nvSpPr>
        <p:spPr>
          <a:xfrm>
            <a:off x="7270480" y="3517907"/>
            <a:ext cx="1726819" cy="300082"/>
          </a:xfrm>
          <a:prstGeom prst="rect">
            <a:avLst/>
          </a:prstGeom>
          <a:solidFill>
            <a:schemeClr val="bg1">
              <a:lumMod val="85000"/>
            </a:schemeClr>
          </a:solidFill>
        </p:spPr>
        <p:txBody>
          <a:bodyPr wrap="none" rtlCol="0">
            <a:spAutoFit/>
          </a:bodyPr>
          <a:lstStyle/>
          <a:p>
            <a:r>
              <a:rPr lang="en-US" sz="1350" dirty="0"/>
              <a:t>EVIDENCE-INFORMED</a:t>
            </a:r>
          </a:p>
        </p:txBody>
      </p:sp>
    </p:spTree>
    <p:extLst>
      <p:ext uri="{BB962C8B-B14F-4D97-AF65-F5344CB8AC3E}">
        <p14:creationId xmlns:p14="http://schemas.microsoft.com/office/powerpoint/2010/main" val="178100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435 -0.01018 C 0.00612 -0.08171 0.03671 -0.15324 0.10052 -0.09004 C 0.16445 -0.02708 0.35859 0.36829 0.35859 0.36829 L 0.35859 0.36829 " pathEditMode="relative" ptsTypes="AAAA">
                                      <p:cBhvr>
                                        <p:cTn id="6" dur="2000" fill="hold"/>
                                        <p:tgtEl>
                                          <p:spTgt spid="14"/>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0.01602 -0.02176 C -0.08476 -0.04954 -0.18555 -0.07732 -0.24114 -0.01296 C -0.29661 0.05139 -0.3069 0.20764 -0.31706 0.36412 " pathEditMode="relative" ptsTypes="AAA">
                                      <p:cBhvr>
                                        <p:cTn id="9" dur="1500" fill="hold"/>
                                        <p:tgtEl>
                                          <p:spTgt spid="17"/>
                                        </p:tgtEl>
                                        <p:attrNameLst>
                                          <p:attrName>ppt_x</p:attrName>
                                          <p:attrName>ppt_y</p:attrName>
                                        </p:attrNameLst>
                                      </p:cBhvr>
                                    </p:animMotion>
                                  </p:childTnLst>
                                </p:cTn>
                              </p:par>
                            </p:childTnLst>
                          </p:cTn>
                        </p:par>
                        <p:par>
                          <p:cTn id="10" fill="hold">
                            <p:stCondLst>
                              <p:cond delay="3500"/>
                            </p:stCondLst>
                            <p:childTnLst>
                              <p:par>
                                <p:cTn id="11" presetID="0" presetClass="path" presetSubtype="0" accel="50000" decel="50000" fill="hold" grpId="0" nodeType="afterEffect">
                                  <p:stCondLst>
                                    <p:cond delay="0"/>
                                  </p:stCondLst>
                                  <p:childTnLst>
                                    <p:animMotion origin="layout" path="M -0.07643 0.00926 C -0.01419 -0.00579 0.04805 -0.02084 0.0905 0.02708 C 0.13308 0.07523 0.15586 0.18634 0.17865 0.29768 " pathEditMode="relative" rAng="0" ptsTypes="AAA">
                                      <p:cBhvr>
                                        <p:cTn id="12" dur="1500" fill="hold"/>
                                        <p:tgtEl>
                                          <p:spTgt spid="11"/>
                                        </p:tgtEl>
                                        <p:attrNameLst>
                                          <p:attrName>ppt_x</p:attrName>
                                          <p:attrName>ppt_y</p:attrName>
                                        </p:attrNameLst>
                                      </p:cBhvr>
                                      <p:rCtr x="12747" y="13681"/>
                                    </p:animMotion>
                                  </p:childTnLst>
                                </p:cTn>
                              </p:par>
                            </p:childTnLst>
                          </p:cTn>
                        </p:par>
                        <p:par>
                          <p:cTn id="13" fill="hold">
                            <p:stCondLst>
                              <p:cond delay="5000"/>
                            </p:stCondLst>
                            <p:childTnLst>
                              <p:par>
                                <p:cTn id="14" presetID="0" presetClass="path" presetSubtype="0" accel="50000" decel="50000" fill="hold" grpId="0" nodeType="afterEffect">
                                  <p:stCondLst>
                                    <p:cond delay="0"/>
                                  </p:stCondLst>
                                  <p:childTnLst>
                                    <p:animMotion origin="layout" path="M 0.0013 -0.01042 L -0.20469 0.33449 " pathEditMode="relative" ptsTypes="AA">
                                      <p:cBhvr>
                                        <p:cTn id="15" dur="1500" fill="hold"/>
                                        <p:tgtEl>
                                          <p:spTgt spid="13"/>
                                        </p:tgtEl>
                                        <p:attrNameLst>
                                          <p:attrName>ppt_x</p:attrName>
                                          <p:attrName>ppt_y</p:attrName>
                                        </p:attrNameLst>
                                      </p:cBhvr>
                                    </p:animMotion>
                                  </p:childTnLst>
                                </p:cTn>
                              </p:par>
                            </p:childTnLst>
                          </p:cTn>
                        </p:par>
                        <p:par>
                          <p:cTn id="16" fill="hold">
                            <p:stCondLst>
                              <p:cond delay="6500"/>
                            </p:stCondLst>
                            <p:childTnLst>
                              <p:par>
                                <p:cTn id="17" presetID="0" presetClass="path" presetSubtype="0" accel="50000" decel="50000" fill="hold" grpId="0" nodeType="afterEffect">
                                  <p:stCondLst>
                                    <p:cond delay="0"/>
                                  </p:stCondLst>
                                  <p:childTnLst>
                                    <p:animMotion origin="layout" path="M -0.01562 -0.0037 C 0.00677 -0.04282 0.02917 -0.08194 0.08438 -0.03912 C 0.13959 0.00347 0.22748 0.12801 0.3155 0.25255 " pathEditMode="relative" ptsTypes="AAA">
                                      <p:cBhvr>
                                        <p:cTn id="18" dur="1500" fill="hold"/>
                                        <p:tgtEl>
                                          <p:spTgt spid="5"/>
                                        </p:tgtEl>
                                        <p:attrNameLst>
                                          <p:attrName>ppt_x</p:attrName>
                                          <p:attrName>ppt_y</p:attrName>
                                        </p:attrNameLst>
                                      </p:cBhvr>
                                    </p:animMotion>
                                  </p:childTnLst>
                                </p:cTn>
                              </p:par>
                            </p:childTnLst>
                          </p:cTn>
                        </p:par>
                        <p:par>
                          <p:cTn id="19" fill="hold">
                            <p:stCondLst>
                              <p:cond delay="8000"/>
                            </p:stCondLst>
                            <p:childTnLst>
                              <p:par>
                                <p:cTn id="20" presetID="0" presetClass="path" presetSubtype="0" accel="50000" decel="50000" fill="hold" grpId="0" nodeType="afterEffect">
                                  <p:stCondLst>
                                    <p:cond delay="0"/>
                                  </p:stCondLst>
                                  <p:childTnLst>
                                    <p:animMotion origin="layout" path="M 0.00169 -0.02153 C -0.05039 -0.10579 -0.10234 -0.19005 -0.15143 -0.13704 C -0.20039 -0.08403 -0.24635 0.10648 -0.29232 0.29699 " pathEditMode="relative" ptsTypes="AAA">
                                      <p:cBhvr>
                                        <p:cTn id="21" dur="1500" fill="hold"/>
                                        <p:tgtEl>
                                          <p:spTgt spid="12"/>
                                        </p:tgtEl>
                                        <p:attrNameLst>
                                          <p:attrName>ppt_x</p:attrName>
                                          <p:attrName>ppt_y</p:attrName>
                                        </p:attrNameLst>
                                      </p:cBhvr>
                                    </p:animMotion>
                                  </p:childTnLst>
                                </p:cTn>
                              </p:par>
                            </p:childTnLst>
                          </p:cTn>
                        </p:par>
                        <p:par>
                          <p:cTn id="22" fill="hold">
                            <p:stCondLst>
                              <p:cond delay="9500"/>
                            </p:stCondLst>
                            <p:childTnLst>
                              <p:par>
                                <p:cTn id="23" presetID="0" presetClass="path" presetSubtype="0" accel="50000" decel="50000" fill="hold" grpId="0" nodeType="afterEffect">
                                  <p:stCondLst>
                                    <p:cond delay="0"/>
                                  </p:stCondLst>
                                  <p:childTnLst>
                                    <p:animMotion origin="layout" path="M -0.04661 -0.00648 C -0.00299 -0.04583 0.04063 -0.08541 0.0974 -0.0456 C 0.15404 -0.00555 0.2237 0.11389 0.29349 0.23357 " pathEditMode="relative" ptsTypes="AAA">
                                      <p:cBhvr>
                                        <p:cTn id="24" dur="1500" fill="hold"/>
                                        <p:tgtEl>
                                          <p:spTgt spid="9"/>
                                        </p:tgtEl>
                                        <p:attrNameLst>
                                          <p:attrName>ppt_x</p:attrName>
                                          <p:attrName>ppt_y</p:attrName>
                                        </p:attrNameLst>
                                      </p:cBhvr>
                                    </p:animMotion>
                                  </p:childTnLst>
                                </p:cTn>
                              </p:par>
                            </p:childTnLst>
                          </p:cTn>
                        </p:par>
                        <p:par>
                          <p:cTn id="25" fill="hold">
                            <p:stCondLst>
                              <p:cond delay="11000"/>
                            </p:stCondLst>
                            <p:childTnLst>
                              <p:par>
                                <p:cTn id="26" presetID="0" presetClass="path" presetSubtype="0" accel="50000" decel="50000" fill="hold" grpId="0" nodeType="afterEffect">
                                  <p:stCondLst>
                                    <p:cond delay="0"/>
                                  </p:stCondLst>
                                  <p:childTnLst>
                                    <p:animMotion origin="layout" path="M -0.00313 -0.01736 C -0.04336 -0.04584 -0.08347 -0.07431 -0.12618 -0.02269 C -0.16888 0.02893 -0.21407 0.16041 -0.25912 0.29213 " pathEditMode="relative" ptsTypes="AAA">
                                      <p:cBhvr>
                                        <p:cTn id="27" dur="1500" fill="hold"/>
                                        <p:tgtEl>
                                          <p:spTgt spid="6"/>
                                        </p:tgtEl>
                                        <p:attrNameLst>
                                          <p:attrName>ppt_x</p:attrName>
                                          <p:attrName>ppt_y</p:attrName>
                                        </p:attrNameLst>
                                      </p:cBhvr>
                                    </p:animMotion>
                                  </p:childTnLst>
                                </p:cTn>
                              </p:par>
                            </p:childTnLst>
                          </p:cTn>
                        </p:par>
                        <p:par>
                          <p:cTn id="28" fill="hold">
                            <p:stCondLst>
                              <p:cond delay="12500"/>
                            </p:stCondLst>
                            <p:childTnLst>
                              <p:par>
                                <p:cTn id="29" presetID="0" presetClass="path" presetSubtype="0" accel="50000" decel="50000" fill="hold" grpId="0" nodeType="afterEffect">
                                  <p:stCondLst>
                                    <p:cond delay="0"/>
                                  </p:stCondLst>
                                  <p:childTnLst>
                                    <p:animMotion origin="layout" path="M -0.01068 -0.02801 C 0.02226 -0.06158 0.05521 -0.09537 0.08021 -0.0882 C 0.10521 -0.08125 0.12226 -0.03334 0.13932 0.01481 " pathEditMode="relative" ptsTypes="AAA">
                                      <p:cBhvr>
                                        <p:cTn id="30" dur="1500" fill="hold"/>
                                        <p:tgtEl>
                                          <p:spTgt spid="4"/>
                                        </p:tgtEl>
                                        <p:attrNameLst>
                                          <p:attrName>ppt_x</p:attrName>
                                          <p:attrName>ppt_y</p:attrName>
                                        </p:attrNameLst>
                                      </p:cBhvr>
                                    </p:animMotion>
                                  </p:childTnLst>
                                </p:cTn>
                              </p:par>
                            </p:childTnLst>
                          </p:cTn>
                        </p:par>
                        <p:par>
                          <p:cTn id="31" fill="hold">
                            <p:stCondLst>
                              <p:cond delay="14000"/>
                            </p:stCondLst>
                            <p:childTnLst>
                              <p:par>
                                <p:cTn id="32" presetID="0" presetClass="path" presetSubtype="0" accel="50000" decel="50000" fill="hold" grpId="0" nodeType="afterEffect">
                                  <p:stCondLst>
                                    <p:cond delay="0"/>
                                  </p:stCondLst>
                                  <p:childTnLst>
                                    <p:animMotion origin="layout" path="M -0.05404 0.01944 C -0.103 -0.03403 -0.15195 -0.0875 -0.2211 -0.06412 C -0.29037 -0.04074 -0.37982 0.05949 -0.46914 0.15995 " pathEditMode="relative" rAng="0" ptsTypes="AAA">
                                      <p:cBhvr>
                                        <p:cTn id="33" dur="1500" fill="hold"/>
                                        <p:tgtEl>
                                          <p:spTgt spid="8"/>
                                        </p:tgtEl>
                                        <p:attrNameLst>
                                          <p:attrName>ppt_x</p:attrName>
                                          <p:attrName>ppt_y</p:attrName>
                                        </p:attrNameLst>
                                      </p:cBhvr>
                                      <p:rCtr x="-20755" y="2546"/>
                                    </p:animMotion>
                                  </p:childTnLst>
                                </p:cTn>
                              </p:par>
                            </p:childTnLst>
                          </p:cTn>
                        </p:par>
                        <p:par>
                          <p:cTn id="34" fill="hold">
                            <p:stCondLst>
                              <p:cond delay="15500"/>
                            </p:stCondLst>
                            <p:childTnLst>
                              <p:par>
                                <p:cTn id="35" presetID="0" presetClass="path" presetSubtype="0" accel="50000" decel="50000" fill="hold" grpId="0" nodeType="afterEffect">
                                  <p:stCondLst>
                                    <p:cond delay="0"/>
                                  </p:stCondLst>
                                  <p:childTnLst>
                                    <p:animMotion origin="layout" path="M -0.03216 -0.02407 C -0.04778 -0.11759 -0.06341 -0.21111 -0.01809 -0.26065 C 0.02722 -0.31018 0.1336 -0.31574 0.23998 -0.32106 " pathEditMode="relative" ptsTypes="AAA">
                                      <p:cBhvr>
                                        <p:cTn id="36" dur="1500" fill="hold"/>
                                        <p:tgtEl>
                                          <p:spTgt spid="16"/>
                                        </p:tgtEl>
                                        <p:attrNameLst>
                                          <p:attrName>ppt_x</p:attrName>
                                          <p:attrName>ppt_y</p:attrName>
                                        </p:attrNameLst>
                                      </p:cBhvr>
                                    </p:animMotion>
                                  </p:childTnLst>
                                </p:cTn>
                              </p:par>
                            </p:childTnLst>
                          </p:cTn>
                        </p:par>
                        <p:par>
                          <p:cTn id="37" fill="hold">
                            <p:stCondLst>
                              <p:cond delay="17000"/>
                            </p:stCondLst>
                            <p:childTnLst>
                              <p:par>
                                <p:cTn id="38" presetID="0" presetClass="path" presetSubtype="0" accel="50000" decel="50000" fill="hold" grpId="0" nodeType="afterEffect">
                                  <p:stCondLst>
                                    <p:cond delay="0"/>
                                  </p:stCondLst>
                                  <p:childTnLst>
                                    <p:animMotion origin="layout" path="M 0.00391 -0.02129 C 0.02409 -0.08703 0.04414 -0.15301 0.01693 -0.1368 C -0.01041 -0.12037 -0.08528 -0.02199 -0.16002 0.07662 " pathEditMode="relative" rAng="0" ptsTypes="AAA">
                                      <p:cBhvr>
                                        <p:cTn id="39" dur="1500" fill="hold"/>
                                        <p:tgtEl>
                                          <p:spTgt spid="7"/>
                                        </p:tgtEl>
                                        <p:attrNameLst>
                                          <p:attrName>ppt_x</p:attrName>
                                          <p:attrName>ppt_y</p:attrName>
                                        </p:attrNameLst>
                                      </p:cBhvr>
                                      <p:rCtr x="-6888" y="-1019"/>
                                    </p:animMotion>
                                  </p:childTnLst>
                                </p:cTn>
                              </p:par>
                            </p:childTnLst>
                          </p:cTn>
                        </p:par>
                        <p:par>
                          <p:cTn id="40" fill="hold">
                            <p:stCondLst>
                              <p:cond delay="18500"/>
                            </p:stCondLst>
                            <p:childTnLst>
                              <p:par>
                                <p:cTn id="41" presetID="0" presetClass="path" presetSubtype="0" accel="50000" decel="50000" fill="hold" grpId="0" nodeType="afterEffect">
                                  <p:stCondLst>
                                    <p:cond delay="0"/>
                                  </p:stCondLst>
                                  <p:childTnLst>
                                    <p:animMotion origin="layout" path="M -0.02096 -0.00671 C -0.01706 -0.08055 -0.01315 -0.15416 0.01003 -0.16852 C 0.03321 -0.1831 0.07565 -0.13842 0.1181 -0.09398 " pathEditMode="relative" ptsTypes="AAA">
                                      <p:cBhvr>
                                        <p:cTn id="42" dur="2000" fill="hold"/>
                                        <p:tgtEl>
                                          <p:spTgt spid="19"/>
                                        </p:tgtEl>
                                        <p:attrNameLst>
                                          <p:attrName>ppt_x</p:attrName>
                                          <p:attrName>ppt_y</p:attrName>
                                        </p:attrNameLst>
                                      </p:cBhvr>
                                    </p:animMotion>
                                  </p:childTnLst>
                                </p:cTn>
                              </p:par>
                            </p:childTnLst>
                          </p:cTn>
                        </p:par>
                        <p:par>
                          <p:cTn id="43" fill="hold">
                            <p:stCondLst>
                              <p:cond delay="20500"/>
                            </p:stCondLst>
                            <p:childTnLst>
                              <p:par>
                                <p:cTn id="44" presetID="0" presetClass="path" presetSubtype="0" accel="50000" decel="50000" fill="hold" grpId="0" nodeType="afterEffect">
                                  <p:stCondLst>
                                    <p:cond delay="0"/>
                                  </p:stCondLst>
                                  <p:childTnLst>
                                    <p:animMotion origin="layout" path="M -0.01106 -0.02592 C -0.01679 -0.09491 -0.02252 -0.16389 -0.08919 -0.22685 C -0.15586 -0.29004 -0.28346 -0.34745 -0.41106 -0.40463 " pathEditMode="relative" ptsTypes="AAA">
                                      <p:cBhvr>
                                        <p:cTn id="45" dur="2000" fill="hold"/>
                                        <p:tgtEl>
                                          <p:spTgt spid="10"/>
                                        </p:tgtEl>
                                        <p:attrNameLst>
                                          <p:attrName>ppt_x</p:attrName>
                                          <p:attrName>ppt_y</p:attrName>
                                        </p:attrNameLst>
                                      </p:cBhvr>
                                    </p:animMotion>
                                  </p:childTnLst>
                                </p:cTn>
                              </p:par>
                            </p:childTnLst>
                          </p:cTn>
                        </p:par>
                        <p:par>
                          <p:cTn id="46" fill="hold">
                            <p:stCondLst>
                              <p:cond delay="22500"/>
                            </p:stCondLst>
                            <p:childTnLst>
                              <p:par>
                                <p:cTn id="47" presetID="0" presetClass="path" presetSubtype="0" accel="50000" decel="50000" fill="hold" grpId="0" nodeType="afterEffect">
                                  <p:stCondLst>
                                    <p:cond delay="0"/>
                                  </p:stCondLst>
                                  <p:childTnLst>
                                    <p:animMotion origin="layout" path="M 0.03998 -0.02569 C 0.02943 -0.08379 0.01888 -0.14189 -0.03906 -0.1537 C -0.09713 -0.1655 -0.2026 -0.13125 -0.30807 -0.09699 " pathEditMode="relative" rAng="0" ptsTypes="AAA">
                                      <p:cBhvr>
                                        <p:cTn id="48" dur="2000" fill="hold"/>
                                        <p:tgtEl>
                                          <p:spTgt spid="20"/>
                                        </p:tgtEl>
                                        <p:attrNameLst>
                                          <p:attrName>ppt_x</p:attrName>
                                          <p:attrName>ppt_y</p:attrName>
                                        </p:attrNameLst>
                                      </p:cBhvr>
                                      <p:rCtr x="-17409" y="-6528"/>
                                    </p:animMotion>
                                  </p:childTnLst>
                                </p:cTn>
                              </p:par>
                            </p:childTnLst>
                          </p:cTn>
                        </p:par>
                        <p:par>
                          <p:cTn id="49" fill="hold">
                            <p:stCondLst>
                              <p:cond delay="24500"/>
                            </p:stCondLst>
                            <p:childTnLst>
                              <p:par>
                                <p:cTn id="50" presetID="0" presetClass="path" presetSubtype="0" accel="50000" decel="50000" fill="hold" grpId="0" nodeType="afterEffect">
                                  <p:stCondLst>
                                    <p:cond delay="0"/>
                                  </p:stCondLst>
                                  <p:childTnLst>
                                    <p:animMotion origin="layout" path="M -0.02279 -0.00324 C -0.02214 -0.02268 -0.02135 -0.04213 0.00716 -0.07268 C 0.03568 -0.10324 0.09193 -0.1449 0.14831 -0.18634 " pathEditMode="relative" ptsTypes="AAA">
                                      <p:cBhvr>
                                        <p:cTn id="51" dur="1500" fill="hold"/>
                                        <p:tgtEl>
                                          <p:spTgt spid="18"/>
                                        </p:tgtEl>
                                        <p:attrNameLst>
                                          <p:attrName>ppt_x</p:attrName>
                                          <p:attrName>ppt_y</p:attrName>
                                        </p:attrNameLst>
                                      </p:cBhvr>
                                    </p:animMotion>
                                  </p:childTnLst>
                                </p:cTn>
                              </p:par>
                            </p:childTnLst>
                          </p:cTn>
                        </p:par>
                        <p:par>
                          <p:cTn id="52" fill="hold">
                            <p:stCondLst>
                              <p:cond delay="26000"/>
                            </p:stCondLst>
                            <p:childTnLst>
                              <p:par>
                                <p:cTn id="53" presetID="0" presetClass="path" presetSubtype="0" accel="50000" decel="50000" fill="hold" grpId="0" nodeType="afterEffect">
                                  <p:stCondLst>
                                    <p:cond delay="0"/>
                                  </p:stCondLst>
                                  <p:childTnLst>
                                    <p:animMotion origin="layout" path="M -0.02474 -0.01273 C -0.00443 -0.0331 0.01575 -0.05347 -0.02565 -0.06967 C -0.06719 -0.08588 -0.17044 -0.09815 -0.27357 -0.11041 " pathEditMode="relative" ptsTypes="AAA">
                                      <p:cBhvr>
                                        <p:cTn id="54" dur="15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5BECFD-EDB0-F142-86D9-0963C084B33A}"/>
              </a:ext>
            </a:extLst>
          </p:cNvPr>
          <p:cNvSpPr txBox="1"/>
          <p:nvPr/>
        </p:nvSpPr>
        <p:spPr>
          <a:xfrm rot="193926">
            <a:off x="4681536" y="1646468"/>
            <a:ext cx="1200393" cy="300082"/>
          </a:xfrm>
          <a:prstGeom prst="rect">
            <a:avLst/>
          </a:prstGeom>
          <a:solidFill>
            <a:schemeClr val="bg1">
              <a:lumMod val="85000"/>
            </a:schemeClr>
          </a:solidFill>
        </p:spPr>
        <p:txBody>
          <a:bodyPr wrap="none" rtlCol="0">
            <a:spAutoFit/>
          </a:bodyPr>
          <a:lstStyle/>
          <a:p>
            <a:r>
              <a:rPr lang="en-US" sz="1350" dirty="0"/>
              <a:t>MŌHIOTANGA</a:t>
            </a:r>
          </a:p>
        </p:txBody>
      </p:sp>
      <p:grpSp>
        <p:nvGrpSpPr>
          <p:cNvPr id="3" name="Group 2">
            <a:extLst>
              <a:ext uri="{FF2B5EF4-FFF2-40B4-BE49-F238E27FC236}">
                <a16:creationId xmlns:a16="http://schemas.microsoft.com/office/drawing/2014/main" id="{46BDB337-40E6-714E-998D-B27D8BC775BB}"/>
              </a:ext>
            </a:extLst>
          </p:cNvPr>
          <p:cNvGrpSpPr/>
          <p:nvPr/>
        </p:nvGrpSpPr>
        <p:grpSpPr>
          <a:xfrm>
            <a:off x="1" y="171152"/>
            <a:ext cx="9144000" cy="6625888"/>
            <a:chOff x="2577810" y="940832"/>
            <a:chExt cx="6522067" cy="4824000"/>
          </a:xfrm>
        </p:grpSpPr>
        <p:pic>
          <p:nvPicPr>
            <p:cNvPr id="2" name="Picture 1">
              <a:extLst>
                <a:ext uri="{FF2B5EF4-FFF2-40B4-BE49-F238E27FC236}">
                  <a16:creationId xmlns:a16="http://schemas.microsoft.com/office/drawing/2014/main" id="{CDA9DEB4-8833-7749-87D5-2E1FFD7F7192}"/>
                </a:ext>
              </a:extLst>
            </p:cNvPr>
            <p:cNvPicPr>
              <a:picLocks noChangeAspect="1"/>
            </p:cNvPicPr>
            <p:nvPr/>
          </p:nvPicPr>
          <p:blipFill>
            <a:blip r:embed="rId3"/>
            <a:stretch>
              <a:fillRect/>
            </a:stretch>
          </p:blipFill>
          <p:spPr>
            <a:xfrm>
              <a:off x="2577810" y="940832"/>
              <a:ext cx="6440298" cy="4824000"/>
            </a:xfrm>
            <a:prstGeom prst="rect">
              <a:avLst/>
            </a:prstGeom>
          </p:spPr>
        </p:pic>
        <p:sp>
          <p:nvSpPr>
            <p:cNvPr id="4" name="TextBox 3">
              <a:extLst>
                <a:ext uri="{FF2B5EF4-FFF2-40B4-BE49-F238E27FC236}">
                  <a16:creationId xmlns:a16="http://schemas.microsoft.com/office/drawing/2014/main" id="{11D002EF-3852-3642-A8BC-B12817B78E34}"/>
                </a:ext>
              </a:extLst>
            </p:cNvPr>
            <p:cNvSpPr txBox="1"/>
            <p:nvPr/>
          </p:nvSpPr>
          <p:spPr>
            <a:xfrm>
              <a:off x="7330830" y="3611945"/>
              <a:ext cx="932221" cy="400109"/>
            </a:xfrm>
            <a:prstGeom prst="rect">
              <a:avLst/>
            </a:prstGeom>
            <a:solidFill>
              <a:schemeClr val="bg1">
                <a:lumMod val="85000"/>
              </a:schemeClr>
            </a:solidFill>
          </p:spPr>
          <p:txBody>
            <a:bodyPr wrap="none" rtlCol="0">
              <a:spAutoFit/>
            </a:bodyPr>
            <a:lstStyle/>
            <a:p>
              <a:r>
                <a:rPr lang="en-US" sz="1350" dirty="0"/>
                <a:t>AROHA</a:t>
              </a:r>
            </a:p>
          </p:txBody>
        </p:sp>
        <p:sp>
          <p:nvSpPr>
            <p:cNvPr id="5" name="TextBox 4">
              <a:extLst>
                <a:ext uri="{FF2B5EF4-FFF2-40B4-BE49-F238E27FC236}">
                  <a16:creationId xmlns:a16="http://schemas.microsoft.com/office/drawing/2014/main" id="{F1645E85-BB8F-5D4E-A287-17F66267F85F}"/>
                </a:ext>
              </a:extLst>
            </p:cNvPr>
            <p:cNvSpPr txBox="1"/>
            <p:nvPr/>
          </p:nvSpPr>
          <p:spPr>
            <a:xfrm rot="21229501">
              <a:off x="6004663" y="3588628"/>
              <a:ext cx="1167415" cy="400109"/>
            </a:xfrm>
            <a:prstGeom prst="rect">
              <a:avLst/>
            </a:prstGeom>
            <a:solidFill>
              <a:schemeClr val="bg1">
                <a:lumMod val="85000"/>
              </a:schemeClr>
            </a:solidFill>
          </p:spPr>
          <p:txBody>
            <a:bodyPr wrap="none" rtlCol="0">
              <a:spAutoFit/>
            </a:bodyPr>
            <a:lstStyle/>
            <a:p>
              <a:r>
                <a:rPr lang="en-US" sz="1350" dirty="0"/>
                <a:t>MANAAKI</a:t>
              </a:r>
            </a:p>
          </p:txBody>
        </p:sp>
        <p:sp>
          <p:nvSpPr>
            <p:cNvPr id="6" name="TextBox 5">
              <a:extLst>
                <a:ext uri="{FF2B5EF4-FFF2-40B4-BE49-F238E27FC236}">
                  <a16:creationId xmlns:a16="http://schemas.microsoft.com/office/drawing/2014/main" id="{3D350A37-181E-AE4D-83A5-2A27AB1B9933}"/>
                </a:ext>
              </a:extLst>
            </p:cNvPr>
            <p:cNvSpPr txBox="1"/>
            <p:nvPr/>
          </p:nvSpPr>
          <p:spPr>
            <a:xfrm>
              <a:off x="3139919" y="5040791"/>
              <a:ext cx="1692258" cy="400109"/>
            </a:xfrm>
            <a:prstGeom prst="rect">
              <a:avLst/>
            </a:prstGeom>
            <a:solidFill>
              <a:schemeClr val="bg1">
                <a:lumMod val="85000"/>
              </a:schemeClr>
            </a:solidFill>
          </p:spPr>
          <p:txBody>
            <a:bodyPr wrap="none" rtlCol="0">
              <a:spAutoFit/>
            </a:bodyPr>
            <a:lstStyle/>
            <a:p>
              <a:r>
                <a:rPr lang="en-US" sz="1350" dirty="0"/>
                <a:t>KAITIAKITANGA</a:t>
              </a:r>
            </a:p>
          </p:txBody>
        </p:sp>
        <p:sp>
          <p:nvSpPr>
            <p:cNvPr id="7" name="TextBox 6">
              <a:extLst>
                <a:ext uri="{FF2B5EF4-FFF2-40B4-BE49-F238E27FC236}">
                  <a16:creationId xmlns:a16="http://schemas.microsoft.com/office/drawing/2014/main" id="{D2CE76E6-DD4F-8D43-AEBD-04D0A12C924E}"/>
                </a:ext>
              </a:extLst>
            </p:cNvPr>
            <p:cNvSpPr txBox="1"/>
            <p:nvPr/>
          </p:nvSpPr>
          <p:spPr>
            <a:xfrm>
              <a:off x="5461587" y="5137051"/>
              <a:ext cx="641372" cy="400109"/>
            </a:xfrm>
            <a:prstGeom prst="rect">
              <a:avLst/>
            </a:prstGeom>
            <a:solidFill>
              <a:schemeClr val="bg1">
                <a:lumMod val="85000"/>
              </a:schemeClr>
            </a:solidFill>
          </p:spPr>
          <p:txBody>
            <a:bodyPr wrap="none" rtlCol="0">
              <a:spAutoFit/>
            </a:bodyPr>
            <a:lstStyle/>
            <a:p>
              <a:r>
                <a:rPr lang="en-US" sz="1350" dirty="0"/>
                <a:t>AKO</a:t>
              </a:r>
            </a:p>
          </p:txBody>
        </p:sp>
        <p:sp>
          <p:nvSpPr>
            <p:cNvPr id="8" name="TextBox 7">
              <a:extLst>
                <a:ext uri="{FF2B5EF4-FFF2-40B4-BE49-F238E27FC236}">
                  <a16:creationId xmlns:a16="http://schemas.microsoft.com/office/drawing/2014/main" id="{EE2DBC69-28B0-EF40-A58B-DB4D11E73017}"/>
                </a:ext>
              </a:extLst>
            </p:cNvPr>
            <p:cNvSpPr txBox="1"/>
            <p:nvPr/>
          </p:nvSpPr>
          <p:spPr>
            <a:xfrm>
              <a:off x="6882091" y="4327452"/>
              <a:ext cx="2217786" cy="400109"/>
            </a:xfrm>
            <a:prstGeom prst="rect">
              <a:avLst/>
            </a:prstGeom>
            <a:solidFill>
              <a:schemeClr val="bg1">
                <a:lumMod val="85000"/>
              </a:schemeClr>
            </a:solidFill>
          </p:spPr>
          <p:txBody>
            <a:bodyPr wrap="none" rtlCol="0">
              <a:spAutoFit/>
            </a:bodyPr>
            <a:lstStyle/>
            <a:p>
              <a:r>
                <a:rPr lang="en-US" sz="1350" dirty="0"/>
                <a:t>WHANAUNGATANGA</a:t>
              </a:r>
            </a:p>
          </p:txBody>
        </p:sp>
        <p:sp>
          <p:nvSpPr>
            <p:cNvPr id="9" name="TextBox 8">
              <a:extLst>
                <a:ext uri="{FF2B5EF4-FFF2-40B4-BE49-F238E27FC236}">
                  <a16:creationId xmlns:a16="http://schemas.microsoft.com/office/drawing/2014/main" id="{8503F8C0-21A8-B946-B387-4CF3F2E54775}"/>
                </a:ext>
              </a:extLst>
            </p:cNvPr>
            <p:cNvSpPr txBox="1"/>
            <p:nvPr/>
          </p:nvSpPr>
          <p:spPr>
            <a:xfrm>
              <a:off x="5426944" y="4208081"/>
              <a:ext cx="1586504" cy="400109"/>
            </a:xfrm>
            <a:prstGeom prst="rect">
              <a:avLst/>
            </a:prstGeom>
            <a:solidFill>
              <a:schemeClr val="bg1">
                <a:lumMod val="85000"/>
              </a:schemeClr>
            </a:solidFill>
          </p:spPr>
          <p:txBody>
            <a:bodyPr wrap="none" rtlCol="0">
              <a:spAutoFit/>
            </a:bodyPr>
            <a:lstStyle/>
            <a:p>
              <a:r>
                <a:rPr lang="en-US" sz="1350" dirty="0"/>
                <a:t>KOTAHITANGA</a:t>
              </a:r>
            </a:p>
          </p:txBody>
        </p:sp>
        <p:sp>
          <p:nvSpPr>
            <p:cNvPr id="10" name="TextBox 9">
              <a:extLst>
                <a:ext uri="{FF2B5EF4-FFF2-40B4-BE49-F238E27FC236}">
                  <a16:creationId xmlns:a16="http://schemas.microsoft.com/office/drawing/2014/main" id="{E2A058E4-CA45-5F4B-B443-2C1E2076A756}"/>
                </a:ext>
              </a:extLst>
            </p:cNvPr>
            <p:cNvSpPr txBox="1"/>
            <p:nvPr/>
          </p:nvSpPr>
          <p:spPr>
            <a:xfrm rot="21054583">
              <a:off x="6591021" y="4852264"/>
              <a:ext cx="1981054" cy="400109"/>
            </a:xfrm>
            <a:prstGeom prst="rect">
              <a:avLst/>
            </a:prstGeom>
            <a:solidFill>
              <a:schemeClr val="bg1">
                <a:lumMod val="85000"/>
              </a:schemeClr>
            </a:solidFill>
          </p:spPr>
          <p:txBody>
            <a:bodyPr wrap="none" rtlCol="0">
              <a:spAutoFit/>
            </a:bodyPr>
            <a:lstStyle/>
            <a:p>
              <a:r>
                <a:rPr lang="en-US" sz="1350" dirty="0"/>
                <a:t>RANGATIRATANGA</a:t>
              </a:r>
            </a:p>
          </p:txBody>
        </p:sp>
        <p:sp>
          <p:nvSpPr>
            <p:cNvPr id="12" name="TextBox 11">
              <a:extLst>
                <a:ext uri="{FF2B5EF4-FFF2-40B4-BE49-F238E27FC236}">
                  <a16:creationId xmlns:a16="http://schemas.microsoft.com/office/drawing/2014/main" id="{0BE23D36-786D-3841-A1C8-F7C208EB6994}"/>
                </a:ext>
              </a:extLst>
            </p:cNvPr>
            <p:cNvSpPr txBox="1"/>
            <p:nvPr/>
          </p:nvSpPr>
          <p:spPr>
            <a:xfrm>
              <a:off x="5443662" y="3117748"/>
              <a:ext cx="1824944" cy="400109"/>
            </a:xfrm>
            <a:prstGeom prst="rect">
              <a:avLst/>
            </a:prstGeom>
            <a:solidFill>
              <a:schemeClr val="bg1">
                <a:lumMod val="85000"/>
              </a:schemeClr>
            </a:solidFill>
          </p:spPr>
          <p:txBody>
            <a:bodyPr wrap="none" rtlCol="0">
              <a:spAutoFit/>
            </a:bodyPr>
            <a:lstStyle/>
            <a:p>
              <a:r>
                <a:rPr lang="en-US" sz="1350" dirty="0"/>
                <a:t>TUĀKANA/TĒINA</a:t>
              </a:r>
            </a:p>
          </p:txBody>
        </p:sp>
        <p:sp>
          <p:nvSpPr>
            <p:cNvPr id="13" name="TextBox 12">
              <a:extLst>
                <a:ext uri="{FF2B5EF4-FFF2-40B4-BE49-F238E27FC236}">
                  <a16:creationId xmlns:a16="http://schemas.microsoft.com/office/drawing/2014/main" id="{901390CF-AB6A-EC4C-BEE7-6CD239063156}"/>
                </a:ext>
              </a:extLst>
            </p:cNvPr>
            <p:cNvSpPr txBox="1"/>
            <p:nvPr/>
          </p:nvSpPr>
          <p:spPr>
            <a:xfrm rot="1364966">
              <a:off x="4940350" y="3327840"/>
              <a:ext cx="1096881" cy="400109"/>
            </a:xfrm>
            <a:prstGeom prst="rect">
              <a:avLst/>
            </a:prstGeom>
            <a:solidFill>
              <a:schemeClr val="bg1">
                <a:lumMod val="85000"/>
              </a:schemeClr>
            </a:solidFill>
          </p:spPr>
          <p:txBody>
            <a:bodyPr wrap="none" rtlCol="0">
              <a:spAutoFit/>
            </a:bodyPr>
            <a:lstStyle/>
            <a:p>
              <a:r>
                <a:rPr lang="en-US" sz="1350" dirty="0"/>
                <a:t>TIKANGA</a:t>
              </a:r>
            </a:p>
          </p:txBody>
        </p:sp>
        <p:sp>
          <p:nvSpPr>
            <p:cNvPr id="14" name="TextBox 13">
              <a:extLst>
                <a:ext uri="{FF2B5EF4-FFF2-40B4-BE49-F238E27FC236}">
                  <a16:creationId xmlns:a16="http://schemas.microsoft.com/office/drawing/2014/main" id="{E29FB8AA-7ADD-1942-92FD-C9E9015EDB84}"/>
                </a:ext>
              </a:extLst>
            </p:cNvPr>
            <p:cNvSpPr txBox="1"/>
            <p:nvPr/>
          </p:nvSpPr>
          <p:spPr>
            <a:xfrm rot="21434645">
              <a:off x="3312235" y="4009549"/>
              <a:ext cx="2303281" cy="400109"/>
            </a:xfrm>
            <a:prstGeom prst="rect">
              <a:avLst/>
            </a:prstGeom>
            <a:solidFill>
              <a:schemeClr val="bg1">
                <a:lumMod val="85000"/>
              </a:schemeClr>
            </a:solidFill>
          </p:spPr>
          <p:txBody>
            <a:bodyPr wrap="none" rtlCol="0">
              <a:spAutoFit/>
            </a:bodyPr>
            <a:lstStyle/>
            <a:p>
              <a:r>
                <a:rPr lang="en-US" sz="1350" dirty="0"/>
                <a:t>STUDENT FEEDBACK!!</a:t>
              </a:r>
            </a:p>
          </p:txBody>
        </p:sp>
        <p:sp>
          <p:nvSpPr>
            <p:cNvPr id="16" name="TextBox 15">
              <a:extLst>
                <a:ext uri="{FF2B5EF4-FFF2-40B4-BE49-F238E27FC236}">
                  <a16:creationId xmlns:a16="http://schemas.microsoft.com/office/drawing/2014/main" id="{94EF91D4-5161-0144-829C-83A9013DEA9D}"/>
                </a:ext>
              </a:extLst>
            </p:cNvPr>
            <p:cNvSpPr txBox="1"/>
            <p:nvPr/>
          </p:nvSpPr>
          <p:spPr>
            <a:xfrm rot="20639725">
              <a:off x="2672191" y="3239869"/>
              <a:ext cx="2166320" cy="400109"/>
            </a:xfrm>
            <a:prstGeom prst="rect">
              <a:avLst/>
            </a:prstGeom>
            <a:solidFill>
              <a:schemeClr val="bg1">
                <a:lumMod val="85000"/>
              </a:schemeClr>
            </a:solidFill>
          </p:spPr>
          <p:txBody>
            <a:bodyPr wrap="none" rtlCol="0">
              <a:spAutoFit/>
            </a:bodyPr>
            <a:lstStyle/>
            <a:p>
              <a:r>
                <a:rPr lang="en-US" sz="1350" dirty="0"/>
                <a:t>HIGH EXPECTATIONS</a:t>
              </a:r>
            </a:p>
          </p:txBody>
        </p:sp>
        <p:sp>
          <p:nvSpPr>
            <p:cNvPr id="17" name="TextBox 16">
              <a:extLst>
                <a:ext uri="{FF2B5EF4-FFF2-40B4-BE49-F238E27FC236}">
                  <a16:creationId xmlns:a16="http://schemas.microsoft.com/office/drawing/2014/main" id="{67022592-4A7F-7841-8D3C-D9BBD900BBBC}"/>
                </a:ext>
              </a:extLst>
            </p:cNvPr>
            <p:cNvSpPr txBox="1"/>
            <p:nvPr/>
          </p:nvSpPr>
          <p:spPr>
            <a:xfrm>
              <a:off x="3559933" y="3516031"/>
              <a:ext cx="1674476" cy="400109"/>
            </a:xfrm>
            <a:prstGeom prst="rect">
              <a:avLst/>
            </a:prstGeom>
            <a:solidFill>
              <a:schemeClr val="bg1">
                <a:lumMod val="85000"/>
              </a:schemeClr>
            </a:solidFill>
          </p:spPr>
          <p:txBody>
            <a:bodyPr wrap="none" rtlCol="0">
              <a:spAutoFit/>
            </a:bodyPr>
            <a:lstStyle/>
            <a:p>
              <a:r>
                <a:rPr lang="en-US" sz="1350" dirty="0"/>
                <a:t>TAILORED INFO</a:t>
              </a:r>
            </a:p>
          </p:txBody>
        </p:sp>
        <p:sp>
          <p:nvSpPr>
            <p:cNvPr id="18" name="TextBox 17">
              <a:extLst>
                <a:ext uri="{FF2B5EF4-FFF2-40B4-BE49-F238E27FC236}">
                  <a16:creationId xmlns:a16="http://schemas.microsoft.com/office/drawing/2014/main" id="{20048823-9E55-844F-B6A5-4B44985C3C7B}"/>
                </a:ext>
              </a:extLst>
            </p:cNvPr>
            <p:cNvSpPr txBox="1"/>
            <p:nvPr/>
          </p:nvSpPr>
          <p:spPr>
            <a:xfrm>
              <a:off x="2849673" y="4512119"/>
              <a:ext cx="1663190" cy="400109"/>
            </a:xfrm>
            <a:prstGeom prst="rect">
              <a:avLst/>
            </a:prstGeom>
            <a:solidFill>
              <a:schemeClr val="bg1">
                <a:lumMod val="85000"/>
              </a:schemeClr>
            </a:solidFill>
          </p:spPr>
          <p:txBody>
            <a:bodyPr wrap="none" rtlCol="0">
              <a:spAutoFit/>
            </a:bodyPr>
            <a:lstStyle/>
            <a:p>
              <a:r>
                <a:rPr lang="en-US" sz="1350" dirty="0"/>
                <a:t>BEST PRACTICE</a:t>
              </a:r>
            </a:p>
          </p:txBody>
        </p:sp>
        <p:sp>
          <p:nvSpPr>
            <p:cNvPr id="19" name="TextBox 18">
              <a:extLst>
                <a:ext uri="{FF2B5EF4-FFF2-40B4-BE49-F238E27FC236}">
                  <a16:creationId xmlns:a16="http://schemas.microsoft.com/office/drawing/2014/main" id="{5CA636FA-3324-E543-9D3B-E20630A79F7E}"/>
                </a:ext>
              </a:extLst>
            </p:cNvPr>
            <p:cNvSpPr txBox="1"/>
            <p:nvPr/>
          </p:nvSpPr>
          <p:spPr>
            <a:xfrm>
              <a:off x="4778167" y="4671459"/>
              <a:ext cx="2049536" cy="400109"/>
            </a:xfrm>
            <a:prstGeom prst="rect">
              <a:avLst/>
            </a:prstGeom>
            <a:solidFill>
              <a:schemeClr val="bg1">
                <a:lumMod val="85000"/>
              </a:schemeClr>
            </a:solidFill>
          </p:spPr>
          <p:txBody>
            <a:bodyPr wrap="none" rtlCol="0">
              <a:spAutoFit/>
            </a:bodyPr>
            <a:lstStyle/>
            <a:p>
              <a:r>
                <a:rPr lang="en-US" sz="1350" dirty="0"/>
                <a:t>STRENGTHS-BASED</a:t>
              </a:r>
            </a:p>
          </p:txBody>
        </p:sp>
        <p:sp>
          <p:nvSpPr>
            <p:cNvPr id="20" name="TextBox 19">
              <a:extLst>
                <a:ext uri="{FF2B5EF4-FFF2-40B4-BE49-F238E27FC236}">
                  <a16:creationId xmlns:a16="http://schemas.microsoft.com/office/drawing/2014/main" id="{CBA53FF1-FCD5-6F49-92FA-D5AF6491C71A}"/>
                </a:ext>
              </a:extLst>
            </p:cNvPr>
            <p:cNvSpPr txBox="1"/>
            <p:nvPr/>
          </p:nvSpPr>
          <p:spPr>
            <a:xfrm rot="903096">
              <a:off x="7417012" y="3176017"/>
              <a:ext cx="1483740" cy="400109"/>
            </a:xfrm>
            <a:prstGeom prst="rect">
              <a:avLst/>
            </a:prstGeom>
            <a:solidFill>
              <a:schemeClr val="bg1">
                <a:lumMod val="85000"/>
              </a:schemeClr>
            </a:solidFill>
          </p:spPr>
          <p:txBody>
            <a:bodyPr wrap="none" rtlCol="0">
              <a:spAutoFit/>
            </a:bodyPr>
            <a:lstStyle/>
            <a:p>
              <a:r>
                <a:rPr lang="en-US" sz="1350" dirty="0"/>
                <a:t>NON-DEFICIT</a:t>
              </a:r>
            </a:p>
          </p:txBody>
        </p:sp>
      </p:grpSp>
      <p:sp>
        <p:nvSpPr>
          <p:cNvPr id="22" name="Slide Number Placeholder 21">
            <a:extLst>
              <a:ext uri="{FF2B5EF4-FFF2-40B4-BE49-F238E27FC236}">
                <a16:creationId xmlns:a16="http://schemas.microsoft.com/office/drawing/2014/main" id="{5BB97ACF-639B-1D48-9E1A-80513CAD52AD}"/>
              </a:ext>
            </a:extLst>
          </p:cNvPr>
          <p:cNvSpPr>
            <a:spLocks noGrp="1"/>
          </p:cNvSpPr>
          <p:nvPr>
            <p:ph type="sldNum" sz="quarter" idx="12"/>
          </p:nvPr>
        </p:nvSpPr>
        <p:spPr/>
        <p:txBody>
          <a:bodyPr/>
          <a:lstStyle/>
          <a:p>
            <a:fld id="{0F8A349D-6F4F-AB4F-A8B0-095F2F26C17F}" type="slidenum">
              <a:rPr lang="en-US" smtClean="0"/>
              <a:t>22</a:t>
            </a:fld>
            <a:endParaRPr lang="en-US"/>
          </a:p>
        </p:txBody>
      </p:sp>
    </p:spTree>
    <p:extLst>
      <p:ext uri="{BB962C8B-B14F-4D97-AF65-F5344CB8AC3E}">
        <p14:creationId xmlns:p14="http://schemas.microsoft.com/office/powerpoint/2010/main" val="2974789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06380" y="1904723"/>
            <a:ext cx="7932038" cy="4333805"/>
          </a:xfrm>
        </p:spPr>
        <p:txBody>
          <a:bodyPr>
            <a:noAutofit/>
          </a:bodyPr>
          <a:lstStyle/>
          <a:p>
            <a:pPr marL="0" indent="0" algn="ctr">
              <a:spcBef>
                <a:spcPts val="800"/>
              </a:spcBef>
              <a:buNone/>
            </a:pPr>
            <a:endParaRPr lang="en-US" sz="1600" b="1" dirty="0" smtClean="0">
              <a:solidFill>
                <a:srgbClr val="000000"/>
              </a:solidFill>
            </a:endParaRPr>
          </a:p>
          <a:p>
            <a:pPr lvl="3">
              <a:buClr>
                <a:schemeClr val="accent2">
                  <a:lumMod val="75000"/>
                </a:schemeClr>
              </a:buClr>
            </a:pPr>
            <a:r>
              <a:rPr lang="en-US" sz="2000" dirty="0" smtClean="0">
                <a:solidFill>
                  <a:srgbClr val="000000"/>
                </a:solidFill>
              </a:rPr>
              <a:t>Success of existing </a:t>
            </a:r>
            <a:r>
              <a:rPr lang="en-US" sz="2000" dirty="0">
                <a:solidFill>
                  <a:srgbClr val="000000"/>
                </a:solidFill>
              </a:rPr>
              <a:t>p</a:t>
            </a:r>
            <a:r>
              <a:rPr lang="en-US" sz="2000" dirty="0" smtClean="0">
                <a:solidFill>
                  <a:srgbClr val="000000"/>
                </a:solidFill>
              </a:rPr>
              <a:t>ractice </a:t>
            </a:r>
            <a:r>
              <a:rPr lang="en-US" sz="2000" dirty="0">
                <a:solidFill>
                  <a:srgbClr val="000000"/>
                </a:solidFill>
              </a:rPr>
              <a:t>e</a:t>
            </a:r>
            <a:r>
              <a:rPr lang="en-US" sz="2000" dirty="0" smtClean="0">
                <a:solidFill>
                  <a:srgbClr val="000000"/>
                </a:solidFill>
              </a:rPr>
              <a:t>.g., Tū Kahika</a:t>
            </a:r>
          </a:p>
          <a:p>
            <a:pPr lvl="3">
              <a:buClr>
                <a:schemeClr val="accent2">
                  <a:lumMod val="75000"/>
                </a:schemeClr>
              </a:buClr>
            </a:pPr>
            <a:r>
              <a:rPr lang="en-US" sz="2000" dirty="0" smtClean="0">
                <a:solidFill>
                  <a:srgbClr val="000000"/>
                </a:solidFill>
              </a:rPr>
              <a:t>Māori </a:t>
            </a:r>
            <a:r>
              <a:rPr lang="en-US" sz="2000" dirty="0">
                <a:solidFill>
                  <a:srgbClr val="000000"/>
                </a:solidFill>
              </a:rPr>
              <a:t>p</a:t>
            </a:r>
            <a:r>
              <a:rPr lang="en-US" sz="2000" dirty="0" smtClean="0">
                <a:solidFill>
                  <a:srgbClr val="000000"/>
                </a:solidFill>
              </a:rPr>
              <a:t>edagogies &amp; practice </a:t>
            </a:r>
            <a:r>
              <a:rPr lang="en-US" sz="2000" dirty="0">
                <a:solidFill>
                  <a:srgbClr val="000000"/>
                </a:solidFill>
              </a:rPr>
              <a:t>(culturally responsive</a:t>
            </a:r>
            <a:r>
              <a:rPr lang="en-US" sz="2000" dirty="0" smtClean="0">
                <a:solidFill>
                  <a:srgbClr val="000000"/>
                </a:solidFill>
              </a:rPr>
              <a:t>)</a:t>
            </a:r>
          </a:p>
          <a:p>
            <a:pPr lvl="3">
              <a:buClr>
                <a:schemeClr val="accent2">
                  <a:lumMod val="75000"/>
                </a:schemeClr>
              </a:buClr>
            </a:pPr>
            <a:r>
              <a:rPr lang="en-US" sz="2000" dirty="0" smtClean="0">
                <a:solidFill>
                  <a:srgbClr val="000000"/>
                </a:solidFill>
              </a:rPr>
              <a:t>Anti-</a:t>
            </a:r>
            <a:r>
              <a:rPr lang="en-US" sz="2000" dirty="0">
                <a:solidFill>
                  <a:srgbClr val="000000"/>
                </a:solidFill>
              </a:rPr>
              <a:t>d</a:t>
            </a:r>
            <a:r>
              <a:rPr lang="en-US" sz="2000" dirty="0" smtClean="0">
                <a:solidFill>
                  <a:srgbClr val="000000"/>
                </a:solidFill>
              </a:rPr>
              <a:t>eficit &amp; non-remedial</a:t>
            </a:r>
            <a:endParaRPr lang="en-US" sz="2000" dirty="0">
              <a:solidFill>
                <a:srgbClr val="000000"/>
              </a:solidFill>
            </a:endParaRPr>
          </a:p>
          <a:p>
            <a:pPr lvl="3">
              <a:buClr>
                <a:schemeClr val="accent2">
                  <a:lumMod val="75000"/>
                </a:schemeClr>
              </a:buClr>
            </a:pPr>
            <a:r>
              <a:rPr lang="en-US" sz="2000" dirty="0">
                <a:solidFill>
                  <a:srgbClr val="000000"/>
                </a:solidFill>
              </a:rPr>
              <a:t>Peer </a:t>
            </a:r>
            <a:r>
              <a:rPr lang="en-US" sz="2000" dirty="0" smtClean="0">
                <a:solidFill>
                  <a:srgbClr val="000000"/>
                </a:solidFill>
              </a:rPr>
              <a:t>facilitated study strategy acquisition</a:t>
            </a:r>
          </a:p>
          <a:p>
            <a:pPr lvl="3">
              <a:buClr>
                <a:schemeClr val="accent2">
                  <a:lumMod val="75000"/>
                </a:schemeClr>
              </a:buClr>
            </a:pPr>
            <a:r>
              <a:rPr lang="en-US" sz="2000" dirty="0" smtClean="0">
                <a:solidFill>
                  <a:srgbClr val="000000"/>
                </a:solidFill>
              </a:rPr>
              <a:t>Mindset </a:t>
            </a:r>
            <a:r>
              <a:rPr lang="en-US" sz="2000" dirty="0">
                <a:solidFill>
                  <a:srgbClr val="000000"/>
                </a:solidFill>
              </a:rPr>
              <a:t>Theory (Fixed </a:t>
            </a:r>
            <a:r>
              <a:rPr lang="en-US" sz="2000" dirty="0" err="1">
                <a:solidFill>
                  <a:srgbClr val="000000"/>
                </a:solidFill>
              </a:rPr>
              <a:t>vs</a:t>
            </a:r>
            <a:r>
              <a:rPr lang="en-US" sz="2000" dirty="0">
                <a:solidFill>
                  <a:srgbClr val="000000"/>
                </a:solidFill>
              </a:rPr>
              <a:t> Growth)</a:t>
            </a:r>
          </a:p>
          <a:p>
            <a:pPr lvl="3">
              <a:buClr>
                <a:srgbClr val="E07602">
                  <a:lumMod val="75000"/>
                </a:srgbClr>
              </a:buClr>
            </a:pPr>
            <a:r>
              <a:rPr lang="en-US" sz="2000" dirty="0">
                <a:solidFill>
                  <a:srgbClr val="000000"/>
                </a:solidFill>
              </a:rPr>
              <a:t>Goal Theory (Mastery)</a:t>
            </a:r>
          </a:p>
          <a:p>
            <a:pPr lvl="3">
              <a:buClr>
                <a:srgbClr val="E07602">
                  <a:lumMod val="75000"/>
                </a:srgbClr>
              </a:buClr>
            </a:pPr>
            <a:r>
              <a:rPr lang="en-US" sz="2000" dirty="0">
                <a:solidFill>
                  <a:srgbClr val="000000"/>
                </a:solidFill>
              </a:rPr>
              <a:t>Self regulated Learning</a:t>
            </a:r>
          </a:p>
          <a:p>
            <a:pPr lvl="3">
              <a:buClr>
                <a:srgbClr val="E07602">
                  <a:lumMod val="75000"/>
                </a:srgbClr>
              </a:buClr>
            </a:pPr>
            <a:r>
              <a:rPr lang="en-US" sz="2000" dirty="0">
                <a:solidFill>
                  <a:srgbClr val="000000"/>
                </a:solidFill>
              </a:rPr>
              <a:t>Metacognition- ‘thinking about thinking’ </a:t>
            </a:r>
          </a:p>
          <a:p>
            <a:pPr lvl="3">
              <a:buClr>
                <a:srgbClr val="E07602">
                  <a:lumMod val="75000"/>
                </a:srgbClr>
              </a:buClr>
            </a:pPr>
            <a:r>
              <a:rPr lang="en-US" sz="2000" dirty="0">
                <a:solidFill>
                  <a:srgbClr val="000000"/>
                </a:solidFill>
              </a:rPr>
              <a:t>Self Regulated Learning</a:t>
            </a:r>
          </a:p>
          <a:p>
            <a:pPr lvl="3">
              <a:buClr>
                <a:srgbClr val="E07602">
                  <a:lumMod val="75000"/>
                </a:srgbClr>
              </a:buClr>
            </a:pPr>
            <a:r>
              <a:rPr lang="en-US" sz="2000" dirty="0">
                <a:solidFill>
                  <a:srgbClr val="000000"/>
                </a:solidFill>
              </a:rPr>
              <a:t>Motivation &amp; Self efficacy</a:t>
            </a:r>
          </a:p>
          <a:p>
            <a:pPr marL="1035050" lvl="3" indent="0">
              <a:buClr>
                <a:schemeClr val="accent2">
                  <a:lumMod val="75000"/>
                </a:schemeClr>
              </a:buClr>
              <a:buNone/>
            </a:pPr>
            <a:endParaRPr lang="en-US" sz="2000" dirty="0">
              <a:solidFill>
                <a:srgbClr val="000000"/>
              </a:solidFill>
            </a:endParaRPr>
          </a:p>
        </p:txBody>
      </p:sp>
      <p:sp>
        <p:nvSpPr>
          <p:cNvPr id="5" name="Text Placeholder 4"/>
          <p:cNvSpPr>
            <a:spLocks noGrp="1"/>
          </p:cNvSpPr>
          <p:nvPr>
            <p:ph type="body" idx="4294967295"/>
          </p:nvPr>
        </p:nvSpPr>
        <p:spPr>
          <a:xfrm>
            <a:off x="333949" y="669831"/>
            <a:ext cx="8150225" cy="454025"/>
          </a:xfrm>
          <a:noFill/>
        </p:spPr>
        <p:txBody>
          <a:bodyPr>
            <a:noAutofit/>
          </a:bodyPr>
          <a:lstStyle/>
          <a:p>
            <a:pPr marL="0" indent="0">
              <a:buNone/>
            </a:pPr>
            <a:r>
              <a:rPr lang="en-US" sz="2800" b="1" dirty="0" smtClean="0">
                <a:solidFill>
                  <a:srgbClr val="000000"/>
                </a:solidFill>
              </a:rPr>
              <a:t>Te Whakapuāwai HSFY Student Support 2014 +</a:t>
            </a:r>
            <a:endParaRPr lang="en-US" sz="2800" b="1" dirty="0">
              <a:solidFill>
                <a:srgbClr val="000000"/>
              </a:solidFill>
            </a:endParaRPr>
          </a:p>
        </p:txBody>
      </p:sp>
      <p:sp>
        <p:nvSpPr>
          <p:cNvPr id="10" name="Rectangle 9"/>
          <p:cNvSpPr/>
          <p:nvPr/>
        </p:nvSpPr>
        <p:spPr>
          <a:xfrm>
            <a:off x="333949" y="1319947"/>
            <a:ext cx="8289208" cy="584776"/>
          </a:xfrm>
          <a:prstGeom prst="rect">
            <a:avLst/>
          </a:prstGeom>
        </p:spPr>
        <p:txBody>
          <a:bodyPr wrap="square">
            <a:spAutoFit/>
          </a:bodyPr>
          <a:lstStyle/>
          <a:p>
            <a:pPr marL="0" lvl="2" algn="ctr" defTabSz="914400"/>
            <a:r>
              <a:rPr lang="en-US" sz="1600" b="1" i="1" dirty="0">
                <a:solidFill>
                  <a:prstClr val="black"/>
                </a:solidFill>
                <a:latin typeface="Helvetica"/>
                <a:cs typeface="Helvetica"/>
              </a:rPr>
              <a:t>THEORY: </a:t>
            </a:r>
            <a:r>
              <a:rPr lang="en-US" sz="1600" b="1" i="1" dirty="0" smtClean="0">
                <a:solidFill>
                  <a:prstClr val="black"/>
                </a:solidFill>
                <a:latin typeface="Helvetica"/>
                <a:cs typeface="Helvetica"/>
              </a:rPr>
              <a:t>Based on key </a:t>
            </a:r>
            <a:r>
              <a:rPr lang="en-US" sz="1600" b="1" i="1" dirty="0">
                <a:solidFill>
                  <a:prstClr val="black"/>
                </a:solidFill>
                <a:latin typeface="Helvetica"/>
                <a:cs typeface="Helvetica"/>
              </a:rPr>
              <a:t>learnings- Māori  pedagogies + identified effective theory &amp; practice to accelerate student learning development &amp; academic success</a:t>
            </a:r>
            <a:endParaRPr lang="en-US" i="1" dirty="0">
              <a:solidFill>
                <a:prstClr val="black"/>
              </a:solidFill>
              <a:latin typeface="Helvetica"/>
              <a:cs typeface="Helvetica"/>
            </a:endParaRPr>
          </a:p>
        </p:txBody>
      </p:sp>
      <p:pic>
        <p:nvPicPr>
          <p:cNvPr id="14" name="Picture 13"/>
          <p:cNvPicPr>
            <a:picLocks noChangeAspect="1"/>
          </p:cNvPicPr>
          <p:nvPr/>
        </p:nvPicPr>
        <p:blipFill rotWithShape="1">
          <a:blip r:embed="rId3"/>
          <a:srcRect b="21611"/>
          <a:stretch/>
        </p:blipFill>
        <p:spPr>
          <a:xfrm>
            <a:off x="6643214" y="4832404"/>
            <a:ext cx="1977443" cy="1551917"/>
          </a:xfrm>
          <a:prstGeom prst="rect">
            <a:avLst/>
          </a:prstGeom>
        </p:spPr>
      </p:pic>
      <p:pic>
        <p:nvPicPr>
          <p:cNvPr id="17" name="Picture 16" descr="Transcend:100CANON:TTH report folder:IMG_997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643214" y="3458824"/>
            <a:ext cx="1979998" cy="1373577"/>
          </a:xfrm>
          <a:prstGeom prst="rect">
            <a:avLst/>
          </a:prstGeom>
          <a:ln>
            <a:noFill/>
          </a:ln>
          <a:effectLst>
            <a:outerShdw blurRad="292100" dist="139700" dir="2700000" algn="tl" rotWithShape="0">
              <a:srgbClr val="333333">
                <a:alpha val="65000"/>
              </a:srgbClr>
            </a:outerShdw>
          </a:effectLst>
          <a:extLst>
            <a:ext uri="{FAA26D3D-D897-4be2-8F04-BA451C77F1D7}">
              <ma14:placeholderFlag xmlns="" xmlns:ma14="http://schemas.microsoft.com/office/mac/drawingml/2011/main"/>
            </a:ext>
          </a:extLst>
        </p:spPr>
      </p:pic>
      <p:pic>
        <p:nvPicPr>
          <p:cNvPr id="19" name="Picture 18" descr="Tu Kahika-138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43214" y="2138875"/>
            <a:ext cx="1979943" cy="1319948"/>
          </a:xfrm>
          <a:prstGeom prst="rect">
            <a:avLst/>
          </a:prstGeom>
        </p:spPr>
      </p:pic>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rPr>
              <a:pPr/>
              <a:t>23</a:t>
            </a:fld>
            <a:endParaRPr lang="en-US">
              <a:solidFill>
                <a:prstClr val="black">
                  <a:lumMod val="65000"/>
                  <a:lumOff val="35000"/>
                </a:prstClr>
              </a:solidFill>
            </a:endParaRPr>
          </a:p>
        </p:txBody>
      </p:sp>
    </p:spTree>
    <p:extLst>
      <p:ext uri="{BB962C8B-B14F-4D97-AF65-F5344CB8AC3E}">
        <p14:creationId xmlns:p14="http://schemas.microsoft.com/office/powerpoint/2010/main" val="1710440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4688" y="471892"/>
            <a:ext cx="7742225" cy="5865224"/>
          </a:xfrm>
          <a:prstGeom prst="rect">
            <a:avLst/>
          </a:prstGeom>
          <a:noFill/>
          <a:ln>
            <a:noFill/>
          </a:ln>
        </p:spPr>
      </p:pic>
      <p:sp>
        <p:nvSpPr>
          <p:cNvPr id="3" name="Slide Number Placeholder 2"/>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24</a:t>
            </a:fld>
            <a:endParaRPr lang="en-US">
              <a:solidFill>
                <a:prstClr val="black">
                  <a:lumMod val="65000"/>
                  <a:lumOff val="35000"/>
                </a:prstClr>
              </a:solidFill>
              <a:latin typeface="Century Gothic"/>
            </a:endParaRPr>
          </a:p>
        </p:txBody>
      </p:sp>
    </p:spTree>
    <p:extLst>
      <p:ext uri="{BB962C8B-B14F-4D97-AF65-F5344CB8AC3E}">
        <p14:creationId xmlns:p14="http://schemas.microsoft.com/office/powerpoint/2010/main" val="1370188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Te</a:t>
            </a:r>
            <a:r>
              <a:rPr lang="en-US" sz="2800" dirty="0"/>
              <a:t> </a:t>
            </a:r>
            <a:r>
              <a:rPr lang="en-US" sz="2800" dirty="0" err="1" smtClean="0"/>
              <a:t>Whakapuawai</a:t>
            </a:r>
            <a:r>
              <a:rPr lang="en-US" sz="2800" dirty="0" smtClean="0"/>
              <a:t/>
            </a:r>
            <a:br>
              <a:rPr lang="en-US" sz="2800" dirty="0" smtClean="0"/>
            </a:br>
            <a:r>
              <a:rPr lang="en-US" sz="2800" dirty="0" smtClean="0"/>
              <a:t>SWAT (</a:t>
            </a:r>
            <a:r>
              <a:rPr lang="en-US" sz="2800" dirty="0" err="1" smtClean="0"/>
              <a:t>Kaihautū</a:t>
            </a:r>
            <a:r>
              <a:rPr lang="en-US" sz="2800" dirty="0" smtClean="0"/>
              <a:t>) – Accelerated study skills / </a:t>
            </a:r>
            <a:r>
              <a:rPr lang="en-US" sz="2800" dirty="0" err="1" smtClean="0"/>
              <a:t>Whanaungatanga</a:t>
            </a:r>
            <a:r>
              <a:rPr lang="en-US" sz="2800" dirty="0" smtClean="0"/>
              <a:t> / </a:t>
            </a:r>
            <a:r>
              <a:rPr lang="en-US" sz="2800" dirty="0" err="1" smtClean="0"/>
              <a:t>Tuakana</a:t>
            </a:r>
            <a:r>
              <a:rPr lang="en-US" sz="2800" dirty="0" smtClean="0"/>
              <a:t> - Teina</a:t>
            </a:r>
            <a:endParaRPr lang="en-US" sz="2800" dirty="0"/>
          </a:p>
        </p:txBody>
      </p:sp>
      <p:sp>
        <p:nvSpPr>
          <p:cNvPr id="3" name="Content Placeholder 2"/>
          <p:cNvSpPr>
            <a:spLocks noGrp="1"/>
          </p:cNvSpPr>
          <p:nvPr>
            <p:ph idx="1"/>
          </p:nvPr>
        </p:nvSpPr>
        <p:spPr/>
        <p:txBody>
          <a:bodyPr>
            <a:normAutofit lnSpcReduction="10000"/>
          </a:bodyPr>
          <a:lstStyle/>
          <a:p>
            <a:pPr>
              <a:buFontTx/>
              <a:buChar char="-"/>
            </a:pPr>
            <a:r>
              <a:rPr lang="en-US" sz="2400" dirty="0" smtClean="0"/>
              <a:t>Selection of </a:t>
            </a:r>
            <a:r>
              <a:rPr lang="en-US" sz="2400" dirty="0" err="1" smtClean="0"/>
              <a:t>Kaihautu</a:t>
            </a:r>
            <a:r>
              <a:rPr lang="en-US" sz="2400" dirty="0" smtClean="0"/>
              <a:t> (Student Mentors/Navigators)</a:t>
            </a:r>
          </a:p>
          <a:p>
            <a:pPr lvl="1">
              <a:buFontTx/>
              <a:buChar char="-"/>
            </a:pPr>
            <a:r>
              <a:rPr lang="en-US" sz="1800" dirty="0" smtClean="0"/>
              <a:t>Near Peers (HSFY the year before)</a:t>
            </a:r>
          </a:p>
          <a:p>
            <a:pPr lvl="1">
              <a:buFontTx/>
              <a:buChar char="-"/>
            </a:pPr>
            <a:r>
              <a:rPr lang="en-US" sz="1800" dirty="0" smtClean="0"/>
              <a:t>Group Interview</a:t>
            </a:r>
          </a:p>
          <a:p>
            <a:pPr lvl="1">
              <a:buFontTx/>
              <a:buChar char="-"/>
            </a:pPr>
            <a:r>
              <a:rPr lang="en-US" sz="1800" dirty="0" smtClean="0"/>
              <a:t>Can articulate their study strategies</a:t>
            </a:r>
          </a:p>
          <a:p>
            <a:pPr lvl="1">
              <a:buFontTx/>
              <a:buChar char="-"/>
            </a:pPr>
            <a:r>
              <a:rPr lang="en-US" sz="1800" dirty="0" smtClean="0"/>
              <a:t>Can talk about Mindset/Intelligence</a:t>
            </a:r>
          </a:p>
          <a:p>
            <a:pPr lvl="1">
              <a:buFontTx/>
              <a:buChar char="-"/>
            </a:pPr>
            <a:endParaRPr lang="en-US" sz="1800" dirty="0" smtClean="0"/>
          </a:p>
          <a:p>
            <a:pPr>
              <a:buFontTx/>
              <a:buChar char="-"/>
            </a:pPr>
            <a:r>
              <a:rPr lang="en-US" sz="2400" dirty="0" smtClean="0"/>
              <a:t>Training</a:t>
            </a:r>
          </a:p>
          <a:p>
            <a:pPr lvl="1">
              <a:buFontTx/>
              <a:buChar char="-"/>
            </a:pPr>
            <a:r>
              <a:rPr lang="en-US" sz="1800" dirty="0" smtClean="0"/>
              <a:t>De-constructing previous SWAT </a:t>
            </a:r>
            <a:r>
              <a:rPr lang="en-US" sz="1800" dirty="0" err="1" smtClean="0"/>
              <a:t>programme</a:t>
            </a:r>
            <a:endParaRPr lang="en-US" sz="1800" dirty="0" smtClean="0"/>
          </a:p>
          <a:p>
            <a:pPr lvl="1">
              <a:buFontTx/>
              <a:buChar char="-"/>
            </a:pPr>
            <a:r>
              <a:rPr lang="en-US" sz="1800" dirty="0" smtClean="0"/>
              <a:t>Co-construct with direction for staff</a:t>
            </a:r>
          </a:p>
          <a:p>
            <a:pPr lvl="1">
              <a:buFontTx/>
              <a:buChar char="-"/>
            </a:pPr>
            <a:endParaRPr lang="en-US" sz="1800" dirty="0" smtClean="0"/>
          </a:p>
          <a:p>
            <a:pPr>
              <a:buFontTx/>
              <a:buChar char="-"/>
            </a:pPr>
            <a:r>
              <a:rPr lang="en-US" sz="2400" dirty="0" smtClean="0"/>
              <a:t>Student-Led </a:t>
            </a:r>
            <a:r>
              <a:rPr lang="en-US" sz="2400" dirty="0" err="1" smtClean="0"/>
              <a:t>programme</a:t>
            </a:r>
            <a:endParaRPr lang="en-US" sz="2400" dirty="0" smtClean="0"/>
          </a:p>
          <a:p>
            <a:pPr lvl="1">
              <a:buFontTx/>
              <a:buChar char="-"/>
            </a:pPr>
            <a:r>
              <a:rPr lang="en-US" sz="1800" dirty="0" err="1" smtClean="0"/>
              <a:t>Kaihautū</a:t>
            </a:r>
            <a:r>
              <a:rPr lang="en-US" sz="1800" dirty="0" smtClean="0"/>
              <a:t> meet weekly to discuss the objectives for the SWAT </a:t>
            </a:r>
            <a:r>
              <a:rPr lang="en-US" sz="1800" dirty="0" err="1" smtClean="0"/>
              <a:t>programme</a:t>
            </a:r>
            <a:endParaRPr lang="en-US" sz="1800" dirty="0" smtClean="0"/>
          </a:p>
          <a:p>
            <a:pPr lvl="1">
              <a:buFontTx/>
              <a:buChar char="-"/>
            </a:pPr>
            <a:r>
              <a:rPr lang="en-US" sz="1800" dirty="0" err="1" smtClean="0"/>
              <a:t>Kaihautū</a:t>
            </a:r>
            <a:r>
              <a:rPr lang="en-US" sz="1800" dirty="0" smtClean="0"/>
              <a:t> deliver all aspects of SWAT</a:t>
            </a:r>
          </a:p>
          <a:p>
            <a:pPr lvl="1">
              <a:buFontTx/>
              <a:buChar char="-"/>
            </a:pPr>
            <a:endParaRPr lang="en-US" sz="1600" dirty="0" smtClean="0"/>
          </a:p>
          <a:p>
            <a:pPr lvl="1">
              <a:buFontTx/>
              <a:buChar char="-"/>
            </a:pPr>
            <a:endParaRPr lang="en-US" sz="1600" dirty="0" smtClean="0"/>
          </a:p>
          <a:p>
            <a:pPr marL="457200" lvl="1" indent="0">
              <a:buNone/>
            </a:pPr>
            <a:endParaRPr lang="en-US" sz="1600" dirty="0" smtClean="0"/>
          </a:p>
          <a:p>
            <a:pPr marL="457200" lvl="1" indent="0">
              <a:buNone/>
            </a:pPr>
            <a:endParaRPr lang="en-US" sz="1200" dirty="0" smtClean="0"/>
          </a:p>
          <a:p>
            <a:pPr marL="457200" lvl="1" indent="0">
              <a:buNone/>
            </a:pPr>
            <a:endParaRPr lang="en-US" sz="1200" dirty="0" smtClean="0"/>
          </a:p>
          <a:p>
            <a:pPr marL="457200" lvl="1" indent="0">
              <a:buNone/>
            </a:pPr>
            <a:endParaRPr lang="en-US" sz="1600" dirty="0" smtClean="0"/>
          </a:p>
          <a:p>
            <a:pPr lvl="1">
              <a:buFontTx/>
              <a:buChar char="-"/>
            </a:pPr>
            <a:endParaRPr lang="en-US" sz="2000" dirty="0" smtClean="0"/>
          </a:p>
          <a:p>
            <a:pPr marL="0" indent="0">
              <a:buNone/>
            </a:pPr>
            <a:endParaRPr lang="en-US" sz="2000" dirty="0"/>
          </a:p>
          <a:p>
            <a:endParaRPr lang="en-US" sz="2000" dirty="0" smtClean="0"/>
          </a:p>
          <a:p>
            <a:endParaRPr lang="en-US" sz="2000" dirty="0" err="1" smtClean="0"/>
          </a:p>
        </p:txBody>
      </p:sp>
      <p:sp>
        <p:nvSpPr>
          <p:cNvPr id="5" name="TextBox 4"/>
          <p:cNvSpPr txBox="1"/>
          <p:nvPr/>
        </p:nvSpPr>
        <p:spPr>
          <a:xfrm>
            <a:off x="1465385" y="1895231"/>
            <a:ext cx="184666" cy="369332"/>
          </a:xfrm>
          <a:prstGeom prst="rect">
            <a:avLst/>
          </a:prstGeom>
          <a:noFill/>
        </p:spPr>
        <p:txBody>
          <a:bodyPr wrap="none" rtlCol="0">
            <a:spAutoFit/>
          </a:bodyPr>
          <a:lstStyle/>
          <a:p>
            <a:endParaRPr lang="en-US" dirty="0"/>
          </a:p>
        </p:txBody>
      </p:sp>
      <p:pic>
        <p:nvPicPr>
          <p:cNvPr id="6" name="Picture 5" descr="IMG_3017.PNG"/>
          <p:cNvPicPr>
            <a:picLocks noChangeAspect="1"/>
          </p:cNvPicPr>
          <p:nvPr/>
        </p:nvPicPr>
        <p:blipFill rotWithShape="1">
          <a:blip r:embed="rId3">
            <a:extLst>
              <a:ext uri="{28A0092B-C50C-407E-A947-70E740481C1C}">
                <a14:useLocalDpi xmlns:a14="http://schemas.microsoft.com/office/drawing/2010/main" val="0"/>
              </a:ext>
            </a:extLst>
          </a:blip>
          <a:srcRect l="8366" t="32675" r="4587" b="30293"/>
          <a:stretch/>
        </p:blipFill>
        <p:spPr>
          <a:xfrm>
            <a:off x="5516585" y="2264564"/>
            <a:ext cx="3588239" cy="2713816"/>
          </a:xfrm>
          <a:prstGeom prst="rect">
            <a:avLst/>
          </a:prstGeom>
        </p:spPr>
      </p:pic>
    </p:spTree>
    <p:extLst>
      <p:ext uri="{BB962C8B-B14F-4D97-AF65-F5344CB8AC3E}">
        <p14:creationId xmlns:p14="http://schemas.microsoft.com/office/powerpoint/2010/main" val="2412893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Te</a:t>
            </a:r>
            <a:r>
              <a:rPr lang="en-US" sz="2800" dirty="0"/>
              <a:t> </a:t>
            </a:r>
            <a:r>
              <a:rPr lang="en-US" sz="2800" dirty="0" err="1" smtClean="0"/>
              <a:t>Whakapuawai</a:t>
            </a:r>
            <a:r>
              <a:rPr lang="en-US" sz="2800" dirty="0" smtClean="0"/>
              <a:t/>
            </a:r>
            <a:br>
              <a:rPr lang="en-US" sz="2800" dirty="0" smtClean="0"/>
            </a:br>
            <a:r>
              <a:rPr lang="en-US" sz="2800" dirty="0" smtClean="0"/>
              <a:t>Individual Support: 1 to 1 interviews</a:t>
            </a:r>
            <a:endParaRPr lang="en-US" sz="2800" dirty="0"/>
          </a:p>
        </p:txBody>
      </p:sp>
      <p:sp>
        <p:nvSpPr>
          <p:cNvPr id="3" name="Content Placeholder 2"/>
          <p:cNvSpPr>
            <a:spLocks noGrp="1"/>
          </p:cNvSpPr>
          <p:nvPr>
            <p:ph sz="half" idx="1"/>
          </p:nvPr>
        </p:nvSpPr>
        <p:spPr/>
        <p:txBody>
          <a:bodyPr>
            <a:normAutofit/>
          </a:bodyPr>
          <a:lstStyle/>
          <a:p>
            <a:pPr marL="457200" lvl="1" indent="0">
              <a:buNone/>
            </a:pPr>
            <a:r>
              <a:rPr lang="en-US" sz="2000" dirty="0" smtClean="0"/>
              <a:t>Semester 1</a:t>
            </a:r>
          </a:p>
          <a:p>
            <a:pPr marL="457200" lvl="1" indent="0">
              <a:buNone/>
            </a:pPr>
            <a:r>
              <a:rPr lang="en-US" sz="2000" dirty="0" smtClean="0"/>
              <a:t>Early Contact (Week 1)</a:t>
            </a:r>
          </a:p>
          <a:p>
            <a:pPr lvl="2"/>
            <a:r>
              <a:rPr lang="en-US" sz="1600" dirty="0" smtClean="0"/>
              <a:t>Get to know the student</a:t>
            </a:r>
          </a:p>
          <a:p>
            <a:pPr lvl="2"/>
            <a:r>
              <a:rPr lang="en-US" sz="1600" dirty="0" smtClean="0"/>
              <a:t>Identify academic goals</a:t>
            </a:r>
          </a:p>
          <a:p>
            <a:pPr lvl="2"/>
            <a:r>
              <a:rPr lang="en-US" sz="1600" dirty="0" smtClean="0"/>
              <a:t>Talk about motivation to study</a:t>
            </a:r>
          </a:p>
          <a:p>
            <a:pPr lvl="2"/>
            <a:r>
              <a:rPr lang="en-US" sz="1600" dirty="0" smtClean="0"/>
              <a:t>Time Management Skills</a:t>
            </a:r>
          </a:p>
          <a:p>
            <a:pPr lvl="2"/>
            <a:r>
              <a:rPr lang="en-US" sz="1600" dirty="0" smtClean="0"/>
              <a:t>Hauora / Wellbeing</a:t>
            </a:r>
          </a:p>
          <a:p>
            <a:pPr marL="457200" lvl="1" indent="0">
              <a:buNone/>
            </a:pPr>
            <a:endParaRPr lang="en-US" sz="2000" dirty="0" smtClean="0"/>
          </a:p>
          <a:p>
            <a:pPr marL="457200" lvl="1" indent="0">
              <a:buNone/>
            </a:pPr>
            <a:r>
              <a:rPr lang="en-US" sz="2000" dirty="0" smtClean="0"/>
              <a:t>Mid Semester Contact </a:t>
            </a:r>
          </a:p>
          <a:p>
            <a:pPr marL="457200" lvl="1" indent="0">
              <a:buNone/>
            </a:pPr>
            <a:r>
              <a:rPr lang="en-US" sz="2000" dirty="0" smtClean="0"/>
              <a:t>(Week 6/7)</a:t>
            </a:r>
            <a:endParaRPr lang="en-US" sz="2000" dirty="0" smtClean="0">
              <a:solidFill>
                <a:schemeClr val="tx1"/>
              </a:solidFill>
            </a:endParaRPr>
          </a:p>
          <a:p>
            <a:pPr lvl="2"/>
            <a:r>
              <a:rPr lang="en-US" sz="1600" dirty="0" smtClean="0"/>
              <a:t>Catch up regarding mid-semester grades</a:t>
            </a:r>
          </a:p>
          <a:p>
            <a:pPr lvl="2"/>
            <a:r>
              <a:rPr lang="en-US" sz="1600" dirty="0" smtClean="0"/>
              <a:t>Re-visit Time Management Plan</a:t>
            </a:r>
          </a:p>
          <a:p>
            <a:pPr lvl="2"/>
            <a:r>
              <a:rPr lang="en-US" sz="1600" dirty="0" smtClean="0"/>
              <a:t>Dispel HSFY Myths</a:t>
            </a:r>
          </a:p>
        </p:txBody>
      </p:sp>
      <p:sp>
        <p:nvSpPr>
          <p:cNvPr id="12" name="Content Placeholder 11"/>
          <p:cNvSpPr>
            <a:spLocks noGrp="1"/>
          </p:cNvSpPr>
          <p:nvPr>
            <p:ph sz="half" idx="2"/>
          </p:nvPr>
        </p:nvSpPr>
        <p:spPr/>
        <p:txBody>
          <a:bodyPr/>
          <a:lstStyle/>
          <a:p>
            <a:pPr marL="457200" lvl="1" indent="0">
              <a:buNone/>
            </a:pPr>
            <a:r>
              <a:rPr lang="en-US" sz="2000" dirty="0" smtClean="0"/>
              <a:t>Semester 2</a:t>
            </a:r>
          </a:p>
          <a:p>
            <a:pPr marL="457200" lvl="1" indent="0">
              <a:buNone/>
            </a:pPr>
            <a:r>
              <a:rPr lang="en-US" sz="2000" dirty="0" smtClean="0"/>
              <a:t>Follow-up (Week 1)</a:t>
            </a:r>
            <a:endParaRPr lang="en-US" sz="2000" dirty="0" smtClean="0">
              <a:solidFill>
                <a:schemeClr val="tx1"/>
              </a:solidFill>
            </a:endParaRPr>
          </a:p>
          <a:p>
            <a:pPr lvl="2"/>
            <a:r>
              <a:rPr lang="en-US" sz="1600" dirty="0" smtClean="0"/>
              <a:t>Course Advice Specific to Student</a:t>
            </a:r>
          </a:p>
          <a:p>
            <a:pPr lvl="2"/>
            <a:r>
              <a:rPr lang="en-US" sz="1600" dirty="0" smtClean="0"/>
              <a:t>Other Pathways (if Necessary)</a:t>
            </a:r>
            <a:endParaRPr lang="en-US" sz="1600" dirty="0"/>
          </a:p>
          <a:p>
            <a:pPr marL="914400" lvl="2" indent="0">
              <a:buNone/>
            </a:pPr>
            <a:endParaRPr lang="en-US" sz="1600" dirty="0" smtClean="0"/>
          </a:p>
        </p:txBody>
      </p:sp>
      <p:pic>
        <p:nvPicPr>
          <p:cNvPr id="16" name="Picture 15" descr="Screen Shot 2017-09-04 at 12.01.21 PM.png"/>
          <p:cNvPicPr>
            <a:picLocks noChangeAspect="1"/>
          </p:cNvPicPr>
          <p:nvPr/>
        </p:nvPicPr>
        <p:blipFill rotWithShape="1">
          <a:blip r:embed="rId3">
            <a:extLst>
              <a:ext uri="{28A0092B-C50C-407E-A947-70E740481C1C}">
                <a14:useLocalDpi xmlns:a14="http://schemas.microsoft.com/office/drawing/2010/main" val="0"/>
              </a:ext>
            </a:extLst>
          </a:blip>
          <a:srcRect l="22331" b="19540"/>
          <a:stretch/>
        </p:blipFill>
        <p:spPr>
          <a:xfrm>
            <a:off x="4821607" y="3851543"/>
            <a:ext cx="4322393" cy="3006457"/>
          </a:xfrm>
          <a:prstGeom prst="rect">
            <a:avLst/>
          </a:prstGeom>
        </p:spPr>
      </p:pic>
    </p:spTree>
    <p:extLst>
      <p:ext uri="{BB962C8B-B14F-4D97-AF65-F5344CB8AC3E}">
        <p14:creationId xmlns:p14="http://schemas.microsoft.com/office/powerpoint/2010/main" val="11549950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Te</a:t>
            </a:r>
            <a:r>
              <a:rPr lang="en-US" sz="2800" b="1" dirty="0"/>
              <a:t> </a:t>
            </a:r>
            <a:r>
              <a:rPr lang="en-US" sz="2800" b="1" dirty="0" err="1" smtClean="0"/>
              <a:t>Whakapuawai</a:t>
            </a:r>
            <a:r>
              <a:rPr lang="en-US" sz="2800" b="1" dirty="0" smtClean="0"/>
              <a:t/>
            </a:r>
            <a:br>
              <a:rPr lang="en-US" sz="2800" b="1" dirty="0" smtClean="0"/>
            </a:br>
            <a:r>
              <a:rPr lang="en-US" sz="2800" dirty="0" smtClean="0"/>
              <a:t>Group academic support (partnership Māori Centre)</a:t>
            </a:r>
            <a:endParaRPr lang="en-US" sz="2800" dirty="0"/>
          </a:p>
        </p:txBody>
      </p:sp>
      <p:sp>
        <p:nvSpPr>
          <p:cNvPr id="3" name="Content Placeholder 2"/>
          <p:cNvSpPr>
            <a:spLocks noGrp="1"/>
          </p:cNvSpPr>
          <p:nvPr>
            <p:ph sz="half" idx="1"/>
          </p:nvPr>
        </p:nvSpPr>
        <p:spPr/>
        <p:txBody>
          <a:bodyPr>
            <a:normAutofit/>
          </a:bodyPr>
          <a:lstStyle/>
          <a:p>
            <a:pPr marL="457200" lvl="1" indent="0">
              <a:buNone/>
            </a:pPr>
            <a:r>
              <a:rPr lang="en-US" sz="2000" dirty="0" smtClean="0"/>
              <a:t>Semester 1</a:t>
            </a:r>
          </a:p>
          <a:p>
            <a:pPr marL="457200" lvl="1" indent="0">
              <a:buNone/>
            </a:pPr>
            <a:r>
              <a:rPr lang="en-US" sz="2000" dirty="0" smtClean="0"/>
              <a:t>Weekday focused academic / content tutorials</a:t>
            </a:r>
          </a:p>
          <a:p>
            <a:pPr marL="457200" lvl="1" indent="0">
              <a:buNone/>
            </a:pPr>
            <a:r>
              <a:rPr lang="en-US" sz="2000" dirty="0" smtClean="0"/>
              <a:t>Weekend – intensive subject </a:t>
            </a:r>
            <a:r>
              <a:rPr lang="en-US" sz="2000" dirty="0" err="1" smtClean="0"/>
              <a:t>wananga</a:t>
            </a:r>
            <a:r>
              <a:rPr lang="en-US" sz="2000" dirty="0" smtClean="0"/>
              <a:t> </a:t>
            </a:r>
            <a:endParaRPr lang="en-US" sz="1600" dirty="0" smtClean="0"/>
          </a:p>
          <a:p>
            <a:pPr marL="457200" lvl="1" indent="0">
              <a:buNone/>
            </a:pPr>
            <a:endParaRPr lang="en-US" sz="2000" dirty="0" smtClean="0"/>
          </a:p>
        </p:txBody>
      </p:sp>
      <p:sp>
        <p:nvSpPr>
          <p:cNvPr id="12" name="Content Placeholder 11"/>
          <p:cNvSpPr>
            <a:spLocks noGrp="1"/>
          </p:cNvSpPr>
          <p:nvPr>
            <p:ph sz="half" idx="2"/>
          </p:nvPr>
        </p:nvSpPr>
        <p:spPr/>
        <p:txBody>
          <a:bodyPr/>
          <a:lstStyle/>
          <a:p>
            <a:pPr marL="457200" lvl="1" indent="0">
              <a:buNone/>
            </a:pPr>
            <a:r>
              <a:rPr lang="en-US" sz="2000" dirty="0" smtClean="0"/>
              <a:t>Semester 2</a:t>
            </a:r>
          </a:p>
          <a:p>
            <a:pPr marL="457200" lvl="1" indent="0">
              <a:buNone/>
            </a:pPr>
            <a:r>
              <a:rPr lang="en-US" sz="2000" dirty="0" smtClean="0"/>
              <a:t>Weekly and weekend focused academic tutorials</a:t>
            </a:r>
          </a:p>
          <a:p>
            <a:pPr marL="457200" lvl="1" indent="0">
              <a:buNone/>
            </a:pPr>
            <a:endParaRPr lang="en-US" sz="2000" dirty="0"/>
          </a:p>
          <a:p>
            <a:pPr marL="457200" lvl="1" indent="0">
              <a:buNone/>
            </a:pPr>
            <a:r>
              <a:rPr lang="en-US" sz="2000" dirty="0" smtClean="0"/>
              <a:t>Intensive </a:t>
            </a:r>
            <a:r>
              <a:rPr lang="en-US" sz="2000" dirty="0" err="1" smtClean="0"/>
              <a:t>wananga</a:t>
            </a:r>
            <a:endParaRPr lang="en-US" sz="1600" dirty="0" smtClean="0"/>
          </a:p>
        </p:txBody>
      </p:sp>
      <p:pic>
        <p:nvPicPr>
          <p:cNvPr id="6" name="Picture 5" descr="DSCN0968.JPG"/>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brightnessContrast bright="61000"/>
                    </a14:imgEffect>
                  </a14:imgLayer>
                </a14:imgProps>
              </a:ext>
              <a:ext uri="{28A0092B-C50C-407E-A947-70E740481C1C}">
                <a14:useLocalDpi xmlns:a14="http://schemas.microsoft.com/office/drawing/2010/main" val="0"/>
              </a:ext>
            </a:extLst>
          </a:blip>
          <a:srcRect t="33763" r="23430"/>
          <a:stretch/>
        </p:blipFill>
        <p:spPr>
          <a:xfrm>
            <a:off x="2108049" y="3601196"/>
            <a:ext cx="4517244" cy="2942068"/>
          </a:xfrm>
          <a:prstGeom prst="rect">
            <a:avLst/>
          </a:prstGeom>
          <a:ln>
            <a:noFill/>
          </a:ln>
          <a:effectLst/>
        </p:spPr>
      </p:pic>
    </p:spTree>
    <p:extLst>
      <p:ext uri="{BB962C8B-B14F-4D97-AF65-F5344CB8AC3E}">
        <p14:creationId xmlns:p14="http://schemas.microsoft.com/office/powerpoint/2010/main" val="38745583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t>Outcomes</a:t>
            </a:r>
            <a:endParaRPr lang="en-NZ" dirty="0"/>
          </a:p>
        </p:txBody>
      </p:sp>
      <p:pic>
        <p:nvPicPr>
          <p:cNvPr id="4" name="Content Placeholder 3"/>
          <p:cNvPicPr>
            <a:picLocks noGrp="1" noChangeAspect="1"/>
          </p:cNvPicPr>
          <p:nvPr>
            <p:ph sz="half" idx="1"/>
          </p:nvPr>
        </p:nvPicPr>
        <p:blipFill>
          <a:blip r:embed="rId2"/>
          <a:stretch>
            <a:fillRect/>
          </a:stretch>
        </p:blipFill>
        <p:spPr>
          <a:xfrm>
            <a:off x="819138" y="1600200"/>
            <a:ext cx="3314724" cy="4525963"/>
          </a:xfrm>
          <a:prstGeom prst="rect">
            <a:avLst/>
          </a:prstGeom>
        </p:spPr>
      </p:pic>
      <p:sp>
        <p:nvSpPr>
          <p:cNvPr id="3" name="Content Placeholder 2"/>
          <p:cNvSpPr>
            <a:spLocks noGrp="1"/>
          </p:cNvSpPr>
          <p:nvPr>
            <p:ph sz="half" idx="2"/>
          </p:nvPr>
        </p:nvSpPr>
        <p:spPr/>
        <p:txBody>
          <a:bodyPr>
            <a:normAutofit lnSpcReduction="10000"/>
          </a:bodyPr>
          <a:lstStyle/>
          <a:p>
            <a:r>
              <a:rPr lang="mi-NZ" dirty="0" smtClean="0"/>
              <a:t>Indicators</a:t>
            </a:r>
          </a:p>
          <a:p>
            <a:pPr lvl="1"/>
            <a:r>
              <a:rPr lang="mi-NZ" dirty="0" smtClean="0"/>
              <a:t>Academic outcomes</a:t>
            </a:r>
          </a:p>
          <a:p>
            <a:pPr lvl="2"/>
            <a:r>
              <a:rPr lang="mi-NZ" dirty="0" smtClean="0"/>
              <a:t>Paper</a:t>
            </a:r>
          </a:p>
          <a:p>
            <a:pPr lvl="2"/>
            <a:r>
              <a:rPr lang="mi-NZ" dirty="0" smtClean="0"/>
              <a:t>Overall</a:t>
            </a:r>
          </a:p>
          <a:p>
            <a:pPr lvl="2"/>
            <a:r>
              <a:rPr lang="mi-NZ" dirty="0" smtClean="0"/>
              <a:t>Semester 1 and 2</a:t>
            </a:r>
          </a:p>
          <a:p>
            <a:pPr lvl="1"/>
            <a:r>
              <a:rPr lang="mi-NZ" dirty="0" smtClean="0"/>
              <a:t>Qualitative – student experience</a:t>
            </a:r>
          </a:p>
          <a:p>
            <a:pPr lvl="1"/>
            <a:r>
              <a:rPr lang="mi-NZ" dirty="0" smtClean="0"/>
              <a:t>Tertiary progression</a:t>
            </a:r>
          </a:p>
          <a:p>
            <a:pPr lvl="1"/>
            <a:r>
              <a:rPr lang="mi-NZ" dirty="0" smtClean="0"/>
              <a:t>Programme entry HSFY +1</a:t>
            </a:r>
          </a:p>
          <a:p>
            <a:pPr lvl="1"/>
            <a:r>
              <a:rPr lang="mi-NZ" dirty="0" smtClean="0"/>
              <a:t>Longitudinal - completion</a:t>
            </a:r>
          </a:p>
          <a:p>
            <a:pPr marL="457200" lvl="1" indent="0">
              <a:buNone/>
            </a:pPr>
            <a:endParaRPr lang="mi-NZ" dirty="0" smtClean="0"/>
          </a:p>
          <a:p>
            <a:pPr lvl="1"/>
            <a:endParaRPr lang="mi-NZ" dirty="0" smtClean="0"/>
          </a:p>
        </p:txBody>
      </p:sp>
    </p:spTree>
    <p:extLst>
      <p:ext uri="{BB962C8B-B14F-4D97-AF65-F5344CB8AC3E}">
        <p14:creationId xmlns:p14="http://schemas.microsoft.com/office/powerpoint/2010/main" val="2103463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52096"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4" name="officeArt object"/>
          <p:cNvGraphicFramePr/>
          <p:nvPr>
            <p:extLst>
              <p:ext uri="{D42A27DB-BD31-4B8C-83A1-F6EECF244321}">
                <p14:modId xmlns:p14="http://schemas.microsoft.com/office/powerpoint/2010/main" val="2484895896"/>
              </p:ext>
            </p:extLst>
          </p:nvPr>
        </p:nvGraphicFramePr>
        <p:xfrm>
          <a:off x="1046480" y="775194"/>
          <a:ext cx="6207759" cy="578218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p:cNvSpPr>
            <a:spLocks noChangeArrowheads="1"/>
          </p:cNvSpPr>
          <p:nvPr/>
        </p:nvSpPr>
        <p:spPr bwMode="auto">
          <a:xfrm>
            <a:off x="599875" y="102150"/>
            <a:ext cx="812292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27700" algn="r"/>
              </a:tabLst>
              <a:defRPr>
                <a:solidFill>
                  <a:schemeClr val="tx1"/>
                </a:solidFill>
                <a:latin typeface="Arial" panose="020B0604020202020204" pitchFamily="34" charset="0"/>
              </a:defRPr>
            </a:lvl1pPr>
            <a:lvl2pPr eaLnBrk="0" fontAlgn="base" hangingPunct="0">
              <a:spcBef>
                <a:spcPct val="0"/>
              </a:spcBef>
              <a:spcAft>
                <a:spcPct val="0"/>
              </a:spcAft>
              <a:tabLst>
                <a:tab pos="5727700" algn="r"/>
              </a:tabLst>
              <a:defRPr>
                <a:solidFill>
                  <a:schemeClr val="tx1"/>
                </a:solidFill>
                <a:latin typeface="Arial" panose="020B0604020202020204" pitchFamily="34" charset="0"/>
              </a:defRPr>
            </a:lvl2pPr>
            <a:lvl3pPr eaLnBrk="0" fontAlgn="base" hangingPunct="0">
              <a:spcBef>
                <a:spcPct val="0"/>
              </a:spcBef>
              <a:spcAft>
                <a:spcPct val="0"/>
              </a:spcAft>
              <a:tabLst>
                <a:tab pos="5727700" algn="r"/>
              </a:tabLst>
              <a:defRPr>
                <a:solidFill>
                  <a:schemeClr val="tx1"/>
                </a:solidFill>
                <a:latin typeface="Arial" panose="020B0604020202020204" pitchFamily="34" charset="0"/>
              </a:defRPr>
            </a:lvl3pPr>
            <a:lvl4pPr eaLnBrk="0" fontAlgn="base" hangingPunct="0">
              <a:spcBef>
                <a:spcPct val="0"/>
              </a:spcBef>
              <a:spcAft>
                <a:spcPct val="0"/>
              </a:spcAft>
              <a:tabLst>
                <a:tab pos="5727700" algn="r"/>
              </a:tabLst>
              <a:defRPr>
                <a:solidFill>
                  <a:schemeClr val="tx1"/>
                </a:solidFill>
                <a:latin typeface="Arial" panose="020B0604020202020204" pitchFamily="34" charset="0"/>
              </a:defRPr>
            </a:lvl4pPr>
            <a:lvl5pPr eaLnBrk="0" fontAlgn="base" hangingPunct="0">
              <a:spcBef>
                <a:spcPct val="0"/>
              </a:spcBef>
              <a:spcAft>
                <a:spcPct val="0"/>
              </a:spcAft>
              <a:tabLst>
                <a:tab pos="5727700" algn="r"/>
              </a:tabLst>
              <a:defRPr>
                <a:solidFill>
                  <a:schemeClr val="tx1"/>
                </a:solidFill>
                <a:latin typeface="Arial" panose="020B0604020202020204" pitchFamily="34" charset="0"/>
              </a:defRPr>
            </a:lvl5pPr>
            <a:lvl6pPr eaLnBrk="0" fontAlgn="base" hangingPunct="0">
              <a:spcBef>
                <a:spcPct val="0"/>
              </a:spcBef>
              <a:spcAft>
                <a:spcPct val="0"/>
              </a:spcAft>
              <a:tabLst>
                <a:tab pos="5727700" algn="r"/>
              </a:tabLst>
              <a:defRPr>
                <a:solidFill>
                  <a:schemeClr val="tx1"/>
                </a:solidFill>
                <a:latin typeface="Arial" panose="020B0604020202020204" pitchFamily="34" charset="0"/>
              </a:defRPr>
            </a:lvl6pPr>
            <a:lvl7pPr eaLnBrk="0" fontAlgn="base" hangingPunct="0">
              <a:spcBef>
                <a:spcPct val="0"/>
              </a:spcBef>
              <a:spcAft>
                <a:spcPct val="0"/>
              </a:spcAft>
              <a:tabLst>
                <a:tab pos="5727700" algn="r"/>
              </a:tabLst>
              <a:defRPr>
                <a:solidFill>
                  <a:schemeClr val="tx1"/>
                </a:solidFill>
                <a:latin typeface="Arial" panose="020B0604020202020204" pitchFamily="34" charset="0"/>
              </a:defRPr>
            </a:lvl7pPr>
            <a:lvl8pPr eaLnBrk="0" fontAlgn="base" hangingPunct="0">
              <a:spcBef>
                <a:spcPct val="0"/>
              </a:spcBef>
              <a:spcAft>
                <a:spcPct val="0"/>
              </a:spcAft>
              <a:tabLst>
                <a:tab pos="5727700" algn="r"/>
              </a:tabLst>
              <a:defRPr>
                <a:solidFill>
                  <a:schemeClr val="tx1"/>
                </a:solidFill>
                <a:latin typeface="Arial" panose="020B0604020202020204" pitchFamily="34" charset="0"/>
              </a:defRPr>
            </a:lvl8pPr>
            <a:lvl9pPr eaLnBrk="0" fontAlgn="base" hangingPunct="0">
              <a:spcBef>
                <a:spcPct val="0"/>
              </a:spcBef>
              <a:spcAft>
                <a:spcPct val="0"/>
              </a:spcAft>
              <a:tabLst>
                <a:tab pos="57277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727700" algn="r"/>
              </a:tabLst>
            </a:pPr>
            <a:r>
              <a:rPr kumimoji="0" lang="en-NZ" altLang="en-US" sz="1000" b="0" i="0" u="none" strike="noStrike" cap="none" normalizeH="0" baseline="0" dirty="0" smtClean="0">
                <a:ln>
                  <a:noFill/>
                </a:ln>
                <a:solidFill>
                  <a:srgbClr val="008CB4"/>
                </a:solidFill>
                <a:effectLst/>
                <a:latin typeface="Arial" panose="020B0604020202020204" pitchFamily="34" charset="0"/>
                <a:ea typeface="Helvetica" panose="020B0604020202020204" pitchFamily="34" charset="0"/>
              </a:rPr>
              <a:t/>
            </a:r>
            <a:br>
              <a:rPr kumimoji="0" lang="en-NZ" altLang="en-US" sz="1000" b="0" i="0" u="none" strike="noStrike" cap="none" normalizeH="0" baseline="0" dirty="0" smtClean="0">
                <a:ln>
                  <a:noFill/>
                </a:ln>
                <a:solidFill>
                  <a:srgbClr val="008CB4"/>
                </a:solidFill>
                <a:effectLst/>
                <a:latin typeface="Arial" panose="020B0604020202020204" pitchFamily="34" charset="0"/>
                <a:ea typeface="Helvetica" panose="020B0604020202020204" pitchFamily="34" charset="0"/>
              </a:rPr>
            </a:br>
            <a:r>
              <a:rPr kumimoji="0" lang="en-NZ" altLang="en-US" sz="2000" b="1" i="0" u="none" strike="noStrike" cap="none" normalizeH="0" baseline="0" dirty="0" smtClean="0">
                <a:ln>
                  <a:noFill/>
                </a:ln>
                <a:effectLst/>
                <a:latin typeface="Arial" panose="020B0604020202020204" pitchFamily="34" charset="0"/>
                <a:ea typeface="Arial Unicode MS"/>
                <a:cs typeface="Arial Unicode MS"/>
              </a:rPr>
              <a:t>NUMBER OF MĀORI STUDENTS ENROLLED IN HSFY 2010 - 2019</a:t>
            </a:r>
            <a:endParaRPr kumimoji="0" lang="en-NZ" altLang="en-US" sz="3200" b="1"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4223461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79220" y="327932"/>
            <a:ext cx="6147860" cy="6269643"/>
          </a:xfrm>
          <a:prstGeom prst="rect">
            <a:avLst/>
          </a:prstGeom>
        </p:spPr>
      </p:pic>
      <p:sp>
        <p:nvSpPr>
          <p:cNvPr id="2" name="Title 1"/>
          <p:cNvSpPr txBox="1">
            <a:spLocks/>
          </p:cNvSpPr>
          <p:nvPr/>
        </p:nvSpPr>
        <p:spPr>
          <a:xfrm>
            <a:off x="1301851" y="197238"/>
            <a:ext cx="6403477" cy="559076"/>
          </a:xfrm>
          <a:prstGeom prst="rect">
            <a:avLst/>
          </a:prstGeom>
        </p:spPr>
        <p:txBody>
          <a:bodyPr/>
          <a:lstStyle>
            <a:lvl1pPr algn="ctr" defTabSz="457200" rtl="0" eaLnBrk="1" latinLnBrk="0" hangingPunct="1">
              <a:spcBef>
                <a:spcPct val="0"/>
              </a:spcBef>
              <a:buNone/>
              <a:defRPr sz="4400" kern="1200">
                <a:solidFill>
                  <a:schemeClr val="tx1"/>
                </a:solidFill>
                <a:latin typeface="Helvetica"/>
                <a:ea typeface="+mj-ea"/>
                <a:cs typeface="+mj-cs"/>
              </a:defRPr>
            </a:lvl1pPr>
          </a:lstStyle>
          <a:p>
            <a:r>
              <a:rPr lang="en-NZ" sz="2800" b="1" dirty="0" smtClean="0">
                <a:cs typeface="Helvetica"/>
              </a:rPr>
              <a:t>Population and Health Context</a:t>
            </a:r>
            <a:endParaRPr lang="en-NZ" sz="2800" b="1" dirty="0" smtClean="0">
              <a:cs typeface="Helvetica"/>
            </a:endParaRPr>
          </a:p>
        </p:txBody>
      </p:sp>
      <p:sp>
        <p:nvSpPr>
          <p:cNvPr id="3" name="Slide Number Placeholder 6"/>
          <p:cNvSpPr>
            <a:spLocks noGrp="1"/>
          </p:cNvSpPr>
          <p:nvPr>
            <p:ph type="sldNum" sz="quarter" idx="4294967295"/>
          </p:nvPr>
        </p:nvSpPr>
        <p:spPr>
          <a:xfrm>
            <a:off x="8789894" y="6569075"/>
            <a:ext cx="457200" cy="365125"/>
          </a:xfrm>
          <a:prstGeom prst="rect">
            <a:avLst/>
          </a:prstGeom>
        </p:spPr>
        <p:txBody>
          <a:bodyPr/>
          <a:lstStyle/>
          <a:p>
            <a:fld id="{33AD9B18-ABA4-4D88-ABD5-76DEBD2F13E7}" type="slidenum">
              <a:rPr lang="en-NZ">
                <a:solidFill>
                  <a:srgbClr val="FFFFFF"/>
                </a:solidFill>
                <a:cs typeface="Helvetica"/>
              </a:rPr>
              <a:pPr/>
              <a:t>3</a:t>
            </a:fld>
            <a:endParaRPr lang="en-NZ">
              <a:solidFill>
                <a:srgbClr val="FFFFFF"/>
              </a:solidFill>
              <a:cs typeface="Helvetica"/>
            </a:endParaRPr>
          </a:p>
        </p:txBody>
      </p:sp>
      <p:graphicFrame>
        <p:nvGraphicFramePr>
          <p:cNvPr id="4" name="Content Placeholder 9"/>
          <p:cNvGraphicFramePr>
            <a:graphicFrameLocks/>
          </p:cNvGraphicFramePr>
          <p:nvPr>
            <p:extLst>
              <p:ext uri="{D42A27DB-BD31-4B8C-83A1-F6EECF244321}">
                <p14:modId xmlns:p14="http://schemas.microsoft.com/office/powerpoint/2010/main" val="1732190257"/>
              </p:ext>
            </p:extLst>
          </p:nvPr>
        </p:nvGraphicFramePr>
        <p:xfrm>
          <a:off x="251400" y="1248032"/>
          <a:ext cx="2088290" cy="161873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045044" y="1901398"/>
            <a:ext cx="1636271" cy="830997"/>
          </a:xfrm>
          <a:prstGeom prst="rect">
            <a:avLst/>
          </a:prstGeom>
          <a:solidFill>
            <a:srgbClr val="BFBFBF">
              <a:alpha val="62000"/>
            </a:srgbClr>
          </a:solidFill>
        </p:spPr>
        <p:txBody>
          <a:bodyPr wrap="square" rtlCol="0">
            <a:spAutoFit/>
          </a:bodyPr>
          <a:lstStyle/>
          <a:p>
            <a:r>
              <a:rPr lang="en-NZ" sz="2400" dirty="0" smtClean="0">
                <a:latin typeface="Helvetica"/>
                <a:cs typeface="Helvetica"/>
              </a:rPr>
              <a:t>15 % total population</a:t>
            </a:r>
            <a:endParaRPr lang="en-NZ" sz="2400" dirty="0">
              <a:latin typeface="Helvetica"/>
              <a:cs typeface="Helvetica"/>
            </a:endParaRPr>
          </a:p>
        </p:txBody>
      </p:sp>
      <p:graphicFrame>
        <p:nvGraphicFramePr>
          <p:cNvPr id="6" name="Content Placeholder 9"/>
          <p:cNvGraphicFramePr>
            <a:graphicFrameLocks/>
          </p:cNvGraphicFramePr>
          <p:nvPr>
            <p:extLst>
              <p:ext uri="{D42A27DB-BD31-4B8C-83A1-F6EECF244321}">
                <p14:modId xmlns:p14="http://schemas.microsoft.com/office/powerpoint/2010/main" val="4122946686"/>
              </p:ext>
            </p:extLst>
          </p:nvPr>
        </p:nvGraphicFramePr>
        <p:xfrm>
          <a:off x="251400" y="2866768"/>
          <a:ext cx="2088290" cy="17719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9"/>
          <p:cNvGraphicFramePr>
            <a:graphicFrameLocks/>
          </p:cNvGraphicFramePr>
          <p:nvPr>
            <p:extLst>
              <p:ext uri="{D42A27DB-BD31-4B8C-83A1-F6EECF244321}">
                <p14:modId xmlns:p14="http://schemas.microsoft.com/office/powerpoint/2010/main" val="647596636"/>
              </p:ext>
            </p:extLst>
          </p:nvPr>
        </p:nvGraphicFramePr>
        <p:xfrm>
          <a:off x="251400" y="4638760"/>
          <a:ext cx="2664370" cy="1639158"/>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p:cNvSpPr/>
          <p:nvPr/>
        </p:nvSpPr>
        <p:spPr>
          <a:xfrm>
            <a:off x="2150224" y="3643995"/>
            <a:ext cx="1531091" cy="830997"/>
          </a:xfrm>
          <a:prstGeom prst="rect">
            <a:avLst/>
          </a:prstGeom>
          <a:solidFill>
            <a:srgbClr val="BFBFBF">
              <a:alpha val="67000"/>
            </a:srgbClr>
          </a:solidFill>
        </p:spPr>
        <p:txBody>
          <a:bodyPr wrap="square">
            <a:spAutoFit/>
          </a:bodyPr>
          <a:lstStyle/>
          <a:p>
            <a:r>
              <a:rPr lang="en-NZ" sz="2400" dirty="0" smtClean="0">
                <a:latin typeface="Helvetica"/>
                <a:cs typeface="Helvetica"/>
              </a:rPr>
              <a:t>25 %  of children</a:t>
            </a:r>
            <a:endParaRPr lang="en-NZ" sz="2400" dirty="0">
              <a:latin typeface="Helvetica"/>
              <a:cs typeface="Helvetica"/>
            </a:endParaRPr>
          </a:p>
        </p:txBody>
      </p:sp>
      <p:sp>
        <p:nvSpPr>
          <p:cNvPr id="9" name="Rectangle 8"/>
          <p:cNvSpPr/>
          <p:nvPr/>
        </p:nvSpPr>
        <p:spPr>
          <a:xfrm>
            <a:off x="2140564" y="5738078"/>
            <a:ext cx="1920852" cy="830997"/>
          </a:xfrm>
          <a:prstGeom prst="rect">
            <a:avLst/>
          </a:prstGeom>
          <a:solidFill>
            <a:srgbClr val="BFBFBF">
              <a:alpha val="64000"/>
            </a:srgbClr>
          </a:solidFill>
        </p:spPr>
        <p:txBody>
          <a:bodyPr wrap="square">
            <a:spAutoFit/>
          </a:bodyPr>
          <a:lstStyle/>
          <a:p>
            <a:r>
              <a:rPr lang="en-NZ" sz="2400" dirty="0" smtClean="0">
                <a:latin typeface="Helvetica"/>
                <a:cs typeface="Helvetica"/>
              </a:rPr>
              <a:t>28 % of babies born</a:t>
            </a:r>
            <a:endParaRPr lang="en-NZ" sz="2400" dirty="0">
              <a:latin typeface="Helvetica"/>
              <a:cs typeface="Helvetica"/>
            </a:endParaRPr>
          </a:p>
        </p:txBody>
      </p:sp>
      <p:sp>
        <p:nvSpPr>
          <p:cNvPr id="10" name="Rectangle 9"/>
          <p:cNvSpPr/>
          <p:nvPr/>
        </p:nvSpPr>
        <p:spPr>
          <a:xfrm>
            <a:off x="4385184" y="3073594"/>
            <a:ext cx="4546380" cy="3046988"/>
          </a:xfrm>
          <a:prstGeom prst="rect">
            <a:avLst/>
          </a:prstGeom>
          <a:solidFill>
            <a:srgbClr val="BFBFBF">
              <a:alpha val="62000"/>
            </a:srgbClr>
          </a:solidFill>
        </p:spPr>
        <p:txBody>
          <a:bodyPr wrap="square">
            <a:spAutoFit/>
          </a:bodyPr>
          <a:lstStyle/>
          <a:p>
            <a:pPr eaLnBrk="1" hangingPunct="1"/>
            <a:r>
              <a:rPr lang="en-NZ" sz="2400" dirty="0" smtClean="0">
                <a:latin typeface="Helvetica"/>
                <a:cs typeface="Helvetica"/>
              </a:rPr>
              <a:t>Between 2-5% of NZ’s </a:t>
            </a:r>
          </a:p>
          <a:p>
            <a:pPr eaLnBrk="1" hangingPunct="1"/>
            <a:r>
              <a:rPr lang="en-NZ" sz="2400" dirty="0" smtClean="0">
                <a:latin typeface="Helvetica"/>
                <a:cs typeface="Helvetica"/>
              </a:rPr>
              <a:t>Dentists, </a:t>
            </a:r>
          </a:p>
          <a:p>
            <a:pPr eaLnBrk="1" hangingPunct="1"/>
            <a:r>
              <a:rPr lang="en-NZ" sz="2400" dirty="0" smtClean="0">
                <a:latin typeface="Helvetica"/>
                <a:cs typeface="Helvetica"/>
              </a:rPr>
              <a:t>Doctors, </a:t>
            </a:r>
          </a:p>
          <a:p>
            <a:pPr eaLnBrk="1" hangingPunct="1"/>
            <a:r>
              <a:rPr lang="en-NZ" sz="2400" dirty="0" smtClean="0">
                <a:latin typeface="Helvetica"/>
                <a:cs typeface="Helvetica"/>
              </a:rPr>
              <a:t>Physiotherapists, </a:t>
            </a:r>
          </a:p>
          <a:p>
            <a:pPr eaLnBrk="1" hangingPunct="1"/>
            <a:r>
              <a:rPr lang="en-NZ" sz="2400" dirty="0" smtClean="0">
                <a:latin typeface="Helvetica"/>
                <a:cs typeface="Helvetica"/>
              </a:rPr>
              <a:t>Pharmacists, </a:t>
            </a:r>
          </a:p>
          <a:p>
            <a:pPr eaLnBrk="1" hangingPunct="1"/>
            <a:r>
              <a:rPr lang="en-NZ" sz="2400" dirty="0" smtClean="0">
                <a:latin typeface="Helvetica"/>
                <a:cs typeface="Helvetica"/>
              </a:rPr>
              <a:t>Oral health practitioners</a:t>
            </a:r>
          </a:p>
          <a:p>
            <a:pPr eaLnBrk="1" hangingPunct="1"/>
            <a:r>
              <a:rPr lang="en-NZ" sz="2400" dirty="0" smtClean="0">
                <a:latin typeface="Helvetica"/>
                <a:cs typeface="Helvetica"/>
              </a:rPr>
              <a:t>&lt;2% Radiation therapists, Laboratory scientists</a:t>
            </a:r>
            <a:endParaRPr lang="en-NZ" sz="2400" dirty="0">
              <a:latin typeface="Helvetica"/>
              <a:cs typeface="Helvetica"/>
            </a:endParaRPr>
          </a:p>
        </p:txBody>
      </p:sp>
      <p:graphicFrame>
        <p:nvGraphicFramePr>
          <p:cNvPr id="11" name="Content Placeholder 9"/>
          <p:cNvGraphicFramePr>
            <a:graphicFrameLocks/>
          </p:cNvGraphicFramePr>
          <p:nvPr>
            <p:extLst>
              <p:ext uri="{D42A27DB-BD31-4B8C-83A1-F6EECF244321}">
                <p14:modId xmlns:p14="http://schemas.microsoft.com/office/powerpoint/2010/main" val="2023120460"/>
              </p:ext>
            </p:extLst>
          </p:nvPr>
        </p:nvGraphicFramePr>
        <p:xfrm>
          <a:off x="5287380" y="1169584"/>
          <a:ext cx="3096430" cy="1847375"/>
        </p:xfrm>
        <a:graphic>
          <a:graphicData uri="http://schemas.openxmlformats.org/drawingml/2006/chart">
            <c:chart xmlns:c="http://schemas.openxmlformats.org/drawingml/2006/chart" xmlns:r="http://schemas.openxmlformats.org/officeDocument/2006/relationships" r:id="rId6"/>
          </a:graphicData>
        </a:graphic>
      </p:graphicFrame>
      <p:sp>
        <p:nvSpPr>
          <p:cNvPr id="13" name="Rectangle 12"/>
          <p:cNvSpPr/>
          <p:nvPr/>
        </p:nvSpPr>
        <p:spPr>
          <a:xfrm>
            <a:off x="3793376" y="1307925"/>
            <a:ext cx="1570825" cy="400110"/>
          </a:xfrm>
          <a:prstGeom prst="rect">
            <a:avLst/>
          </a:prstGeom>
          <a:solidFill>
            <a:schemeClr val="accent5">
              <a:lumMod val="60000"/>
              <a:lumOff val="40000"/>
            </a:schemeClr>
          </a:solidFill>
        </p:spPr>
        <p:txBody>
          <a:bodyPr wrap="square">
            <a:spAutoFit/>
          </a:bodyPr>
          <a:lstStyle/>
          <a:p>
            <a:pPr algn="ctr"/>
            <a:r>
              <a:rPr lang="en-NZ" sz="2000" b="1" dirty="0" smtClean="0">
                <a:latin typeface="Helvetica"/>
                <a:cs typeface="Helvetica"/>
              </a:rPr>
              <a:t>MĀORI</a:t>
            </a:r>
            <a:endParaRPr lang="en-NZ" sz="2000" b="1" dirty="0">
              <a:latin typeface="Helvetica"/>
              <a:cs typeface="Helvetica"/>
            </a:endParaRPr>
          </a:p>
        </p:txBody>
      </p:sp>
      <p:sp>
        <p:nvSpPr>
          <p:cNvPr id="20" name="Curved Left Arrow 19"/>
          <p:cNvSpPr/>
          <p:nvPr/>
        </p:nvSpPr>
        <p:spPr>
          <a:xfrm rot="5400000" flipH="1">
            <a:off x="2706306" y="302843"/>
            <a:ext cx="567851" cy="1890375"/>
          </a:xfrm>
          <a:prstGeom prst="curvedLef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1" name="Curved Left Arrow 20"/>
          <p:cNvSpPr/>
          <p:nvPr/>
        </p:nvSpPr>
        <p:spPr>
          <a:xfrm rot="5400000" flipH="1" flipV="1">
            <a:off x="5652829" y="118092"/>
            <a:ext cx="675731" cy="1839426"/>
          </a:xfrm>
          <a:prstGeom prst="curvedLef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5913120" y="699939"/>
            <a:ext cx="1827320" cy="369332"/>
          </a:xfrm>
          <a:prstGeom prst="rect">
            <a:avLst/>
          </a:prstGeom>
          <a:solidFill>
            <a:schemeClr val="accent2"/>
          </a:solidFill>
        </p:spPr>
        <p:txBody>
          <a:bodyPr wrap="square" rtlCol="0">
            <a:spAutoFit/>
          </a:bodyPr>
          <a:lstStyle/>
          <a:p>
            <a:r>
              <a:rPr lang="en-NZ" smtClean="0">
                <a:solidFill>
                  <a:schemeClr val="bg1"/>
                </a:solidFill>
              </a:rPr>
              <a:t>Health Workforce</a:t>
            </a:r>
            <a:endParaRPr lang="en-NZ">
              <a:solidFill>
                <a:schemeClr val="bg1"/>
              </a:solidFill>
            </a:endParaRPr>
          </a:p>
        </p:txBody>
      </p:sp>
    </p:spTree>
    <p:extLst>
      <p:ext uri="{BB962C8B-B14F-4D97-AF65-F5344CB8AC3E}">
        <p14:creationId xmlns:p14="http://schemas.microsoft.com/office/powerpoint/2010/main" val="785735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01" y="-13040"/>
            <a:ext cx="9067410" cy="5414931"/>
          </a:xfrm>
        </p:spPr>
      </p:pic>
      <p:sp>
        <p:nvSpPr>
          <p:cNvPr id="6" name="Slide Number Placeholder 5"/>
          <p:cNvSpPr>
            <a:spLocks noGrp="1"/>
          </p:cNvSpPr>
          <p:nvPr>
            <p:ph type="sldNum" sz="quarter" idx="12"/>
          </p:nvPr>
        </p:nvSpPr>
        <p:spPr/>
        <p:txBody>
          <a:bodyPr/>
          <a:lstStyle/>
          <a:p>
            <a:fld id="{BDD6D975-2762-EF43-8B8A-9EFF9F6EA0C4}" type="slidenum">
              <a:rPr lang="en-US" smtClean="0"/>
              <a:t>30</a:t>
            </a:fld>
            <a:endParaRPr lang="en-US"/>
          </a:p>
        </p:txBody>
      </p:sp>
      <p:sp>
        <p:nvSpPr>
          <p:cNvPr id="16" name="TextBox 15"/>
          <p:cNvSpPr txBox="1"/>
          <p:nvPr/>
        </p:nvSpPr>
        <p:spPr>
          <a:xfrm>
            <a:off x="406400" y="5698628"/>
            <a:ext cx="8452575" cy="646331"/>
          </a:xfrm>
          <a:prstGeom prst="rect">
            <a:avLst/>
          </a:prstGeom>
          <a:solidFill>
            <a:schemeClr val="bg1">
              <a:lumMod val="85000"/>
            </a:schemeClr>
          </a:solidFill>
        </p:spPr>
        <p:txBody>
          <a:bodyPr wrap="square" rtlCol="0">
            <a:spAutoFit/>
          </a:bodyPr>
          <a:lstStyle/>
          <a:p>
            <a:pPr algn="ctr"/>
            <a:r>
              <a:rPr lang="mi-NZ" dirty="0" smtClean="0"/>
              <a:t>University of Otago Health Science First Year Māori students</a:t>
            </a:r>
          </a:p>
          <a:p>
            <a:pPr algn="ctr"/>
            <a:r>
              <a:rPr lang="mi-NZ" dirty="0" smtClean="0"/>
              <a:t>Ōtākou marae 2019 (Orientation week)</a:t>
            </a:r>
            <a:endParaRPr lang="en-GB" dirty="0"/>
          </a:p>
        </p:txBody>
      </p:sp>
    </p:spTree>
    <p:extLst>
      <p:ext uri="{BB962C8B-B14F-4D97-AF65-F5344CB8AC3E}">
        <p14:creationId xmlns:p14="http://schemas.microsoft.com/office/powerpoint/2010/main" val="2762047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4320" y="1034568"/>
            <a:ext cx="8782621" cy="5801950"/>
          </a:xfrm>
          <a:prstGeom prst="rect">
            <a:avLst/>
          </a:prstGeom>
        </p:spPr>
      </p:pic>
      <p:sp>
        <p:nvSpPr>
          <p:cNvPr id="2" name="Slide Number Placeholder 1"/>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Helvetica"/>
                <a:cs typeface="Helvetica"/>
              </a:rPr>
              <a:pPr/>
              <a:t>31</a:t>
            </a:fld>
            <a:endParaRPr lang="en-US">
              <a:solidFill>
                <a:prstClr val="black">
                  <a:lumMod val="65000"/>
                  <a:lumOff val="35000"/>
                </a:prstClr>
              </a:solidFill>
              <a:latin typeface="Helvetica"/>
              <a:cs typeface="Helvetica"/>
            </a:endParaRPr>
          </a:p>
        </p:txBody>
      </p:sp>
      <p:sp>
        <p:nvSpPr>
          <p:cNvPr id="8" name="TextBox 7"/>
          <p:cNvSpPr txBox="1"/>
          <p:nvPr/>
        </p:nvSpPr>
        <p:spPr>
          <a:xfrm>
            <a:off x="1085668" y="4794092"/>
            <a:ext cx="1311047" cy="1061829"/>
          </a:xfrm>
          <a:prstGeom prst="rect">
            <a:avLst/>
          </a:prstGeom>
          <a:solidFill>
            <a:schemeClr val="accent2">
              <a:lumMod val="40000"/>
              <a:lumOff val="60000"/>
            </a:schemeClr>
          </a:solidFill>
        </p:spPr>
        <p:txBody>
          <a:bodyPr wrap="square" rtlCol="0">
            <a:spAutoFit/>
          </a:bodyPr>
          <a:lstStyle/>
          <a:p>
            <a:r>
              <a:rPr lang="en-NZ" sz="1050" dirty="0">
                <a:latin typeface="Helvetica"/>
                <a:cs typeface="Helvetica"/>
              </a:rPr>
              <a:t>Establishment Maori Health Workforce Development Unit, </a:t>
            </a:r>
            <a:r>
              <a:rPr lang="en-NZ" sz="1050" dirty="0" err="1">
                <a:latin typeface="Helvetica"/>
                <a:cs typeface="Helvetica"/>
              </a:rPr>
              <a:t>Tu</a:t>
            </a:r>
            <a:r>
              <a:rPr lang="en-NZ" sz="1050" dirty="0">
                <a:latin typeface="Helvetica"/>
                <a:cs typeface="Helvetica"/>
              </a:rPr>
              <a:t> </a:t>
            </a:r>
            <a:r>
              <a:rPr lang="en-NZ" sz="1050" dirty="0" err="1">
                <a:latin typeface="Helvetica"/>
                <a:cs typeface="Helvetica"/>
              </a:rPr>
              <a:t>Kahika</a:t>
            </a:r>
            <a:r>
              <a:rPr lang="en-NZ" sz="1050" dirty="0">
                <a:latin typeface="Helvetica"/>
                <a:cs typeface="Helvetica"/>
              </a:rPr>
              <a:t> commenced</a:t>
            </a:r>
          </a:p>
        </p:txBody>
      </p:sp>
      <p:cxnSp>
        <p:nvCxnSpPr>
          <p:cNvPr id="9" name="Straight Arrow Connector 8"/>
          <p:cNvCxnSpPr/>
          <p:nvPr/>
        </p:nvCxnSpPr>
        <p:spPr>
          <a:xfrm flipV="1">
            <a:off x="1777189" y="4434840"/>
            <a:ext cx="557093" cy="35925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23080" y="1980116"/>
            <a:ext cx="1227287" cy="900246"/>
          </a:xfrm>
          <a:prstGeom prst="rect">
            <a:avLst/>
          </a:prstGeom>
          <a:solidFill>
            <a:schemeClr val="accent2">
              <a:lumMod val="40000"/>
              <a:lumOff val="60000"/>
            </a:schemeClr>
          </a:solidFill>
        </p:spPr>
        <p:txBody>
          <a:bodyPr wrap="square" rtlCol="0">
            <a:spAutoFit/>
          </a:bodyPr>
          <a:lstStyle/>
          <a:p>
            <a:r>
              <a:rPr lang="en-NZ" sz="1050" dirty="0">
                <a:latin typeface="Helvetica"/>
                <a:cs typeface="Helvetica"/>
              </a:rPr>
              <a:t>Te Whakapuāwai first year student intensive support programme (Phase 1)</a:t>
            </a:r>
          </a:p>
        </p:txBody>
      </p:sp>
      <p:cxnSp>
        <p:nvCxnSpPr>
          <p:cNvPr id="11" name="Straight Arrow Connector 10"/>
          <p:cNvCxnSpPr/>
          <p:nvPr/>
        </p:nvCxnSpPr>
        <p:spPr>
          <a:xfrm>
            <a:off x="2155918" y="2825690"/>
            <a:ext cx="731042" cy="142873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15773" y="1499680"/>
            <a:ext cx="1202036" cy="1223412"/>
          </a:xfrm>
          <a:prstGeom prst="rect">
            <a:avLst/>
          </a:prstGeom>
          <a:solidFill>
            <a:schemeClr val="accent2">
              <a:lumMod val="40000"/>
              <a:lumOff val="60000"/>
            </a:schemeClr>
          </a:solidFill>
        </p:spPr>
        <p:txBody>
          <a:bodyPr wrap="square" rtlCol="0">
            <a:spAutoFit/>
          </a:bodyPr>
          <a:lstStyle/>
          <a:p>
            <a:r>
              <a:rPr lang="en-NZ" sz="1050" dirty="0">
                <a:latin typeface="Helvetica"/>
                <a:cs typeface="Helvetica"/>
              </a:rPr>
              <a:t>Te Whakapuāwai first year student enhanced intensive support programme (Phase 2)</a:t>
            </a:r>
          </a:p>
        </p:txBody>
      </p:sp>
      <p:cxnSp>
        <p:nvCxnSpPr>
          <p:cNvPr id="13" name="Straight Arrow Connector 12"/>
          <p:cNvCxnSpPr/>
          <p:nvPr/>
        </p:nvCxnSpPr>
        <p:spPr>
          <a:xfrm>
            <a:off x="3516791" y="2723092"/>
            <a:ext cx="638099" cy="109141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90923" y="4563961"/>
            <a:ext cx="1416530" cy="1061829"/>
          </a:xfrm>
          <a:prstGeom prst="rect">
            <a:avLst/>
          </a:prstGeom>
          <a:solidFill>
            <a:schemeClr val="accent2">
              <a:lumMod val="40000"/>
              <a:lumOff val="60000"/>
            </a:schemeClr>
          </a:solidFill>
        </p:spPr>
        <p:txBody>
          <a:bodyPr wrap="square" rtlCol="0">
            <a:spAutoFit/>
          </a:bodyPr>
          <a:lstStyle/>
          <a:p>
            <a:r>
              <a:rPr lang="en-NZ" sz="1050" dirty="0" err="1">
                <a:latin typeface="Helvetica"/>
                <a:cs typeface="Helvetica"/>
              </a:rPr>
              <a:t>Tu</a:t>
            </a:r>
            <a:r>
              <a:rPr lang="en-NZ" sz="1050" dirty="0">
                <a:latin typeface="Helvetica"/>
                <a:cs typeface="Helvetica"/>
              </a:rPr>
              <a:t> </a:t>
            </a:r>
            <a:r>
              <a:rPr lang="en-NZ" sz="1050" dirty="0" err="1">
                <a:latin typeface="Helvetica"/>
                <a:cs typeface="Helvetica"/>
              </a:rPr>
              <a:t>Tauira</a:t>
            </a:r>
            <a:r>
              <a:rPr lang="en-NZ" sz="1050" dirty="0">
                <a:latin typeface="Helvetica"/>
                <a:cs typeface="Helvetica"/>
              </a:rPr>
              <a:t> Hauora, Health Science and Health Professional Programme student success and retention</a:t>
            </a:r>
          </a:p>
        </p:txBody>
      </p:sp>
      <p:sp>
        <p:nvSpPr>
          <p:cNvPr id="20" name="TextBox 19"/>
          <p:cNvSpPr txBox="1"/>
          <p:nvPr/>
        </p:nvSpPr>
        <p:spPr>
          <a:xfrm>
            <a:off x="2596789" y="4717614"/>
            <a:ext cx="1416530" cy="577081"/>
          </a:xfrm>
          <a:prstGeom prst="rect">
            <a:avLst/>
          </a:prstGeom>
          <a:solidFill>
            <a:schemeClr val="accent2">
              <a:lumMod val="40000"/>
              <a:lumOff val="60000"/>
            </a:schemeClr>
          </a:solidFill>
        </p:spPr>
        <p:txBody>
          <a:bodyPr wrap="square" rtlCol="0">
            <a:spAutoFit/>
          </a:bodyPr>
          <a:lstStyle/>
          <a:p>
            <a:r>
              <a:rPr lang="en-NZ" sz="1050" dirty="0">
                <a:latin typeface="Helvetica"/>
                <a:cs typeface="Helvetica"/>
              </a:rPr>
              <a:t>Te Ara Hauora – Outreach and Recruitment</a:t>
            </a:r>
          </a:p>
        </p:txBody>
      </p:sp>
      <p:cxnSp>
        <p:nvCxnSpPr>
          <p:cNvPr id="16" name="Straight Arrow Connector 15"/>
          <p:cNvCxnSpPr/>
          <p:nvPr/>
        </p:nvCxnSpPr>
        <p:spPr>
          <a:xfrm flipH="1" flipV="1">
            <a:off x="3120151" y="4251242"/>
            <a:ext cx="184903" cy="46955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3753384" y="4029931"/>
            <a:ext cx="1139365" cy="53403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963679" y="388237"/>
            <a:ext cx="7879171" cy="646331"/>
          </a:xfrm>
          <a:prstGeom prst="rect">
            <a:avLst/>
          </a:prstGeom>
        </p:spPr>
        <p:txBody>
          <a:bodyPr wrap="square">
            <a:spAutoFit/>
          </a:bodyPr>
          <a:lstStyle/>
          <a:p>
            <a:r>
              <a:rPr lang="en-NZ" b="1" cap="small"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Number of M</a:t>
            </a:r>
            <a:r>
              <a:rPr lang="en-NZ" b="1" cap="small"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ā</a:t>
            </a:r>
            <a:r>
              <a:rPr lang="en-NZ" b="1" cap="small"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ori in Health Professional Programmes 2008-2019</a:t>
            </a:r>
            <a:r>
              <a:rPr lang="en-GB" b="1" cap="small"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
            </a:r>
            <a:br>
              <a:rPr lang="en-GB" b="1" cap="small"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br>
            <a:endParaRPr lang="en-GB" dirty="0"/>
          </a:p>
        </p:txBody>
      </p:sp>
    </p:spTree>
    <p:extLst>
      <p:ext uri="{BB962C8B-B14F-4D97-AF65-F5344CB8AC3E}">
        <p14:creationId xmlns:p14="http://schemas.microsoft.com/office/powerpoint/2010/main" val="2212912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2000000}"/>
              </a:ext>
            </a:extLst>
          </p:cNvPr>
          <p:cNvGraphicFramePr/>
          <p:nvPr>
            <p:extLst>
              <p:ext uri="{D42A27DB-BD31-4B8C-83A1-F6EECF244321}">
                <p14:modId xmlns:p14="http://schemas.microsoft.com/office/powerpoint/2010/main" val="840313332"/>
              </p:ext>
            </p:extLst>
          </p:nvPr>
        </p:nvGraphicFramePr>
        <p:xfrm>
          <a:off x="474499" y="865523"/>
          <a:ext cx="7101051" cy="5901037"/>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326218" y="219192"/>
            <a:ext cx="7680959" cy="646331"/>
          </a:xfrm>
          <a:prstGeom prst="rect">
            <a:avLst/>
          </a:prstGeom>
        </p:spPr>
        <p:txBody>
          <a:bodyPr wrap="square">
            <a:spAutoFit/>
          </a:bodyPr>
          <a:lstStyle/>
          <a:p>
            <a:pPr algn="ctr">
              <a:spcAft>
                <a:spcPts val="1000"/>
              </a:spcAft>
            </a:pPr>
            <a:r>
              <a:rPr lang="en-US" b="1" cap="small"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Number of M</a:t>
            </a:r>
            <a:r>
              <a:rPr lang="mi-NZ" b="1" cap="small"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ā</a:t>
            </a:r>
            <a:r>
              <a:rPr lang="mi-NZ" b="1" cap="small"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ori entering into professional programme directly from HSFY 2008-2019</a:t>
            </a:r>
            <a:endParaRPr lang="en-GB" b="1" cap="small"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897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300-00000E000000}"/>
              </a:ext>
            </a:extLst>
          </p:cNvPr>
          <p:cNvGraphicFramePr/>
          <p:nvPr>
            <p:extLst>
              <p:ext uri="{D42A27DB-BD31-4B8C-83A1-F6EECF244321}">
                <p14:modId xmlns:p14="http://schemas.microsoft.com/office/powerpoint/2010/main" val="238250580"/>
              </p:ext>
            </p:extLst>
          </p:nvPr>
        </p:nvGraphicFramePr>
        <p:xfrm>
          <a:off x="531119" y="54754"/>
          <a:ext cx="7731334" cy="66526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31121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9384" y="1217211"/>
            <a:ext cx="6910590" cy="5289787"/>
          </a:xfrm>
          <a:prstGeom prst="rect">
            <a:avLst/>
          </a:prstGeom>
        </p:spPr>
      </p:pic>
      <p:sp>
        <p:nvSpPr>
          <p:cNvPr id="3" name="Rectangle 2"/>
          <p:cNvSpPr/>
          <p:nvPr/>
        </p:nvSpPr>
        <p:spPr>
          <a:xfrm>
            <a:off x="1029384" y="291454"/>
            <a:ext cx="7019525" cy="646331"/>
          </a:xfrm>
          <a:prstGeom prst="rect">
            <a:avLst/>
          </a:prstGeom>
        </p:spPr>
        <p:txBody>
          <a:bodyPr wrap="square">
            <a:spAutoFit/>
          </a:bodyPr>
          <a:lstStyle/>
          <a:p>
            <a:r>
              <a:rPr lang="en-NZ" b="1" dirty="0">
                <a:latin typeface="Calibri" panose="020F0502020204030204" pitchFamily="34" charset="0"/>
                <a:ea typeface="Times New Roman" panose="02020603050405020304" pitchFamily="18" charset="0"/>
                <a:cs typeface="Times New Roman" panose="02020603050405020304" pitchFamily="18" charset="0"/>
              </a:rPr>
              <a:t>M</a:t>
            </a:r>
            <a:r>
              <a:rPr lang="en-NZ" b="1" dirty="0">
                <a:latin typeface="Calibri" panose="020F0502020204030204" pitchFamily="34" charset="0"/>
                <a:ea typeface="Times New Roman" panose="02020603050405020304" pitchFamily="18" charset="0"/>
              </a:rPr>
              <a:t>ā</a:t>
            </a:r>
            <a:r>
              <a:rPr lang="en-NZ" b="1" dirty="0">
                <a:latin typeface="Calibri" panose="020F0502020204030204" pitchFamily="34" charset="0"/>
                <a:ea typeface="Times New Roman" panose="02020603050405020304" pitchFamily="18" charset="0"/>
                <a:cs typeface="Times New Roman" panose="02020603050405020304" pitchFamily="18" charset="0"/>
              </a:rPr>
              <a:t>ori as Percentage of Domestic Health Professional Programmes </a:t>
            </a:r>
            <a:endParaRPr lang="en-NZ" b="1" dirty="0" smtClean="0">
              <a:latin typeface="Calibri" panose="020F0502020204030204" pitchFamily="34" charset="0"/>
              <a:ea typeface="Times New Roman" panose="02020603050405020304" pitchFamily="18" charset="0"/>
              <a:cs typeface="Times New Roman" panose="02020603050405020304" pitchFamily="18" charset="0"/>
            </a:endParaRPr>
          </a:p>
          <a:p>
            <a:r>
              <a:rPr lang="en-NZ" b="1" dirty="0" smtClean="0">
                <a:latin typeface="Calibri" panose="020F0502020204030204" pitchFamily="34" charset="0"/>
                <a:ea typeface="Times New Roman" panose="02020603050405020304" pitchFamily="18" charset="0"/>
                <a:cs typeface="Times New Roman" panose="02020603050405020304" pitchFamily="18" charset="0"/>
              </a:rPr>
              <a:t>2007-2019</a:t>
            </a:r>
            <a:endParaRPr lang="en-GB" b="1" dirty="0"/>
          </a:p>
        </p:txBody>
      </p:sp>
    </p:spTree>
    <p:extLst>
      <p:ext uri="{BB962C8B-B14F-4D97-AF65-F5344CB8AC3E}">
        <p14:creationId xmlns:p14="http://schemas.microsoft.com/office/powerpoint/2010/main" val="1337809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43185" y="947017"/>
            <a:ext cx="4572000" cy="1102866"/>
          </a:xfrm>
          <a:prstGeom prst="rect">
            <a:avLst/>
          </a:prstGeom>
        </p:spPr>
        <p:txBody>
          <a:bodyPr>
            <a:spAutoFit/>
          </a:bodyPr>
          <a:lstStyle/>
          <a:p>
            <a:pPr marL="800100" lvl="1" indent="-342900">
              <a:spcBef>
                <a:spcPts val="200"/>
              </a:spcBef>
              <a:spcAft>
                <a:spcPts val="600"/>
              </a:spcAft>
              <a:buClr>
                <a:schemeClr val="tx1">
                  <a:lumMod val="65000"/>
                  <a:lumOff val="35000"/>
                </a:schemeClr>
              </a:buClr>
              <a:buFont typeface="Wingdings 2" pitchFamily="18" charset="2"/>
              <a:buChar char=""/>
            </a:pPr>
            <a:endParaRPr lang="en-NZ" dirty="0" smtClean="0">
              <a:solidFill>
                <a:prstClr val="black"/>
              </a:solidFill>
              <a:latin typeface="Helvetica"/>
              <a:cs typeface="Helvetica"/>
            </a:endParaRPr>
          </a:p>
          <a:p>
            <a:pPr marL="800100" lvl="1" indent="-342900">
              <a:spcBef>
                <a:spcPts val="200"/>
              </a:spcBef>
              <a:spcAft>
                <a:spcPts val="600"/>
              </a:spcAft>
              <a:buClr>
                <a:prstClr val="black">
                  <a:lumMod val="65000"/>
                  <a:lumOff val="35000"/>
                </a:prstClr>
              </a:buClr>
              <a:buFont typeface="Wingdings 2" pitchFamily="18" charset="2"/>
              <a:buChar char=""/>
            </a:pPr>
            <a:endParaRPr lang="en-NZ" dirty="0">
              <a:solidFill>
                <a:prstClr val="black"/>
              </a:solidFill>
              <a:latin typeface="Helvetica"/>
              <a:cs typeface="Helvetica"/>
            </a:endParaRPr>
          </a:p>
          <a:p>
            <a:endParaRPr lang="en-US" dirty="0"/>
          </a:p>
        </p:txBody>
      </p:sp>
      <p:sp>
        <p:nvSpPr>
          <p:cNvPr id="5" name="Rectangle 4"/>
          <p:cNvSpPr/>
          <p:nvPr/>
        </p:nvSpPr>
        <p:spPr>
          <a:xfrm>
            <a:off x="2691993" y="257993"/>
            <a:ext cx="3760014" cy="461665"/>
          </a:xfrm>
          <a:prstGeom prst="rect">
            <a:avLst/>
          </a:prstGeom>
        </p:spPr>
        <p:txBody>
          <a:bodyPr wrap="none">
            <a:spAutoFit/>
          </a:bodyPr>
          <a:lstStyle/>
          <a:p>
            <a:r>
              <a:rPr lang="en-US" sz="2400" b="1" dirty="0">
                <a:latin typeface="Helvetica"/>
                <a:cs typeface="Helvetica"/>
              </a:rPr>
              <a:t>Critical </a:t>
            </a:r>
            <a:r>
              <a:rPr lang="en-US" sz="2400" b="1" dirty="0" smtClean="0">
                <a:latin typeface="Helvetica"/>
                <a:cs typeface="Helvetica"/>
              </a:rPr>
              <a:t>Success </a:t>
            </a:r>
            <a:r>
              <a:rPr lang="en-US" sz="2400" b="1" dirty="0">
                <a:latin typeface="Helvetica"/>
                <a:cs typeface="Helvetica"/>
              </a:rPr>
              <a:t>Factors</a:t>
            </a:r>
          </a:p>
        </p:txBody>
      </p:sp>
      <p:pic>
        <p:nvPicPr>
          <p:cNvPr id="6" name="Content Placeholder 11"/>
          <p:cNvPicPr>
            <a:picLocks noChangeAspect="1"/>
          </p:cNvPicPr>
          <p:nvPr/>
        </p:nvPicPr>
        <p:blipFill>
          <a:blip r:embed="rId2"/>
          <a:stretch>
            <a:fillRect/>
          </a:stretch>
        </p:blipFill>
        <p:spPr>
          <a:xfrm>
            <a:off x="2299548" y="835102"/>
            <a:ext cx="4276466" cy="5834121"/>
          </a:xfrm>
          <a:prstGeom prst="rect">
            <a:avLst/>
          </a:prstGeom>
        </p:spPr>
      </p:pic>
    </p:spTree>
    <p:extLst>
      <p:ext uri="{BB962C8B-B14F-4D97-AF65-F5344CB8AC3E}">
        <p14:creationId xmlns:p14="http://schemas.microsoft.com/office/powerpoint/2010/main" val="19910450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4835" y="3357017"/>
            <a:ext cx="992579" cy="1102866"/>
          </a:xfrm>
          <a:prstGeom prst="rect">
            <a:avLst/>
          </a:prstGeom>
          <a:noFill/>
        </p:spPr>
        <p:txBody>
          <a:bodyPr wrap="none" rtlCol="0">
            <a:spAutoFit/>
          </a:bodyPr>
          <a:lstStyle/>
          <a:p>
            <a:pPr marL="800100" lvl="1" indent="-342900">
              <a:spcBef>
                <a:spcPts val="200"/>
              </a:spcBef>
              <a:spcAft>
                <a:spcPts val="600"/>
              </a:spcAft>
              <a:buClr>
                <a:schemeClr val="tx1">
                  <a:lumMod val="65000"/>
                  <a:lumOff val="35000"/>
                </a:schemeClr>
              </a:buClr>
              <a:buFont typeface="Wingdings 2" pitchFamily="18" charset="2"/>
              <a:buChar char=""/>
            </a:pPr>
            <a:endParaRPr lang="en-NZ" dirty="0">
              <a:latin typeface="Helvetica"/>
              <a:cs typeface="Helvetica"/>
            </a:endParaRPr>
          </a:p>
          <a:p>
            <a:pPr marL="800100" lvl="1" indent="-342900">
              <a:spcBef>
                <a:spcPts val="200"/>
              </a:spcBef>
              <a:spcAft>
                <a:spcPts val="600"/>
              </a:spcAft>
              <a:buClr>
                <a:prstClr val="black">
                  <a:lumMod val="65000"/>
                  <a:lumOff val="35000"/>
                </a:prstClr>
              </a:buClr>
              <a:buFont typeface="Wingdings 2" pitchFamily="18" charset="2"/>
              <a:buChar char=""/>
            </a:pPr>
            <a:endParaRPr lang="en-NZ" dirty="0">
              <a:solidFill>
                <a:prstClr val="black"/>
              </a:solidFill>
              <a:latin typeface="Helvetica"/>
              <a:cs typeface="Helvetica"/>
            </a:endParaRPr>
          </a:p>
          <a:p>
            <a:endParaRPr lang="en-US" dirty="0"/>
          </a:p>
        </p:txBody>
      </p:sp>
      <p:sp>
        <p:nvSpPr>
          <p:cNvPr id="5" name="Title 4"/>
          <p:cNvSpPr>
            <a:spLocks noGrp="1"/>
          </p:cNvSpPr>
          <p:nvPr>
            <p:ph type="title"/>
          </p:nvPr>
        </p:nvSpPr>
        <p:spPr/>
        <p:txBody>
          <a:bodyPr>
            <a:normAutofit fontScale="90000"/>
          </a:bodyPr>
          <a:lstStyle/>
          <a:p>
            <a:r>
              <a:rPr lang="en-NZ" dirty="0" smtClean="0"/>
              <a:t>Summary - Critical success factors 1</a:t>
            </a:r>
            <a:endParaRPr lang="en-NZ" dirty="0"/>
          </a:p>
        </p:txBody>
      </p:sp>
      <p:sp>
        <p:nvSpPr>
          <p:cNvPr id="6" name="Content Placeholder 5"/>
          <p:cNvSpPr>
            <a:spLocks noGrp="1"/>
          </p:cNvSpPr>
          <p:nvPr>
            <p:ph sz="half" idx="1"/>
          </p:nvPr>
        </p:nvSpPr>
        <p:spPr>
          <a:xfrm>
            <a:off x="533400" y="1238821"/>
            <a:ext cx="4038600" cy="4525963"/>
          </a:xfrm>
        </p:spPr>
        <p:txBody>
          <a:bodyPr>
            <a:noAutofit/>
          </a:bodyPr>
          <a:lstStyle/>
          <a:p>
            <a:pPr marL="400050">
              <a:spcBef>
                <a:spcPts val="200"/>
              </a:spcBef>
              <a:spcAft>
                <a:spcPts val="600"/>
              </a:spcAft>
              <a:buClr>
                <a:schemeClr val="tx1">
                  <a:lumMod val="65000"/>
                  <a:lumOff val="35000"/>
                </a:schemeClr>
              </a:buClr>
              <a:buFont typeface="Wingdings 2" pitchFamily="18" charset="2"/>
              <a:buChar char=""/>
            </a:pPr>
            <a:r>
              <a:rPr lang="en-NZ" sz="2000" dirty="0" smtClean="0">
                <a:solidFill>
                  <a:prstClr val="black"/>
                </a:solidFill>
                <a:latin typeface="Helvetica"/>
                <a:cs typeface="Helvetica"/>
              </a:rPr>
              <a:t>Student and </a:t>
            </a:r>
            <a:r>
              <a:rPr lang="en-NZ" sz="2000" dirty="0" err="1" smtClean="0">
                <a:solidFill>
                  <a:prstClr val="black"/>
                </a:solidFill>
                <a:latin typeface="Helvetica"/>
                <a:cs typeface="Helvetica"/>
              </a:rPr>
              <a:t>whānau</a:t>
            </a:r>
            <a:r>
              <a:rPr lang="en-NZ" sz="2000" dirty="0" smtClean="0">
                <a:solidFill>
                  <a:prstClr val="black"/>
                </a:solidFill>
                <a:latin typeface="Helvetica"/>
                <a:cs typeface="Helvetica"/>
              </a:rPr>
              <a:t> at the centre</a:t>
            </a:r>
          </a:p>
          <a:p>
            <a:pPr marL="400050">
              <a:spcBef>
                <a:spcPts val="200"/>
              </a:spcBef>
              <a:spcAft>
                <a:spcPts val="600"/>
              </a:spcAft>
              <a:buClr>
                <a:schemeClr val="tx1">
                  <a:lumMod val="65000"/>
                  <a:lumOff val="35000"/>
                </a:schemeClr>
              </a:buClr>
              <a:buFont typeface="Wingdings 2" pitchFamily="18" charset="2"/>
              <a:buChar char=""/>
            </a:pPr>
            <a:r>
              <a:rPr lang="en-NZ" sz="2000" dirty="0">
                <a:latin typeface="Helvetica"/>
                <a:cs typeface="Helvetica"/>
              </a:rPr>
              <a:t>Strengths-based (non-deficit) </a:t>
            </a:r>
            <a:r>
              <a:rPr lang="en-NZ" sz="2000" dirty="0" smtClean="0">
                <a:latin typeface="Helvetica"/>
                <a:cs typeface="Helvetica"/>
              </a:rPr>
              <a:t>– Unpacking privilege rather than focus on deficit</a:t>
            </a:r>
            <a:endParaRPr lang="en-NZ" sz="2000" dirty="0">
              <a:latin typeface="Helvetica"/>
              <a:cs typeface="Helvetica"/>
            </a:endParaRPr>
          </a:p>
          <a:p>
            <a:pPr marL="400050">
              <a:spcBef>
                <a:spcPts val="200"/>
              </a:spcBef>
              <a:spcAft>
                <a:spcPts val="600"/>
              </a:spcAft>
              <a:buClr>
                <a:schemeClr val="tx1">
                  <a:lumMod val="65000"/>
                  <a:lumOff val="35000"/>
                </a:schemeClr>
              </a:buClr>
              <a:buFont typeface="Wingdings 2" pitchFamily="18" charset="2"/>
              <a:buChar char=""/>
            </a:pPr>
            <a:r>
              <a:rPr lang="en-NZ" sz="2000" dirty="0" smtClean="0">
                <a:solidFill>
                  <a:prstClr val="black"/>
                </a:solidFill>
                <a:latin typeface="Helvetica"/>
                <a:cs typeface="Helvetica"/>
              </a:rPr>
              <a:t>Māori </a:t>
            </a:r>
            <a:r>
              <a:rPr lang="en-NZ" sz="2000" dirty="0">
                <a:solidFill>
                  <a:prstClr val="black"/>
                </a:solidFill>
                <a:latin typeface="Helvetica"/>
                <a:cs typeface="Helvetica"/>
              </a:rPr>
              <a:t>led &amp; </a:t>
            </a:r>
            <a:r>
              <a:rPr lang="en-NZ" sz="2000" dirty="0" smtClean="0">
                <a:solidFill>
                  <a:prstClr val="black"/>
                </a:solidFill>
                <a:latin typeface="Helvetica"/>
                <a:cs typeface="Helvetica"/>
              </a:rPr>
              <a:t>directed </a:t>
            </a:r>
          </a:p>
          <a:p>
            <a:pPr marL="400050">
              <a:spcBef>
                <a:spcPts val="200"/>
              </a:spcBef>
              <a:spcAft>
                <a:spcPts val="600"/>
              </a:spcAft>
              <a:buClr>
                <a:schemeClr val="tx1">
                  <a:lumMod val="65000"/>
                  <a:lumOff val="35000"/>
                </a:schemeClr>
              </a:buClr>
              <a:buFont typeface="Wingdings 2" pitchFamily="18" charset="2"/>
              <a:buChar char=""/>
            </a:pPr>
            <a:r>
              <a:rPr lang="en-NZ" sz="2000" dirty="0" smtClean="0">
                <a:solidFill>
                  <a:prstClr val="black"/>
                </a:solidFill>
                <a:latin typeface="Helvetica"/>
                <a:cs typeface="Helvetica"/>
              </a:rPr>
              <a:t>Culturally centred and </a:t>
            </a:r>
            <a:r>
              <a:rPr lang="en-NZ" sz="2000" dirty="0">
                <a:latin typeface="Helvetica"/>
                <a:cs typeface="Helvetica"/>
              </a:rPr>
              <a:t>u</a:t>
            </a:r>
            <a:r>
              <a:rPr lang="en-NZ" sz="2000" dirty="0" smtClean="0">
                <a:latin typeface="Helvetica"/>
                <a:cs typeface="Helvetica"/>
              </a:rPr>
              <a:t>nderpinned </a:t>
            </a:r>
            <a:r>
              <a:rPr lang="en-NZ" sz="2000" dirty="0">
                <a:latin typeface="Helvetica"/>
                <a:cs typeface="Helvetica"/>
              </a:rPr>
              <a:t>by Māori </a:t>
            </a:r>
            <a:r>
              <a:rPr lang="en-NZ" sz="2000" dirty="0" smtClean="0">
                <a:latin typeface="Helvetica"/>
                <a:cs typeface="Helvetica"/>
              </a:rPr>
              <a:t>values - </a:t>
            </a:r>
            <a:r>
              <a:rPr lang="en-NZ" sz="2000" dirty="0" err="1" smtClean="0">
                <a:latin typeface="Helvetica"/>
                <a:cs typeface="Helvetica"/>
              </a:rPr>
              <a:t>Whanaungatanga</a:t>
            </a:r>
            <a:r>
              <a:rPr lang="en-NZ" sz="2000" dirty="0" smtClean="0">
                <a:latin typeface="Helvetica"/>
                <a:cs typeface="Helvetica"/>
              </a:rPr>
              <a:t> </a:t>
            </a:r>
            <a:r>
              <a:rPr lang="en-NZ" sz="2000" dirty="0">
                <a:latin typeface="Helvetica"/>
                <a:cs typeface="Helvetica"/>
              </a:rPr>
              <a:t>/ Manaakitanga</a:t>
            </a:r>
          </a:p>
          <a:p>
            <a:pPr marL="400050">
              <a:spcBef>
                <a:spcPts val="200"/>
              </a:spcBef>
              <a:spcAft>
                <a:spcPts val="600"/>
              </a:spcAft>
              <a:buClr>
                <a:schemeClr val="tx1">
                  <a:lumMod val="65000"/>
                  <a:lumOff val="35000"/>
                </a:schemeClr>
              </a:buClr>
              <a:buFont typeface="Wingdings 2" pitchFamily="18" charset="2"/>
              <a:buChar char=""/>
            </a:pPr>
            <a:r>
              <a:rPr lang="en-NZ" sz="2000" dirty="0">
                <a:latin typeface="Helvetica"/>
                <a:cs typeface="Helvetica"/>
              </a:rPr>
              <a:t>Knowing each student and the collective</a:t>
            </a:r>
            <a:endParaRPr lang="en-NZ" sz="2000" dirty="0">
              <a:solidFill>
                <a:prstClr val="black"/>
              </a:solidFill>
              <a:latin typeface="Helvetica"/>
              <a:cs typeface="Helvetica"/>
            </a:endParaRPr>
          </a:p>
          <a:p>
            <a:pPr marL="40005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Enabling policy and leadership – systems responsiveness</a:t>
            </a:r>
          </a:p>
          <a:p>
            <a:endParaRPr lang="en-NZ" sz="800" dirty="0"/>
          </a:p>
        </p:txBody>
      </p:sp>
      <p:sp>
        <p:nvSpPr>
          <p:cNvPr id="4" name="Slide Number Placeholder 3"/>
          <p:cNvSpPr>
            <a:spLocks noGrp="1"/>
          </p:cNvSpPr>
          <p:nvPr>
            <p:ph type="sldNum" sz="quarter" idx="12"/>
          </p:nvPr>
        </p:nvSpPr>
        <p:spPr/>
        <p:txBody>
          <a:bodyPr/>
          <a:lstStyle/>
          <a:p>
            <a:fld id="{BDD6D975-2762-EF43-8B8A-9EFF9F6EA0C4}" type="slidenum">
              <a:rPr lang="en-US" smtClean="0"/>
              <a:t>36</a:t>
            </a:fld>
            <a:endParaRPr lang="en-US"/>
          </a:p>
        </p:txBody>
      </p:sp>
      <p:sp>
        <p:nvSpPr>
          <p:cNvPr id="2" name="Content Placeholder 1"/>
          <p:cNvSpPr>
            <a:spLocks noGrp="1"/>
          </p:cNvSpPr>
          <p:nvPr>
            <p:ph sz="half" idx="2"/>
          </p:nvPr>
        </p:nvSpPr>
        <p:spPr/>
        <p:txBody>
          <a:bodyPr/>
          <a:lstStyle/>
          <a:p>
            <a:endParaRPr lang="en-GB"/>
          </a:p>
        </p:txBody>
      </p:sp>
      <p:pic>
        <p:nvPicPr>
          <p:cNvPr id="8" name="Picture 7"/>
          <p:cNvPicPr>
            <a:picLocks noChangeAspect="1"/>
          </p:cNvPicPr>
          <p:nvPr/>
        </p:nvPicPr>
        <p:blipFill>
          <a:blip r:embed="rId2"/>
          <a:stretch>
            <a:fillRect/>
          </a:stretch>
        </p:blipFill>
        <p:spPr>
          <a:xfrm>
            <a:off x="4648200" y="1174590"/>
            <a:ext cx="3961341" cy="5377181"/>
          </a:xfrm>
          <a:prstGeom prst="rect">
            <a:avLst/>
          </a:prstGeom>
        </p:spPr>
      </p:pic>
    </p:spTree>
    <p:extLst>
      <p:ext uri="{BB962C8B-B14F-4D97-AF65-F5344CB8AC3E}">
        <p14:creationId xmlns:p14="http://schemas.microsoft.com/office/powerpoint/2010/main" val="1882070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4835" y="3357017"/>
            <a:ext cx="992579" cy="1102866"/>
          </a:xfrm>
          <a:prstGeom prst="rect">
            <a:avLst/>
          </a:prstGeom>
          <a:noFill/>
        </p:spPr>
        <p:txBody>
          <a:bodyPr wrap="none" rtlCol="0">
            <a:spAutoFit/>
          </a:bodyPr>
          <a:lstStyle/>
          <a:p>
            <a:pPr marL="800100" lvl="1" indent="-342900">
              <a:spcBef>
                <a:spcPts val="200"/>
              </a:spcBef>
              <a:spcAft>
                <a:spcPts val="600"/>
              </a:spcAft>
              <a:buClr>
                <a:schemeClr val="tx1">
                  <a:lumMod val="65000"/>
                  <a:lumOff val="35000"/>
                </a:schemeClr>
              </a:buClr>
              <a:buFont typeface="Wingdings 2" pitchFamily="18" charset="2"/>
              <a:buChar char=""/>
            </a:pPr>
            <a:endParaRPr lang="en-NZ" dirty="0">
              <a:latin typeface="Helvetica"/>
              <a:cs typeface="Helvetica"/>
            </a:endParaRPr>
          </a:p>
          <a:p>
            <a:pPr marL="800100" lvl="1" indent="-342900">
              <a:spcBef>
                <a:spcPts val="200"/>
              </a:spcBef>
              <a:spcAft>
                <a:spcPts val="600"/>
              </a:spcAft>
              <a:buClr>
                <a:prstClr val="black">
                  <a:lumMod val="65000"/>
                  <a:lumOff val="35000"/>
                </a:prstClr>
              </a:buClr>
              <a:buFont typeface="Wingdings 2" pitchFamily="18" charset="2"/>
              <a:buChar char=""/>
            </a:pPr>
            <a:endParaRPr lang="en-NZ" dirty="0">
              <a:solidFill>
                <a:prstClr val="black"/>
              </a:solidFill>
              <a:latin typeface="Helvetica"/>
              <a:cs typeface="Helvetica"/>
            </a:endParaRPr>
          </a:p>
          <a:p>
            <a:endParaRPr lang="en-US" dirty="0"/>
          </a:p>
        </p:txBody>
      </p:sp>
      <p:sp>
        <p:nvSpPr>
          <p:cNvPr id="5" name="Title 4"/>
          <p:cNvSpPr>
            <a:spLocks noGrp="1"/>
          </p:cNvSpPr>
          <p:nvPr>
            <p:ph type="title"/>
          </p:nvPr>
        </p:nvSpPr>
        <p:spPr/>
        <p:txBody>
          <a:bodyPr>
            <a:normAutofit fontScale="90000"/>
          </a:bodyPr>
          <a:lstStyle/>
          <a:p>
            <a:r>
              <a:rPr lang="en-NZ" dirty="0" smtClean="0"/>
              <a:t>Summary - Critical success factors 2 </a:t>
            </a:r>
            <a:endParaRPr lang="en-NZ" dirty="0"/>
          </a:p>
        </p:txBody>
      </p:sp>
      <p:sp>
        <p:nvSpPr>
          <p:cNvPr id="6" name="Content Placeholder 5"/>
          <p:cNvSpPr>
            <a:spLocks noGrp="1"/>
          </p:cNvSpPr>
          <p:nvPr>
            <p:ph sz="half" idx="1"/>
          </p:nvPr>
        </p:nvSpPr>
        <p:spPr>
          <a:xfrm>
            <a:off x="533400" y="1238821"/>
            <a:ext cx="4038600" cy="4525963"/>
          </a:xfrm>
        </p:spPr>
        <p:txBody>
          <a:bodyPr>
            <a:noAutofit/>
          </a:bodyPr>
          <a:lstStyle/>
          <a:p>
            <a:pPr marL="400050" lvl="1" indent="-34290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Iterative </a:t>
            </a:r>
            <a:r>
              <a:rPr lang="en-NZ" sz="2000" dirty="0">
                <a:latin typeface="Helvetica"/>
                <a:cs typeface="Helvetica"/>
              </a:rPr>
              <a:t>Praxis: If it doesn’t work rethink and re-try!</a:t>
            </a:r>
          </a:p>
          <a:p>
            <a:pPr marL="40005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Commitment students, staff + </a:t>
            </a:r>
            <a:r>
              <a:rPr lang="en-NZ" sz="2000" dirty="0" err="1">
                <a:latin typeface="Helvetica" panose="020B0604020202020204" pitchFamily="34" charset="0"/>
                <a:cs typeface="Helvetica" panose="020B0604020202020204" pitchFamily="34" charset="0"/>
              </a:rPr>
              <a:t>w</a:t>
            </a:r>
            <a:r>
              <a:rPr lang="en-NZ" sz="2000" dirty="0" err="1" smtClean="0">
                <a:latin typeface="Helvetica" panose="020B0604020202020204" pitchFamily="34" charset="0"/>
                <a:cs typeface="Helvetica" panose="020B0604020202020204" pitchFamily="34" charset="0"/>
              </a:rPr>
              <a:t>hānau</a:t>
            </a:r>
            <a:endParaRPr lang="en-NZ" sz="2000" dirty="0">
              <a:latin typeface="Helvetica" panose="020B0604020202020204" pitchFamily="34" charset="0"/>
              <a:cs typeface="Helvetica" panose="020B0604020202020204" pitchFamily="34" charset="0"/>
            </a:endParaRPr>
          </a:p>
          <a:p>
            <a:pPr marL="40005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Collaboration / Partnership / Communication</a:t>
            </a:r>
            <a:endParaRPr lang="en-NZ" sz="2000" dirty="0">
              <a:latin typeface="Helvetica"/>
              <a:cs typeface="Helvetica"/>
            </a:endParaRPr>
          </a:p>
          <a:p>
            <a:pPr marL="40005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Clear </a:t>
            </a:r>
            <a:r>
              <a:rPr lang="en-NZ" sz="2000" dirty="0">
                <a:latin typeface="Helvetica"/>
                <a:cs typeface="Helvetica"/>
              </a:rPr>
              <a:t>strategic plan, programme logic, targets &amp; ‘line of sight’ </a:t>
            </a:r>
          </a:p>
          <a:p>
            <a:pPr marL="40005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Evaluation, evidence and data-informed  </a:t>
            </a:r>
            <a:endParaRPr lang="en-NZ" sz="2000" dirty="0">
              <a:latin typeface="Helvetica"/>
              <a:cs typeface="Helvetica"/>
            </a:endParaRPr>
          </a:p>
          <a:p>
            <a:endParaRPr lang="en-NZ" sz="800" dirty="0"/>
          </a:p>
        </p:txBody>
      </p:sp>
      <p:sp>
        <p:nvSpPr>
          <p:cNvPr id="4" name="Slide Number Placeholder 3"/>
          <p:cNvSpPr>
            <a:spLocks noGrp="1"/>
          </p:cNvSpPr>
          <p:nvPr>
            <p:ph type="sldNum" sz="quarter" idx="12"/>
          </p:nvPr>
        </p:nvSpPr>
        <p:spPr/>
        <p:txBody>
          <a:bodyPr/>
          <a:lstStyle/>
          <a:p>
            <a:fld id="{BDD6D975-2762-EF43-8B8A-9EFF9F6EA0C4}" type="slidenum">
              <a:rPr lang="en-US" smtClean="0"/>
              <a:t>37</a:t>
            </a:fld>
            <a:endParaRPr lang="en-US"/>
          </a:p>
        </p:txBody>
      </p:sp>
      <p:sp>
        <p:nvSpPr>
          <p:cNvPr id="2" name="Content Placeholder 1"/>
          <p:cNvSpPr>
            <a:spLocks noGrp="1"/>
          </p:cNvSpPr>
          <p:nvPr>
            <p:ph sz="half" idx="2"/>
          </p:nvPr>
        </p:nvSpPr>
        <p:spPr/>
        <p:txBody>
          <a:bodyPr/>
          <a:lstStyle/>
          <a:p>
            <a:endParaRPr lang="en-GB"/>
          </a:p>
        </p:txBody>
      </p:sp>
      <p:pic>
        <p:nvPicPr>
          <p:cNvPr id="8" name="Picture 7"/>
          <p:cNvPicPr>
            <a:picLocks noChangeAspect="1"/>
          </p:cNvPicPr>
          <p:nvPr/>
        </p:nvPicPr>
        <p:blipFill>
          <a:blip r:embed="rId2"/>
          <a:stretch>
            <a:fillRect/>
          </a:stretch>
        </p:blipFill>
        <p:spPr>
          <a:xfrm>
            <a:off x="4648200" y="1174590"/>
            <a:ext cx="3961341" cy="5377181"/>
          </a:xfrm>
          <a:prstGeom prst="rect">
            <a:avLst/>
          </a:prstGeom>
        </p:spPr>
      </p:pic>
    </p:spTree>
    <p:extLst>
      <p:ext uri="{BB962C8B-B14F-4D97-AF65-F5344CB8AC3E}">
        <p14:creationId xmlns:p14="http://schemas.microsoft.com/office/powerpoint/2010/main" val="24616768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4835" y="3357017"/>
            <a:ext cx="992579" cy="1102866"/>
          </a:xfrm>
          <a:prstGeom prst="rect">
            <a:avLst/>
          </a:prstGeom>
          <a:noFill/>
        </p:spPr>
        <p:txBody>
          <a:bodyPr wrap="none" rtlCol="0">
            <a:spAutoFit/>
          </a:bodyPr>
          <a:lstStyle/>
          <a:p>
            <a:pPr marL="800100" lvl="1" indent="-342900">
              <a:spcBef>
                <a:spcPts val="200"/>
              </a:spcBef>
              <a:spcAft>
                <a:spcPts val="600"/>
              </a:spcAft>
              <a:buClr>
                <a:schemeClr val="tx1">
                  <a:lumMod val="65000"/>
                  <a:lumOff val="35000"/>
                </a:schemeClr>
              </a:buClr>
              <a:buFont typeface="Wingdings 2" pitchFamily="18" charset="2"/>
              <a:buChar char=""/>
            </a:pPr>
            <a:endParaRPr lang="en-NZ" dirty="0">
              <a:latin typeface="Helvetica"/>
              <a:cs typeface="Helvetica"/>
            </a:endParaRPr>
          </a:p>
          <a:p>
            <a:pPr marL="800100" lvl="1" indent="-342900">
              <a:spcBef>
                <a:spcPts val="200"/>
              </a:spcBef>
              <a:spcAft>
                <a:spcPts val="600"/>
              </a:spcAft>
              <a:buClr>
                <a:prstClr val="black">
                  <a:lumMod val="65000"/>
                  <a:lumOff val="35000"/>
                </a:prstClr>
              </a:buClr>
              <a:buFont typeface="Wingdings 2" pitchFamily="18" charset="2"/>
              <a:buChar char=""/>
            </a:pPr>
            <a:endParaRPr lang="en-NZ" dirty="0">
              <a:solidFill>
                <a:prstClr val="black"/>
              </a:solidFill>
              <a:latin typeface="Helvetica"/>
              <a:cs typeface="Helvetica"/>
            </a:endParaRPr>
          </a:p>
          <a:p>
            <a:endParaRPr lang="en-US" dirty="0"/>
          </a:p>
        </p:txBody>
      </p:sp>
      <p:sp>
        <p:nvSpPr>
          <p:cNvPr id="5" name="Title 4"/>
          <p:cNvSpPr>
            <a:spLocks noGrp="1"/>
          </p:cNvSpPr>
          <p:nvPr>
            <p:ph type="title"/>
          </p:nvPr>
        </p:nvSpPr>
        <p:spPr/>
        <p:txBody>
          <a:bodyPr>
            <a:normAutofit/>
          </a:bodyPr>
          <a:lstStyle/>
          <a:p>
            <a:r>
              <a:rPr lang="en-NZ" dirty="0" smtClean="0"/>
              <a:t>Next steps</a:t>
            </a:r>
            <a:endParaRPr lang="en-NZ" dirty="0"/>
          </a:p>
        </p:txBody>
      </p:sp>
      <p:sp>
        <p:nvSpPr>
          <p:cNvPr id="6" name="Content Placeholder 5"/>
          <p:cNvSpPr>
            <a:spLocks noGrp="1"/>
          </p:cNvSpPr>
          <p:nvPr>
            <p:ph sz="half" idx="1"/>
          </p:nvPr>
        </p:nvSpPr>
        <p:spPr>
          <a:xfrm>
            <a:off x="533400" y="1238821"/>
            <a:ext cx="4038600" cy="4525963"/>
          </a:xfrm>
        </p:spPr>
        <p:txBody>
          <a:bodyPr>
            <a:noAutofit/>
          </a:bodyPr>
          <a:lstStyle/>
          <a:p>
            <a:pPr marL="400050" lvl="1" indent="-34290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Maintaining outcomes with rapid growth</a:t>
            </a:r>
          </a:p>
          <a:p>
            <a:pPr marL="400050" lvl="1" indent="-34290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Continued refinement and tailoring </a:t>
            </a:r>
          </a:p>
          <a:p>
            <a:pPr marL="400050" lvl="1" indent="-34290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Further evaluation and research</a:t>
            </a:r>
          </a:p>
          <a:p>
            <a:pPr marL="400050" lvl="1" indent="-34290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Resourcing and funding – constant issue</a:t>
            </a:r>
          </a:p>
          <a:p>
            <a:pPr marL="400050" lvl="1" indent="-34290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New project - SEQ project (Socio-economic equity project) – all HSFY students from low decile schools (Deciles 1-3) – tailored transition and success programme </a:t>
            </a:r>
            <a:endParaRPr lang="en-NZ" sz="2000" dirty="0">
              <a:latin typeface="Helvetica"/>
              <a:cs typeface="Helvetica"/>
            </a:endParaRPr>
          </a:p>
          <a:p>
            <a:endParaRPr lang="en-NZ" sz="800" dirty="0"/>
          </a:p>
        </p:txBody>
      </p:sp>
      <p:sp>
        <p:nvSpPr>
          <p:cNvPr id="4" name="Slide Number Placeholder 3"/>
          <p:cNvSpPr>
            <a:spLocks noGrp="1"/>
          </p:cNvSpPr>
          <p:nvPr>
            <p:ph type="sldNum" sz="quarter" idx="12"/>
          </p:nvPr>
        </p:nvSpPr>
        <p:spPr/>
        <p:txBody>
          <a:bodyPr/>
          <a:lstStyle/>
          <a:p>
            <a:fld id="{BDD6D975-2762-EF43-8B8A-9EFF9F6EA0C4}" type="slidenum">
              <a:rPr lang="en-US" smtClean="0"/>
              <a:t>38</a:t>
            </a:fld>
            <a:endParaRPr lang="en-US"/>
          </a:p>
        </p:txBody>
      </p:sp>
      <p:sp>
        <p:nvSpPr>
          <p:cNvPr id="2" name="Content Placeholder 1"/>
          <p:cNvSpPr>
            <a:spLocks noGrp="1"/>
          </p:cNvSpPr>
          <p:nvPr>
            <p:ph sz="half" idx="2"/>
          </p:nvPr>
        </p:nvSpPr>
        <p:spPr/>
        <p:txBody>
          <a:bodyPr/>
          <a:lstStyle/>
          <a:p>
            <a:endParaRPr lang="en-GB"/>
          </a:p>
        </p:txBody>
      </p:sp>
      <p:pic>
        <p:nvPicPr>
          <p:cNvPr id="8" name="Picture 7"/>
          <p:cNvPicPr>
            <a:picLocks noChangeAspect="1"/>
          </p:cNvPicPr>
          <p:nvPr/>
        </p:nvPicPr>
        <p:blipFill>
          <a:blip r:embed="rId2"/>
          <a:stretch>
            <a:fillRect/>
          </a:stretch>
        </p:blipFill>
        <p:spPr>
          <a:xfrm>
            <a:off x="4648200" y="1174590"/>
            <a:ext cx="3961341" cy="5377181"/>
          </a:xfrm>
          <a:prstGeom prst="rect">
            <a:avLst/>
          </a:prstGeom>
        </p:spPr>
      </p:pic>
    </p:spTree>
    <p:extLst>
      <p:ext uri="{BB962C8B-B14F-4D97-AF65-F5344CB8AC3E}">
        <p14:creationId xmlns:p14="http://schemas.microsoft.com/office/powerpoint/2010/main" val="35901322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 Kahika-140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696" y="256219"/>
            <a:ext cx="4319999" cy="6479999"/>
          </a:xfrm>
          <a:prstGeom prst="rect">
            <a:avLst/>
          </a:prstGeom>
        </p:spPr>
      </p:pic>
      <p:sp>
        <p:nvSpPr>
          <p:cNvPr id="3" name="TextBox 2"/>
          <p:cNvSpPr txBox="1"/>
          <p:nvPr/>
        </p:nvSpPr>
        <p:spPr>
          <a:xfrm>
            <a:off x="4801784" y="1163544"/>
            <a:ext cx="4048855" cy="461665"/>
          </a:xfrm>
          <a:prstGeom prst="rect">
            <a:avLst/>
          </a:prstGeom>
          <a:noFill/>
        </p:spPr>
        <p:txBody>
          <a:bodyPr wrap="none" rtlCol="0">
            <a:spAutoFit/>
          </a:bodyPr>
          <a:lstStyle/>
          <a:p>
            <a:r>
              <a:rPr lang="en-US" sz="2400" b="1" dirty="0" smtClean="0">
                <a:latin typeface="Helvetica"/>
                <a:cs typeface="Helvetica"/>
              </a:rPr>
              <a:t>NGĀ MIHI: HUGE THANKS </a:t>
            </a:r>
            <a:endParaRPr lang="en-US" sz="2400" b="1" dirty="0">
              <a:latin typeface="Helvetica"/>
              <a:cs typeface="Helvetica"/>
            </a:endParaRPr>
          </a:p>
        </p:txBody>
      </p:sp>
      <p:sp>
        <p:nvSpPr>
          <p:cNvPr id="4" name="TextBox 3"/>
          <p:cNvSpPr txBox="1"/>
          <p:nvPr/>
        </p:nvSpPr>
        <p:spPr>
          <a:xfrm>
            <a:off x="4801784" y="1626425"/>
            <a:ext cx="2083372" cy="1477328"/>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endParaRPr lang="en-US" dirty="0" smtClean="0"/>
          </a:p>
        </p:txBody>
      </p:sp>
      <p:sp>
        <p:nvSpPr>
          <p:cNvPr id="5" name="TextBox 4"/>
          <p:cNvSpPr txBox="1"/>
          <p:nvPr/>
        </p:nvSpPr>
        <p:spPr>
          <a:xfrm>
            <a:off x="3810232" y="1815803"/>
            <a:ext cx="5247426" cy="4493538"/>
          </a:xfrm>
          <a:prstGeom prst="rect">
            <a:avLst/>
          </a:prstGeom>
          <a:noFill/>
        </p:spPr>
        <p:txBody>
          <a:bodyPr wrap="square" rtlCol="0">
            <a:spAutoFit/>
          </a:bodyPr>
          <a:lstStyle/>
          <a:p>
            <a:pPr lvl="3" indent="-336550" defTabSz="914400">
              <a:spcBef>
                <a:spcPts val="600"/>
              </a:spcBef>
              <a:buClr>
                <a:srgbClr val="E07602">
                  <a:lumMod val="75000"/>
                </a:srgbClr>
              </a:buClr>
              <a:buFont typeface="Wingdings 2" pitchFamily="18" charset="2"/>
              <a:buChar char=""/>
            </a:pPr>
            <a:r>
              <a:rPr lang="en-US" b="1" dirty="0" smtClean="0">
                <a:latin typeface="Helvetica"/>
                <a:cs typeface="Helvetica"/>
              </a:rPr>
              <a:t>Otago’s Māori students!!!!</a:t>
            </a:r>
          </a:p>
          <a:p>
            <a:pPr lvl="3" indent="-336550" defTabSz="914400">
              <a:spcBef>
                <a:spcPts val="600"/>
              </a:spcBef>
              <a:buClr>
                <a:srgbClr val="E07602">
                  <a:lumMod val="75000"/>
                </a:srgbClr>
              </a:buClr>
              <a:buFont typeface="Wingdings 2" pitchFamily="18" charset="2"/>
              <a:buChar char=""/>
            </a:pPr>
            <a:r>
              <a:rPr lang="en-US" b="1" dirty="0" smtClean="0">
                <a:latin typeface="Helvetica"/>
                <a:cs typeface="Helvetica"/>
              </a:rPr>
              <a:t>Ministry of Health</a:t>
            </a:r>
          </a:p>
          <a:p>
            <a:pPr lvl="3" indent="-336550" defTabSz="914400">
              <a:spcBef>
                <a:spcPts val="600"/>
              </a:spcBef>
              <a:buClr>
                <a:srgbClr val="E07602">
                  <a:lumMod val="75000"/>
                </a:srgbClr>
              </a:buClr>
              <a:buFont typeface="Wingdings 2" pitchFamily="18" charset="2"/>
              <a:buChar char=""/>
            </a:pPr>
            <a:r>
              <a:rPr lang="en-US" sz="2000" b="1" dirty="0" smtClean="0">
                <a:latin typeface="Helvetica"/>
                <a:cs typeface="Helvetica"/>
              </a:rPr>
              <a:t>AKO Aotearoa</a:t>
            </a:r>
          </a:p>
          <a:p>
            <a:pPr lvl="3" indent="-336550" defTabSz="914400">
              <a:spcBef>
                <a:spcPts val="600"/>
              </a:spcBef>
              <a:buClr>
                <a:srgbClr val="E07602">
                  <a:lumMod val="75000"/>
                </a:srgbClr>
              </a:buClr>
              <a:buFont typeface="Wingdings 2" pitchFamily="18" charset="2"/>
              <a:buChar char=""/>
            </a:pPr>
            <a:r>
              <a:rPr lang="en-US" sz="2000" b="1" dirty="0" smtClean="0">
                <a:latin typeface="Helvetica"/>
                <a:cs typeface="Helvetica"/>
              </a:rPr>
              <a:t>Division of Health Sciences</a:t>
            </a:r>
          </a:p>
          <a:p>
            <a:pPr lvl="3" indent="-336550" defTabSz="914400">
              <a:spcBef>
                <a:spcPts val="600"/>
              </a:spcBef>
              <a:buClr>
                <a:srgbClr val="E07602">
                  <a:lumMod val="75000"/>
                </a:srgbClr>
              </a:buClr>
              <a:buFont typeface="Wingdings 2" pitchFamily="18" charset="2"/>
              <a:buChar char=""/>
            </a:pPr>
            <a:r>
              <a:rPr lang="en-US" sz="2000" b="1" dirty="0" smtClean="0">
                <a:latin typeface="Helvetica"/>
                <a:cs typeface="Helvetica"/>
              </a:rPr>
              <a:t>Te Huka Mātauraka</a:t>
            </a:r>
          </a:p>
          <a:p>
            <a:pPr lvl="3" indent="-336550" defTabSz="914400">
              <a:spcBef>
                <a:spcPts val="600"/>
              </a:spcBef>
              <a:buClr>
                <a:srgbClr val="E07602">
                  <a:lumMod val="75000"/>
                </a:srgbClr>
              </a:buClr>
              <a:buFont typeface="Wingdings 2" pitchFamily="18" charset="2"/>
              <a:buChar char=""/>
            </a:pPr>
            <a:r>
              <a:rPr lang="en-US" sz="2000" b="1" dirty="0" smtClean="0">
                <a:latin typeface="Helvetica"/>
                <a:cs typeface="Helvetica"/>
              </a:rPr>
              <a:t>Residential Colleges</a:t>
            </a:r>
          </a:p>
          <a:p>
            <a:pPr lvl="3" indent="-336550" defTabSz="914400">
              <a:spcBef>
                <a:spcPts val="600"/>
              </a:spcBef>
              <a:buClr>
                <a:srgbClr val="E07602">
                  <a:lumMod val="75000"/>
                </a:srgbClr>
              </a:buClr>
              <a:buFont typeface="Wingdings 2" pitchFamily="18" charset="2"/>
              <a:buChar char=""/>
            </a:pPr>
            <a:r>
              <a:rPr lang="en-US" sz="2000" b="1" dirty="0" smtClean="0">
                <a:latin typeface="Helvetica"/>
                <a:cs typeface="Helvetica"/>
              </a:rPr>
              <a:t>Funding &amp; Planning</a:t>
            </a:r>
          </a:p>
          <a:p>
            <a:pPr marL="1035050" lvl="3" defTabSz="914400">
              <a:spcBef>
                <a:spcPts val="600"/>
              </a:spcBef>
              <a:buClr>
                <a:srgbClr val="E07602">
                  <a:lumMod val="75000"/>
                </a:srgbClr>
              </a:buClr>
            </a:pPr>
            <a:endParaRPr lang="en-US" sz="2000" b="1" dirty="0">
              <a:latin typeface="Helvetica"/>
              <a:cs typeface="Helvetica"/>
            </a:endParaRPr>
          </a:p>
          <a:p>
            <a:pPr lvl="3" indent="-336550" defTabSz="914400">
              <a:spcBef>
                <a:spcPts val="600"/>
              </a:spcBef>
              <a:buClr>
                <a:srgbClr val="E07602">
                  <a:lumMod val="75000"/>
                </a:srgbClr>
              </a:buClr>
              <a:buFont typeface="Wingdings 2" pitchFamily="18" charset="2"/>
              <a:buChar char=""/>
            </a:pPr>
            <a:endParaRPr lang="en-US" sz="2000" b="1" dirty="0" smtClean="0">
              <a:latin typeface="Helvetica"/>
              <a:cs typeface="Helvetica"/>
            </a:endParaRPr>
          </a:p>
          <a:p>
            <a:pPr marL="1035050" lvl="3" defTabSz="914400">
              <a:spcBef>
                <a:spcPts val="600"/>
              </a:spcBef>
              <a:buClr>
                <a:srgbClr val="E07602">
                  <a:lumMod val="75000"/>
                </a:srgbClr>
              </a:buClr>
            </a:pPr>
            <a:r>
              <a:rPr lang="en-US" sz="2000" b="1" dirty="0" smtClean="0">
                <a:latin typeface="Helvetica"/>
                <a:cs typeface="Helvetica"/>
              </a:rPr>
              <a:t>Thanks to all that continue to support this </a:t>
            </a:r>
            <a:r>
              <a:rPr lang="en-US" sz="2000" b="1" dirty="0" err="1" smtClean="0">
                <a:latin typeface="Helvetica"/>
                <a:cs typeface="Helvetica"/>
              </a:rPr>
              <a:t>mahi</a:t>
            </a:r>
            <a:r>
              <a:rPr lang="en-US" sz="2000" b="1" dirty="0" smtClean="0">
                <a:latin typeface="Helvetica"/>
                <a:cs typeface="Helvetica"/>
              </a:rPr>
              <a:t>!</a:t>
            </a:r>
            <a:endParaRPr lang="en-US" sz="2000" b="1" dirty="0">
              <a:latin typeface="Helvetica"/>
              <a:cs typeface="Helvetica"/>
            </a:endParaRPr>
          </a:p>
          <a:p>
            <a:pPr marL="1492250" lvl="4" defTabSz="914400">
              <a:spcBef>
                <a:spcPts val="600"/>
              </a:spcBef>
              <a:buClr>
                <a:srgbClr val="E07602">
                  <a:lumMod val="75000"/>
                </a:srgbClr>
              </a:buClr>
            </a:pPr>
            <a:r>
              <a:rPr lang="en-US" sz="2000" dirty="0" smtClean="0">
                <a:latin typeface="Helvetica"/>
                <a:cs typeface="Helvetica"/>
              </a:rPr>
              <a:t> </a:t>
            </a:r>
            <a:endParaRPr lang="en-US" dirty="0"/>
          </a:p>
        </p:txBody>
      </p:sp>
      <p:sp>
        <p:nvSpPr>
          <p:cNvPr id="6" name="Slide Number Placeholder 5"/>
          <p:cNvSpPr>
            <a:spLocks noGrp="1"/>
          </p:cNvSpPr>
          <p:nvPr>
            <p:ph type="sldNum" sz="quarter" idx="12"/>
          </p:nvPr>
        </p:nvSpPr>
        <p:spPr/>
        <p:txBody>
          <a:bodyPr/>
          <a:lstStyle/>
          <a:p>
            <a:fld id="{2BF484F8-F738-1C4D-95DB-E5D47975FDA3}" type="slidenum">
              <a:rPr lang="en-US" smtClean="0"/>
              <a:t>39</a:t>
            </a:fld>
            <a:endParaRPr lang="en-US"/>
          </a:p>
        </p:txBody>
      </p:sp>
      <p:pic>
        <p:nvPicPr>
          <p:cNvPr id="8" name="Placeholder"/>
          <p:cNvPicPr>
            <a:picLocks noChangeAspect="1"/>
          </p:cNvPicPr>
          <p:nvPr/>
        </p:nvPicPr>
        <p:blipFill rotWithShape="1">
          <a:blip r:embed="rId3" cstate="email">
            <a:extLst>
              <a:ext uri="{28A0092B-C50C-407E-A947-70E740481C1C}">
                <a14:useLocalDpi xmlns:a14="http://schemas.microsoft.com/office/drawing/2010/main"/>
              </a:ext>
            </a:extLst>
          </a:blip>
          <a:srcRect l="11000" t="34375" r="11844" b="34953"/>
          <a:stretch/>
        </p:blipFill>
        <p:spPr bwMode="auto">
          <a:xfrm>
            <a:off x="5418668" y="154290"/>
            <a:ext cx="2411999" cy="100925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577118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72000"/>
          </a:blip>
          <a:srcRect l="7301" t="5748" r="6696" b="9029"/>
          <a:stretch/>
        </p:blipFill>
        <p:spPr>
          <a:xfrm>
            <a:off x="1854918" y="433200"/>
            <a:ext cx="6299998" cy="6424800"/>
          </a:xfrm>
          <a:prstGeom prst="rect">
            <a:avLst/>
          </a:prstGeom>
        </p:spPr>
      </p:pic>
      <p:sp>
        <p:nvSpPr>
          <p:cNvPr id="3" name="Curved Left Arrow 2"/>
          <p:cNvSpPr/>
          <p:nvPr/>
        </p:nvSpPr>
        <p:spPr>
          <a:xfrm rot="5400000" flipH="1">
            <a:off x="4597992" y="4253830"/>
            <a:ext cx="675731" cy="2207822"/>
          </a:xfrm>
          <a:prstGeom prst="curvedLef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5" name="Curved Left Arrow 4"/>
          <p:cNvSpPr/>
          <p:nvPr/>
        </p:nvSpPr>
        <p:spPr>
          <a:xfrm rot="5400000" flipH="1">
            <a:off x="5307299" y="3804357"/>
            <a:ext cx="560717" cy="1303600"/>
          </a:xfrm>
          <a:prstGeom prst="curvedLef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6" name="Curved Left Arrow 5"/>
          <p:cNvSpPr/>
          <p:nvPr/>
        </p:nvSpPr>
        <p:spPr>
          <a:xfrm rot="8640268" flipH="1">
            <a:off x="6460647" y="3203087"/>
            <a:ext cx="674926" cy="1849583"/>
          </a:xfrm>
          <a:prstGeom prst="curvedLef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rotWithShape="1">
          <a:blip r:embed="rId4"/>
          <a:srcRect l="11435"/>
          <a:stretch/>
        </p:blipFill>
        <p:spPr>
          <a:xfrm>
            <a:off x="5878196" y="4736516"/>
            <a:ext cx="3028886" cy="152224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18130" y="918994"/>
            <a:ext cx="4886787" cy="5765681"/>
          </a:xfrm>
          <a:prstGeom prst="rect">
            <a:avLst/>
          </a:prstGeom>
        </p:spPr>
        <p:txBody>
          <a:bodyPr wrap="square">
            <a:spAutoFit/>
          </a:bodyPr>
          <a:lstStyle/>
          <a:p>
            <a:pPr marL="342900" lvl="0" indent="-342900" defTabSz="914400">
              <a:spcBef>
                <a:spcPts val="200"/>
              </a:spcBef>
              <a:buClr>
                <a:schemeClr val="tx1">
                  <a:lumMod val="65000"/>
                  <a:lumOff val="35000"/>
                </a:schemeClr>
              </a:buClr>
              <a:buFont typeface="Wingdings 2" pitchFamily="18" charset="2"/>
              <a:buChar char=""/>
            </a:pPr>
            <a:r>
              <a:rPr lang="en-NZ" b="1" dirty="0" smtClean="0">
                <a:latin typeface="Helvetica"/>
                <a:cs typeface="Helvetica"/>
              </a:rPr>
              <a:t>Division </a:t>
            </a:r>
            <a:r>
              <a:rPr lang="en-NZ" b="1" dirty="0">
                <a:latin typeface="Helvetica"/>
                <a:cs typeface="Helvetica"/>
              </a:rPr>
              <a:t>of Health Science </a:t>
            </a:r>
            <a:r>
              <a:rPr lang="en-NZ" dirty="0">
                <a:latin typeface="Helvetica"/>
                <a:cs typeface="Helvetica"/>
              </a:rPr>
              <a:t>– </a:t>
            </a:r>
            <a:r>
              <a:rPr lang="en-NZ" dirty="0" smtClean="0">
                <a:latin typeface="Helvetica"/>
                <a:cs typeface="Helvetica"/>
              </a:rPr>
              <a:t>7 Schools, &gt;6,500 students </a:t>
            </a:r>
          </a:p>
          <a:p>
            <a:pPr marL="342900" lvl="0" indent="-342900" defTabSz="914400">
              <a:spcBef>
                <a:spcPts val="200"/>
              </a:spcBef>
              <a:buClr>
                <a:schemeClr val="tx1">
                  <a:lumMod val="65000"/>
                  <a:lumOff val="35000"/>
                </a:schemeClr>
              </a:buClr>
              <a:buFont typeface="Wingdings 2" pitchFamily="18" charset="2"/>
              <a:buChar char=""/>
            </a:pPr>
            <a:r>
              <a:rPr lang="en-NZ" b="1" dirty="0" smtClean="0">
                <a:latin typeface="Helvetica"/>
                <a:cs typeface="Helvetica"/>
              </a:rPr>
              <a:t>Health Science degrees </a:t>
            </a:r>
          </a:p>
          <a:p>
            <a:pPr marL="800100" lvl="1" indent="-342900" defTabSz="914400">
              <a:spcBef>
                <a:spcPts val="200"/>
              </a:spcBef>
              <a:buClr>
                <a:schemeClr val="tx1">
                  <a:lumMod val="65000"/>
                  <a:lumOff val="35000"/>
                </a:schemeClr>
              </a:buClr>
              <a:buFont typeface="Wingdings 2" pitchFamily="18" charset="2"/>
              <a:buChar char=""/>
            </a:pPr>
            <a:r>
              <a:rPr lang="en-NZ" dirty="0" smtClean="0">
                <a:latin typeface="Helvetica" panose="020B0604020202020204" pitchFamily="34" charset="0"/>
                <a:cs typeface="Helvetica" panose="020B0604020202020204" pitchFamily="34" charset="0"/>
              </a:rPr>
              <a:t>BSc –biomedical sciences</a:t>
            </a:r>
          </a:p>
          <a:p>
            <a:pPr marL="800100" lvl="1" indent="-342900" defTabSz="914400">
              <a:spcBef>
                <a:spcPts val="200"/>
              </a:spcBef>
              <a:buClr>
                <a:schemeClr val="tx1">
                  <a:lumMod val="65000"/>
                  <a:lumOff val="35000"/>
                </a:schemeClr>
              </a:buClr>
              <a:buFont typeface="Wingdings 2" pitchFamily="18" charset="2"/>
              <a:buChar char=""/>
            </a:pPr>
            <a:r>
              <a:rPr lang="en-NZ" dirty="0" smtClean="0">
                <a:latin typeface="Helvetica" panose="020B0604020202020204" pitchFamily="34" charset="0"/>
                <a:cs typeface="Helvetica" panose="020B0604020202020204" pitchFamily="34" charset="0"/>
              </a:rPr>
              <a:t>Bachelor Health Science (Major Māori Health)</a:t>
            </a:r>
          </a:p>
          <a:p>
            <a:pPr marL="342900" lvl="0" indent="-342900" defTabSz="914400">
              <a:spcBef>
                <a:spcPts val="200"/>
              </a:spcBef>
              <a:buClr>
                <a:schemeClr val="tx1">
                  <a:lumMod val="65000"/>
                  <a:lumOff val="35000"/>
                </a:schemeClr>
              </a:buClr>
              <a:buFont typeface="Wingdings 2" pitchFamily="18" charset="2"/>
              <a:buChar char=""/>
            </a:pPr>
            <a:r>
              <a:rPr lang="en-NZ" b="1" dirty="0" smtClean="0">
                <a:latin typeface="Helvetica"/>
                <a:cs typeface="Helvetica"/>
              </a:rPr>
              <a:t>Health Professional degrees</a:t>
            </a:r>
            <a:r>
              <a:rPr lang="en-NZ" dirty="0" smtClean="0">
                <a:latin typeface="Helvetica"/>
                <a:cs typeface="Helvetica"/>
              </a:rPr>
              <a:t> </a:t>
            </a:r>
          </a:p>
          <a:p>
            <a:pPr marL="800100" lvl="1" indent="-342900" defTabSz="914400">
              <a:spcBef>
                <a:spcPts val="200"/>
              </a:spcBef>
              <a:buClr>
                <a:schemeClr val="tx1">
                  <a:lumMod val="65000"/>
                  <a:lumOff val="35000"/>
                </a:schemeClr>
              </a:buClr>
              <a:buFont typeface="Wingdings 2" pitchFamily="18" charset="2"/>
              <a:buChar char=""/>
            </a:pPr>
            <a:r>
              <a:rPr lang="en-NZ" dirty="0" smtClean="0">
                <a:latin typeface="Helvetica"/>
                <a:cs typeface="Helvetica"/>
              </a:rPr>
              <a:t>Medicine </a:t>
            </a:r>
          </a:p>
          <a:p>
            <a:pPr marL="800100" lvl="1" indent="-342900" defTabSz="914400">
              <a:spcBef>
                <a:spcPts val="200"/>
              </a:spcBef>
              <a:buClr>
                <a:schemeClr val="tx1">
                  <a:lumMod val="65000"/>
                  <a:lumOff val="35000"/>
                </a:schemeClr>
              </a:buClr>
              <a:buFont typeface="Wingdings 2" pitchFamily="18" charset="2"/>
              <a:buChar char=""/>
            </a:pPr>
            <a:r>
              <a:rPr lang="en-NZ" dirty="0" smtClean="0">
                <a:latin typeface="Helvetica"/>
                <a:cs typeface="Helvetica"/>
              </a:rPr>
              <a:t>Medical Laboratory Science</a:t>
            </a:r>
          </a:p>
          <a:p>
            <a:pPr marL="800100" lvl="1" indent="-342900" defTabSz="914400">
              <a:spcBef>
                <a:spcPts val="200"/>
              </a:spcBef>
              <a:buClr>
                <a:schemeClr val="tx1">
                  <a:lumMod val="65000"/>
                  <a:lumOff val="35000"/>
                </a:schemeClr>
              </a:buClr>
              <a:buFont typeface="Wingdings 2" pitchFamily="18" charset="2"/>
              <a:buChar char=""/>
            </a:pPr>
            <a:r>
              <a:rPr lang="en-NZ" dirty="0" smtClean="0">
                <a:latin typeface="Helvetica"/>
                <a:cs typeface="Helvetica"/>
              </a:rPr>
              <a:t>Dentistry / Oral Health / Dental Tech</a:t>
            </a:r>
          </a:p>
          <a:p>
            <a:pPr marL="800100" lvl="1" indent="-342900" defTabSz="914400">
              <a:spcBef>
                <a:spcPts val="200"/>
              </a:spcBef>
              <a:buClr>
                <a:schemeClr val="tx1">
                  <a:lumMod val="65000"/>
                  <a:lumOff val="35000"/>
                </a:schemeClr>
              </a:buClr>
              <a:buFont typeface="Wingdings 2" pitchFamily="18" charset="2"/>
              <a:buChar char=""/>
            </a:pPr>
            <a:r>
              <a:rPr lang="en-NZ" dirty="0" smtClean="0">
                <a:latin typeface="Helvetica"/>
                <a:cs typeface="Helvetica"/>
              </a:rPr>
              <a:t>Physiotherapy</a:t>
            </a:r>
          </a:p>
          <a:p>
            <a:pPr marL="800100" lvl="1" indent="-342900" defTabSz="914400">
              <a:spcBef>
                <a:spcPts val="200"/>
              </a:spcBef>
              <a:buClr>
                <a:schemeClr val="tx1">
                  <a:lumMod val="65000"/>
                  <a:lumOff val="35000"/>
                </a:schemeClr>
              </a:buClr>
              <a:buFont typeface="Wingdings 2" pitchFamily="18" charset="2"/>
              <a:buChar char=""/>
            </a:pPr>
            <a:r>
              <a:rPr lang="en-NZ" dirty="0" smtClean="0">
                <a:latin typeface="Helvetica"/>
                <a:cs typeface="Helvetica"/>
              </a:rPr>
              <a:t>Pharmacy</a:t>
            </a:r>
          </a:p>
          <a:p>
            <a:pPr marL="800100" lvl="1" indent="-342900" defTabSz="914400">
              <a:spcBef>
                <a:spcPts val="200"/>
              </a:spcBef>
              <a:buClr>
                <a:schemeClr val="tx1">
                  <a:lumMod val="65000"/>
                  <a:lumOff val="35000"/>
                </a:schemeClr>
              </a:buClr>
              <a:buFont typeface="Wingdings 2" pitchFamily="18" charset="2"/>
              <a:buChar char=""/>
            </a:pPr>
            <a:r>
              <a:rPr lang="en-NZ" dirty="0" smtClean="0">
                <a:latin typeface="Helvetica"/>
                <a:cs typeface="Helvetica"/>
              </a:rPr>
              <a:t>Radiation Therapy (</a:t>
            </a:r>
            <a:r>
              <a:rPr lang="en-NZ" dirty="0" err="1" smtClean="0">
                <a:latin typeface="Helvetica"/>
                <a:cs typeface="Helvetica"/>
              </a:rPr>
              <a:t>Wngtn</a:t>
            </a:r>
            <a:r>
              <a:rPr lang="en-NZ" dirty="0" smtClean="0">
                <a:latin typeface="Helvetica"/>
                <a:cs typeface="Helvetica"/>
              </a:rPr>
              <a:t>)</a:t>
            </a:r>
            <a:endParaRPr lang="en-NZ" dirty="0">
              <a:latin typeface="Helvetica"/>
              <a:cs typeface="Helvetica"/>
            </a:endParaRPr>
          </a:p>
          <a:p>
            <a:pPr marL="342900" indent="-342900">
              <a:spcBef>
                <a:spcPts val="200"/>
              </a:spcBef>
              <a:buClr>
                <a:schemeClr val="tx1">
                  <a:lumMod val="65000"/>
                  <a:lumOff val="35000"/>
                </a:schemeClr>
              </a:buClr>
              <a:buFont typeface="Wingdings 2" pitchFamily="18" charset="2"/>
              <a:buChar char=""/>
            </a:pPr>
            <a:r>
              <a:rPr lang="en-NZ" b="1" dirty="0" smtClean="0">
                <a:latin typeface="Helvetica"/>
                <a:cs typeface="Helvetica"/>
              </a:rPr>
              <a:t>Post-graduate</a:t>
            </a:r>
          </a:p>
          <a:p>
            <a:pPr marL="800100" lvl="1" indent="-342900">
              <a:spcBef>
                <a:spcPts val="200"/>
              </a:spcBef>
              <a:buClr>
                <a:schemeClr val="tx1">
                  <a:lumMod val="65000"/>
                  <a:lumOff val="35000"/>
                </a:schemeClr>
              </a:buClr>
              <a:buFont typeface="Wingdings 2" pitchFamily="18" charset="2"/>
              <a:buChar char=""/>
            </a:pPr>
            <a:r>
              <a:rPr lang="en-NZ" dirty="0" smtClean="0">
                <a:latin typeface="Helvetica"/>
                <a:cs typeface="Helvetica"/>
              </a:rPr>
              <a:t>Research</a:t>
            </a:r>
          </a:p>
          <a:p>
            <a:pPr marL="800100" lvl="1" indent="-342900">
              <a:spcBef>
                <a:spcPts val="200"/>
              </a:spcBef>
              <a:buClr>
                <a:schemeClr val="tx1">
                  <a:lumMod val="65000"/>
                  <a:lumOff val="35000"/>
                </a:schemeClr>
              </a:buClr>
              <a:buFont typeface="Wingdings 2" pitchFamily="18" charset="2"/>
              <a:buChar char=""/>
            </a:pPr>
            <a:r>
              <a:rPr lang="en-NZ" dirty="0" smtClean="0">
                <a:latin typeface="Helvetica"/>
                <a:cs typeface="Helvetica"/>
              </a:rPr>
              <a:t>Nursing</a:t>
            </a:r>
          </a:p>
          <a:p>
            <a:pPr marL="800100" lvl="1" indent="-342900">
              <a:spcBef>
                <a:spcPts val="200"/>
              </a:spcBef>
              <a:buClr>
                <a:schemeClr val="tx1">
                  <a:lumMod val="65000"/>
                  <a:lumOff val="35000"/>
                </a:schemeClr>
              </a:buClr>
              <a:buFont typeface="Wingdings 2" pitchFamily="18" charset="2"/>
              <a:buChar char=""/>
            </a:pPr>
            <a:r>
              <a:rPr lang="en-NZ" dirty="0" smtClean="0">
                <a:latin typeface="Helvetica"/>
                <a:cs typeface="Helvetica"/>
              </a:rPr>
              <a:t>Taught </a:t>
            </a:r>
            <a:r>
              <a:rPr lang="en-NZ" dirty="0" err="1" smtClean="0">
                <a:latin typeface="Helvetica"/>
                <a:cs typeface="Helvetica"/>
              </a:rPr>
              <a:t>eg</a:t>
            </a:r>
            <a:r>
              <a:rPr lang="en-NZ" dirty="0" smtClean="0">
                <a:latin typeface="Helvetica"/>
                <a:cs typeface="Helvetica"/>
              </a:rPr>
              <a:t> Public health</a:t>
            </a:r>
            <a:endParaRPr lang="en-NZ" dirty="0">
              <a:latin typeface="Helvetica"/>
              <a:cs typeface="Helvetica"/>
            </a:endParaRPr>
          </a:p>
          <a:p>
            <a:pPr lvl="1" defTabSz="914400">
              <a:spcBef>
                <a:spcPts val="200"/>
              </a:spcBef>
              <a:buClr>
                <a:schemeClr val="tx1">
                  <a:lumMod val="65000"/>
                  <a:lumOff val="35000"/>
                </a:schemeClr>
              </a:buClr>
            </a:pPr>
            <a:endParaRPr lang="en-NZ" dirty="0" smtClean="0">
              <a:latin typeface="Helvetica"/>
              <a:cs typeface="Helvetica"/>
            </a:endParaRPr>
          </a:p>
          <a:p>
            <a:pPr lvl="1" defTabSz="914400">
              <a:spcBef>
                <a:spcPts val="200"/>
              </a:spcBef>
              <a:buClr>
                <a:schemeClr val="tx1">
                  <a:lumMod val="65000"/>
                  <a:lumOff val="35000"/>
                </a:schemeClr>
              </a:buClr>
            </a:pPr>
            <a:endParaRPr lang="en-NZ" dirty="0">
              <a:latin typeface="Helvetica"/>
              <a:cs typeface="Helvetica"/>
            </a:endParaRPr>
          </a:p>
        </p:txBody>
      </p:sp>
      <p:sp>
        <p:nvSpPr>
          <p:cNvPr id="9" name="Rectangle 8"/>
          <p:cNvSpPr/>
          <p:nvPr/>
        </p:nvSpPr>
        <p:spPr>
          <a:xfrm>
            <a:off x="307901" y="206530"/>
            <a:ext cx="7522453" cy="523220"/>
          </a:xfrm>
          <a:prstGeom prst="rect">
            <a:avLst/>
          </a:prstGeom>
        </p:spPr>
        <p:txBody>
          <a:bodyPr wrap="square">
            <a:spAutoFit/>
          </a:bodyPr>
          <a:lstStyle/>
          <a:p>
            <a:pPr lvl="0"/>
            <a:r>
              <a:rPr lang="en-US" sz="2800" b="1" dirty="0" smtClean="0">
                <a:solidFill>
                  <a:prstClr val="black"/>
                </a:solidFill>
                <a:latin typeface="Helvetica"/>
                <a:cs typeface="Helvetica"/>
              </a:rPr>
              <a:t>Otago’s Division of Health Sciences</a:t>
            </a:r>
            <a:endParaRPr lang="en-US" sz="2800" b="1" dirty="0">
              <a:solidFill>
                <a:prstClr val="black"/>
              </a:solidFill>
              <a:latin typeface="Helvetica"/>
              <a:cs typeface="Helvetica"/>
            </a:endParaRPr>
          </a:p>
        </p:txBody>
      </p:sp>
      <p:pic>
        <p:nvPicPr>
          <p:cNvPr id="10" name="Picture 9"/>
          <p:cNvPicPr>
            <a:picLocks noChangeAspect="1"/>
          </p:cNvPicPr>
          <p:nvPr/>
        </p:nvPicPr>
        <p:blipFill>
          <a:blip r:embed="rId5"/>
          <a:stretch>
            <a:fillRect/>
          </a:stretch>
        </p:blipFill>
        <p:spPr>
          <a:xfrm>
            <a:off x="5432078" y="5754766"/>
            <a:ext cx="607691" cy="100799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22079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318491" y="470340"/>
            <a:ext cx="5525889" cy="1285257"/>
            <a:chOff x="819084" y="466572"/>
            <a:chExt cx="5881636" cy="136800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b="8623"/>
            <a:stretch/>
          </p:blipFill>
          <p:spPr>
            <a:xfrm>
              <a:off x="819084" y="476364"/>
              <a:ext cx="2160000" cy="1358208"/>
            </a:xfrm>
            <a:prstGeom prst="rect">
              <a:avLst/>
            </a:prstGeom>
            <a:ln>
              <a:noFill/>
            </a:ln>
            <a:effectLst/>
          </p:spPr>
        </p:pic>
        <p:pic>
          <p:nvPicPr>
            <p:cNvPr id="4" name="Placehol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333662" y="467514"/>
              <a:ext cx="1367058" cy="1367058"/>
            </a:xfrm>
            <a:prstGeom prst="rect">
              <a:avLst/>
            </a:prstGeom>
            <a:ln>
              <a:noFill/>
            </a:ln>
            <a:effectLst/>
          </p:spPr>
        </p:pic>
        <p:pic>
          <p:nvPicPr>
            <p:cNvPr id="5" name="Picture 4" descr="IMG_177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85996" y="466572"/>
              <a:ext cx="2052002" cy="1367999"/>
            </a:xfrm>
            <a:prstGeom prst="rect">
              <a:avLst/>
            </a:prstGeom>
            <a:effectLst/>
          </p:spPr>
        </p:pic>
      </p:grpSp>
      <p:grpSp>
        <p:nvGrpSpPr>
          <p:cNvPr id="6" name="Group 5"/>
          <p:cNvGrpSpPr>
            <a:grpSpLocks noChangeAspect="1"/>
          </p:cNvGrpSpPr>
          <p:nvPr/>
        </p:nvGrpSpPr>
        <p:grpSpPr>
          <a:xfrm>
            <a:off x="813079" y="1851713"/>
            <a:ext cx="6268403" cy="1302767"/>
            <a:chOff x="-135075" y="2173528"/>
            <a:chExt cx="6647632" cy="1381583"/>
          </a:xfrm>
        </p:grpSpPr>
        <p:pic>
          <p:nvPicPr>
            <p:cNvPr id="7" name="Picture 6"/>
            <p:cNvPicPr>
              <a:picLocks noChangeAspect="1"/>
            </p:cNvPicPr>
            <p:nvPr/>
          </p:nvPicPr>
          <p:blipFill rotWithShape="1">
            <a:blip r:embed="rId5"/>
            <a:srcRect l="5574" t="5278" r="3613"/>
            <a:stretch/>
          </p:blipFill>
          <p:spPr>
            <a:xfrm>
              <a:off x="1828371" y="2173528"/>
              <a:ext cx="1959481" cy="1362532"/>
            </a:xfrm>
            <a:prstGeom prst="rect">
              <a:avLst/>
            </a:prstGeom>
            <a:ln>
              <a:noFill/>
            </a:ln>
            <a:effectLst/>
          </p:spPr>
        </p:pic>
        <p:pic>
          <p:nvPicPr>
            <p:cNvPr id="8" name="Picture 7" descr="DSCN1101.JPG"/>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4000"/>
                      </a14:imgEffect>
                    </a14:imgLayer>
                  </a14:imgProps>
                </a:ext>
                <a:ext uri="{28A0092B-C50C-407E-A947-70E740481C1C}">
                  <a14:useLocalDpi xmlns:a14="http://schemas.microsoft.com/office/drawing/2010/main" val="0"/>
                </a:ext>
              </a:extLst>
            </a:blip>
            <a:srcRect r="6311"/>
            <a:stretch/>
          </p:blipFill>
          <p:spPr>
            <a:xfrm>
              <a:off x="-135075" y="2205113"/>
              <a:ext cx="1686409" cy="1349998"/>
            </a:xfrm>
            <a:prstGeom prst="rect">
              <a:avLst/>
            </a:prstGeom>
            <a:ln>
              <a:noFill/>
            </a:ln>
            <a:effectLst/>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sharpenSoften amount="13000"/>
                      </a14:imgEffect>
                      <a14:imgEffect>
                        <a14:brightnessContrast bright="17000"/>
                      </a14:imgEffect>
                    </a14:imgLayer>
                  </a14:imgProps>
                </a:ext>
              </a:extLst>
            </a:blip>
            <a:srcRect l="2997" t="22995" r="24378" b="18936"/>
            <a:stretch/>
          </p:blipFill>
          <p:spPr>
            <a:xfrm>
              <a:off x="3946204" y="2173528"/>
              <a:ext cx="2566353" cy="1368000"/>
            </a:xfrm>
            <a:prstGeom prst="rect">
              <a:avLst/>
            </a:prstGeom>
            <a:ln>
              <a:noFill/>
            </a:ln>
            <a:effectLst/>
          </p:spPr>
        </p:pic>
      </p:grpSp>
      <p:grpSp>
        <p:nvGrpSpPr>
          <p:cNvPr id="10" name="Group 9"/>
          <p:cNvGrpSpPr/>
          <p:nvPr/>
        </p:nvGrpSpPr>
        <p:grpSpPr>
          <a:xfrm>
            <a:off x="1486109" y="3372059"/>
            <a:ext cx="6052210" cy="1305669"/>
            <a:chOff x="1499303" y="3939245"/>
            <a:chExt cx="6052210" cy="1305669"/>
          </a:xfrm>
        </p:grpSpPr>
        <p:grpSp>
          <p:nvGrpSpPr>
            <p:cNvPr id="11" name="Group 10"/>
            <p:cNvGrpSpPr>
              <a:grpSpLocks noChangeAspect="1"/>
            </p:cNvGrpSpPr>
            <p:nvPr/>
          </p:nvGrpSpPr>
          <p:grpSpPr>
            <a:xfrm>
              <a:off x="2516604" y="3948914"/>
              <a:ext cx="5034909" cy="1296000"/>
              <a:chOff x="266244" y="4078467"/>
              <a:chExt cx="5393982" cy="1383091"/>
            </a:xfrm>
          </p:grpSpPr>
          <p:pic>
            <p:nvPicPr>
              <p:cNvPr id="13" name="Picture 12" descr="DSCN0968.JPG"/>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25000"/>
                        </a14:imgEffect>
                        <a14:imgEffect>
                          <a14:brightnessContrast bright="61000"/>
                        </a14:imgEffect>
                      </a14:imgLayer>
                    </a14:imgProps>
                  </a:ext>
                  <a:ext uri="{28A0092B-C50C-407E-A947-70E740481C1C}">
                    <a14:useLocalDpi xmlns:a14="http://schemas.microsoft.com/office/drawing/2010/main" val="0"/>
                  </a:ext>
                </a:extLst>
              </a:blip>
              <a:srcRect t="33763" r="23430"/>
              <a:stretch/>
            </p:blipFill>
            <p:spPr>
              <a:xfrm>
                <a:off x="3556202" y="4096479"/>
                <a:ext cx="2104024" cy="1365079"/>
              </a:xfrm>
              <a:prstGeom prst="rect">
                <a:avLst/>
              </a:prstGeom>
              <a:ln>
                <a:noFill/>
              </a:ln>
              <a:effectLst/>
            </p:spPr>
          </p:pic>
          <p:pic>
            <p:nvPicPr>
              <p:cNvPr id="14" name="Picture 13" descr="1st year powhiri.jpg"/>
              <p:cNvPicPr>
                <a:picLocks noChangeAspect="1"/>
              </p:cNvPicPr>
              <p:nvPr/>
            </p:nvPicPr>
            <p:blipFill>
              <a:blip r:embed="rId12" cstate="email">
                <a:extLst>
                  <a:ext uri="{BEBA8EAE-BF5A-486C-A8C5-ECC9F3942E4B}">
                    <a14:imgProps xmlns:a14="http://schemas.microsoft.com/office/drawing/2010/main">
                      <a14:imgLayer r:embed="rId13">
                        <a14:imgEffect>
                          <a14:sharpenSoften amount="13000"/>
                        </a14:imgEffect>
                        <a14:imgEffect>
                          <a14:brightnessContrast bright="17000"/>
                        </a14:imgEffect>
                      </a14:imgLayer>
                    </a14:imgProps>
                  </a:ext>
                  <a:ext uri="{28A0092B-C50C-407E-A947-70E740481C1C}">
                    <a14:useLocalDpi xmlns:a14="http://schemas.microsoft.com/office/drawing/2010/main" val="0"/>
                  </a:ext>
                </a:extLst>
              </a:blip>
              <a:stretch>
                <a:fillRect/>
              </a:stretch>
            </p:blipFill>
            <p:spPr>
              <a:xfrm>
                <a:off x="266244" y="4078467"/>
                <a:ext cx="3167962" cy="1357692"/>
              </a:xfrm>
              <a:prstGeom prst="rect">
                <a:avLst/>
              </a:prstGeom>
              <a:ln>
                <a:noFill/>
              </a:ln>
              <a:effectLst/>
            </p:spPr>
          </p:pic>
        </p:grpSp>
        <p:pic>
          <p:nvPicPr>
            <p:cNvPr id="12" name="Picture 11" descr="IMG_1599.jp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499303" y="3939245"/>
              <a:ext cx="957700" cy="1281869"/>
            </a:xfrm>
            <a:prstGeom prst="rect">
              <a:avLst/>
            </a:prstGeom>
            <a:ln>
              <a:noFill/>
            </a:ln>
            <a:effectLst/>
          </p:spPr>
        </p:pic>
      </p:grpSp>
      <p:grpSp>
        <p:nvGrpSpPr>
          <p:cNvPr id="15" name="Group 14"/>
          <p:cNvGrpSpPr/>
          <p:nvPr/>
        </p:nvGrpSpPr>
        <p:grpSpPr>
          <a:xfrm>
            <a:off x="2347845" y="5082932"/>
            <a:ext cx="6614278" cy="1396372"/>
            <a:chOff x="1842894" y="5428397"/>
            <a:chExt cx="6407491" cy="1269295"/>
          </a:xfrm>
        </p:grpSpPr>
        <p:pic>
          <p:nvPicPr>
            <p:cNvPr id="16" name="Picture 15"/>
            <p:cNvPicPr>
              <a:picLocks noChangeAspect="1"/>
            </p:cNvPicPr>
            <p:nvPr/>
          </p:nvPicPr>
          <p:blipFill rotWithShape="1">
            <a:blip r:embed="rId15"/>
            <a:srcRect t="1" b="4967"/>
            <a:stretch/>
          </p:blipFill>
          <p:spPr>
            <a:xfrm>
              <a:off x="1842894" y="5428397"/>
              <a:ext cx="2123943" cy="1261519"/>
            </a:xfrm>
            <a:prstGeom prst="rect">
              <a:avLst/>
            </a:prstGeom>
            <a:ln>
              <a:noFill/>
            </a:ln>
            <a:effectLst/>
          </p:spPr>
        </p:pic>
        <p:grpSp>
          <p:nvGrpSpPr>
            <p:cNvPr id="17" name="Group 16"/>
            <p:cNvGrpSpPr/>
            <p:nvPr/>
          </p:nvGrpSpPr>
          <p:grpSpPr>
            <a:xfrm>
              <a:off x="4143715" y="5444166"/>
              <a:ext cx="4106670" cy="1253526"/>
              <a:chOff x="3322784" y="5538600"/>
              <a:chExt cx="4106670" cy="1253526"/>
            </a:xfrm>
          </p:grpSpPr>
          <p:pic>
            <p:nvPicPr>
              <p:cNvPr id="18" name="Picture 17" descr="Transcend:100CANON:TTH report folder:IMG_9973.JPG"/>
              <p:cNvPicPr>
                <a:picLocks noChangeAspect="1"/>
              </p:cNvPicPr>
              <p:nvPr/>
            </p:nvPicPr>
            <p:blipFill rotWithShape="1">
              <a:blip r:embed="rId16" cstate="email">
                <a:extLst>
                  <a:ext uri="{28A0092B-C50C-407E-A947-70E740481C1C}">
                    <a14:useLocalDpi xmlns:a14="http://schemas.microsoft.com/office/drawing/2010/main"/>
                  </a:ext>
                </a:extLst>
              </a:blip>
              <a:srcRect t="22406" r="9669"/>
              <a:stretch/>
            </p:blipFill>
            <p:spPr bwMode="auto">
              <a:xfrm>
                <a:off x="5341454" y="5546315"/>
                <a:ext cx="2088000" cy="1245811"/>
              </a:xfrm>
              <a:prstGeom prst="rect">
                <a:avLst/>
              </a:prstGeom>
              <a:ln>
                <a:noFill/>
              </a:ln>
              <a:effectLst/>
              <a:extLst>
                <a:ext uri="{FAA26D3D-D897-4be2-8F04-BA451C77F1D7}">
                  <ma14:placeholderFlag xmlns:ma14="http://schemas.microsoft.com/office/mac/drawingml/2011/main" xmlns=""/>
                </a:ext>
              </a:extLst>
            </p:spPr>
          </p:pic>
          <p:pic>
            <p:nvPicPr>
              <p:cNvPr id="19" name="Picture 18"/>
              <p:cNvPicPr>
                <a:picLocks noChangeAspect="1"/>
              </p:cNvPicPr>
              <p:nvPr/>
            </p:nvPicPr>
            <p:blipFill>
              <a:blip r:embed="rId17"/>
              <a:stretch>
                <a:fillRect/>
              </a:stretch>
            </p:blipFill>
            <p:spPr>
              <a:xfrm>
                <a:off x="3322784" y="5538600"/>
                <a:ext cx="1872800" cy="1245750"/>
              </a:xfrm>
              <a:prstGeom prst="rect">
                <a:avLst/>
              </a:prstGeom>
              <a:ln>
                <a:noFill/>
              </a:ln>
              <a:effectLst/>
            </p:spPr>
          </p:pic>
        </p:grpSp>
      </p:grpSp>
      <p:sp>
        <p:nvSpPr>
          <p:cNvPr id="21" name="TextBox 20"/>
          <p:cNvSpPr txBox="1"/>
          <p:nvPr/>
        </p:nvSpPr>
        <p:spPr>
          <a:xfrm>
            <a:off x="491017" y="1838749"/>
            <a:ext cx="1454244" cy="369332"/>
          </a:xfrm>
          <a:prstGeom prst="rect">
            <a:avLst/>
          </a:prstGeom>
          <a:solidFill>
            <a:srgbClr val="BFBFBF"/>
          </a:solidFill>
        </p:spPr>
        <p:txBody>
          <a:bodyPr wrap="none" rtlCol="0">
            <a:spAutoFit/>
          </a:bodyPr>
          <a:lstStyle/>
          <a:p>
            <a:r>
              <a:rPr lang="en-US" b="1" dirty="0" smtClean="0">
                <a:latin typeface="Helvetica"/>
                <a:cs typeface="Helvetica"/>
              </a:rPr>
              <a:t>TŪ KAHIKA</a:t>
            </a:r>
            <a:endParaRPr lang="en-US" sz="1600" b="1" dirty="0">
              <a:latin typeface="Helvetica"/>
              <a:cs typeface="Helvetica"/>
            </a:endParaRPr>
          </a:p>
        </p:txBody>
      </p:sp>
      <p:sp>
        <p:nvSpPr>
          <p:cNvPr id="22" name="TextBox 21"/>
          <p:cNvSpPr txBox="1"/>
          <p:nvPr/>
        </p:nvSpPr>
        <p:spPr>
          <a:xfrm>
            <a:off x="1188910" y="3284089"/>
            <a:ext cx="2428745" cy="369332"/>
          </a:xfrm>
          <a:prstGeom prst="rect">
            <a:avLst/>
          </a:prstGeom>
          <a:solidFill>
            <a:srgbClr val="BFBFBF"/>
          </a:solidFill>
        </p:spPr>
        <p:txBody>
          <a:bodyPr wrap="none" rtlCol="0">
            <a:spAutoFit/>
          </a:bodyPr>
          <a:lstStyle/>
          <a:p>
            <a:r>
              <a:rPr lang="en-US" b="1" dirty="0" smtClean="0">
                <a:latin typeface="Helvetica"/>
                <a:cs typeface="Helvetica"/>
              </a:rPr>
              <a:t>TE WHAKAPUĀWAI</a:t>
            </a:r>
            <a:endParaRPr lang="en-US" sz="1600" b="1" dirty="0">
              <a:latin typeface="Helvetica"/>
              <a:cs typeface="Helvetica"/>
            </a:endParaRPr>
          </a:p>
        </p:txBody>
      </p:sp>
      <p:sp>
        <p:nvSpPr>
          <p:cNvPr id="23" name="TextBox 22"/>
          <p:cNvSpPr txBox="1"/>
          <p:nvPr/>
        </p:nvSpPr>
        <p:spPr>
          <a:xfrm>
            <a:off x="1486109" y="4807286"/>
            <a:ext cx="2800649" cy="369332"/>
          </a:xfrm>
          <a:prstGeom prst="rect">
            <a:avLst/>
          </a:prstGeom>
          <a:solidFill>
            <a:srgbClr val="BFBFBF"/>
          </a:solidFill>
        </p:spPr>
        <p:txBody>
          <a:bodyPr wrap="square" rtlCol="0">
            <a:spAutoFit/>
          </a:bodyPr>
          <a:lstStyle/>
          <a:p>
            <a:r>
              <a:rPr lang="en-US" b="1" dirty="0" smtClean="0">
                <a:latin typeface="Helvetica"/>
                <a:cs typeface="Helvetica"/>
              </a:rPr>
              <a:t>TŪ TAUIRA  HAUORA</a:t>
            </a:r>
            <a:endParaRPr lang="en-US" sz="1600" b="1" dirty="0" smtClean="0">
              <a:latin typeface="Helvetica"/>
              <a:cs typeface="Helvetica"/>
            </a:endParaRPr>
          </a:p>
        </p:txBody>
      </p:sp>
      <p:sp>
        <p:nvSpPr>
          <p:cNvPr id="24" name="TextBox 23"/>
          <p:cNvSpPr txBox="1"/>
          <p:nvPr/>
        </p:nvSpPr>
        <p:spPr>
          <a:xfrm>
            <a:off x="38842" y="231925"/>
            <a:ext cx="2243828" cy="369332"/>
          </a:xfrm>
          <a:prstGeom prst="rect">
            <a:avLst/>
          </a:prstGeom>
          <a:solidFill>
            <a:srgbClr val="BFBFBF"/>
          </a:solidFill>
        </p:spPr>
        <p:txBody>
          <a:bodyPr wrap="square" rtlCol="0">
            <a:spAutoFit/>
          </a:bodyPr>
          <a:lstStyle/>
          <a:p>
            <a:r>
              <a:rPr lang="en-US" b="1" dirty="0" smtClean="0">
                <a:latin typeface="Helvetica"/>
                <a:cs typeface="Helvetica"/>
              </a:rPr>
              <a:t>TE ARA HAUORA</a:t>
            </a:r>
            <a:endParaRPr lang="en-US" sz="1600" b="1" dirty="0" smtClean="0">
              <a:latin typeface="Helvetica"/>
              <a:cs typeface="Helvetica"/>
            </a:endParaRPr>
          </a:p>
        </p:txBody>
      </p:sp>
      <p:sp>
        <p:nvSpPr>
          <p:cNvPr id="31" name="TextBox 30"/>
          <p:cNvSpPr txBox="1"/>
          <p:nvPr/>
        </p:nvSpPr>
        <p:spPr>
          <a:xfrm>
            <a:off x="514538" y="1631358"/>
            <a:ext cx="184666" cy="2862323"/>
          </a:xfrm>
          <a:prstGeom prst="rect">
            <a:avLst/>
          </a:prstGeom>
          <a:noFill/>
        </p:spPr>
        <p:txBody>
          <a:bodyPr wrap="non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87793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789894" y="6569075"/>
            <a:ext cx="457200" cy="365125"/>
          </a:xfrm>
          <a:prstGeom prst="rect">
            <a:avLst/>
          </a:prstGeom>
        </p:spPr>
        <p:txBody>
          <a:bodyPr/>
          <a:lstStyle/>
          <a:p>
            <a:fld id="{866E2D92-3154-4B26-B289-C6B1F1581795}" type="slidenum">
              <a:rPr lang="en-NZ" smtClean="0"/>
              <a:pPr/>
              <a:t>41</a:t>
            </a:fld>
            <a:endParaRPr lang="en-NZ"/>
          </a:p>
        </p:txBody>
      </p:sp>
      <p:sp>
        <p:nvSpPr>
          <p:cNvPr id="6" name="TextBox 5"/>
          <p:cNvSpPr txBox="1"/>
          <p:nvPr/>
        </p:nvSpPr>
        <p:spPr>
          <a:xfrm>
            <a:off x="320633" y="415636"/>
            <a:ext cx="3479471" cy="1200329"/>
          </a:xfrm>
          <a:prstGeom prst="rect">
            <a:avLst/>
          </a:prstGeom>
          <a:solidFill>
            <a:schemeClr val="accent2"/>
          </a:solidFill>
        </p:spPr>
        <p:txBody>
          <a:bodyPr wrap="square" rtlCol="0">
            <a:spAutoFit/>
          </a:bodyPr>
          <a:lstStyle/>
          <a:p>
            <a:r>
              <a:rPr lang="en-NZ" sz="3600" b="1" dirty="0">
                <a:solidFill>
                  <a:prstClr val="white"/>
                </a:solidFill>
                <a:latin typeface="Corbel"/>
              </a:rPr>
              <a:t>Inspiration / Aspiration</a:t>
            </a:r>
          </a:p>
        </p:txBody>
      </p:sp>
      <p:sp>
        <p:nvSpPr>
          <p:cNvPr id="7" name="TextBox 6"/>
          <p:cNvSpPr txBox="1"/>
          <p:nvPr/>
        </p:nvSpPr>
        <p:spPr>
          <a:xfrm>
            <a:off x="1108343" y="2031963"/>
            <a:ext cx="3479471" cy="1200329"/>
          </a:xfrm>
          <a:prstGeom prst="rect">
            <a:avLst/>
          </a:prstGeom>
          <a:solidFill>
            <a:srgbClr val="92D050"/>
          </a:solidFill>
        </p:spPr>
        <p:txBody>
          <a:bodyPr wrap="square" rtlCol="0">
            <a:spAutoFit/>
          </a:bodyPr>
          <a:lstStyle/>
          <a:p>
            <a:r>
              <a:rPr lang="en-NZ" sz="3600" b="1" dirty="0">
                <a:solidFill>
                  <a:prstClr val="white"/>
                </a:solidFill>
                <a:latin typeface="Corbel"/>
              </a:rPr>
              <a:t>Recruitment / Transition</a:t>
            </a:r>
          </a:p>
        </p:txBody>
      </p:sp>
      <p:sp>
        <p:nvSpPr>
          <p:cNvPr id="8" name="TextBox 7"/>
          <p:cNvSpPr txBox="1"/>
          <p:nvPr/>
        </p:nvSpPr>
        <p:spPr>
          <a:xfrm>
            <a:off x="2811436" y="3823471"/>
            <a:ext cx="5071650" cy="646331"/>
          </a:xfrm>
          <a:prstGeom prst="rect">
            <a:avLst/>
          </a:prstGeom>
          <a:solidFill>
            <a:srgbClr val="00B0F0"/>
          </a:solidFill>
        </p:spPr>
        <p:txBody>
          <a:bodyPr wrap="square" rtlCol="0">
            <a:spAutoFit/>
          </a:bodyPr>
          <a:lstStyle/>
          <a:p>
            <a:r>
              <a:rPr lang="en-NZ" sz="3600" b="1" dirty="0">
                <a:solidFill>
                  <a:prstClr val="white"/>
                </a:solidFill>
                <a:latin typeface="Corbel"/>
              </a:rPr>
              <a:t>Retention / Achievement</a:t>
            </a:r>
          </a:p>
        </p:txBody>
      </p:sp>
      <p:sp>
        <p:nvSpPr>
          <p:cNvPr id="9" name="TextBox 8"/>
          <p:cNvSpPr txBox="1"/>
          <p:nvPr/>
        </p:nvSpPr>
        <p:spPr>
          <a:xfrm>
            <a:off x="4011937" y="5356248"/>
            <a:ext cx="3479471" cy="646331"/>
          </a:xfrm>
          <a:prstGeom prst="rect">
            <a:avLst/>
          </a:prstGeom>
          <a:solidFill>
            <a:srgbClr val="0070C0"/>
          </a:solidFill>
        </p:spPr>
        <p:txBody>
          <a:bodyPr wrap="square" rtlCol="0">
            <a:spAutoFit/>
          </a:bodyPr>
          <a:lstStyle/>
          <a:p>
            <a:r>
              <a:rPr lang="en-NZ" sz="3600" b="1" dirty="0">
                <a:solidFill>
                  <a:prstClr val="white"/>
                </a:solidFill>
                <a:latin typeface="Corbel"/>
              </a:rPr>
              <a:t>Graduation</a:t>
            </a:r>
          </a:p>
        </p:txBody>
      </p:sp>
      <p:sp>
        <p:nvSpPr>
          <p:cNvPr id="10" name="Down Arrow 9"/>
          <p:cNvSpPr/>
          <p:nvPr/>
        </p:nvSpPr>
        <p:spPr>
          <a:xfrm rot="19779989">
            <a:off x="2721631" y="1080655"/>
            <a:ext cx="641267" cy="985651"/>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latin typeface="Corbel"/>
            </a:endParaRPr>
          </a:p>
        </p:txBody>
      </p:sp>
      <p:sp>
        <p:nvSpPr>
          <p:cNvPr id="12" name="Down Arrow 11"/>
          <p:cNvSpPr/>
          <p:nvPr/>
        </p:nvSpPr>
        <p:spPr>
          <a:xfrm rot="19342123">
            <a:off x="3776317" y="2939911"/>
            <a:ext cx="719999" cy="92802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latin typeface="Corbel"/>
            </a:endParaRPr>
          </a:p>
        </p:txBody>
      </p:sp>
      <p:sp>
        <p:nvSpPr>
          <p:cNvPr id="13" name="Down Arrow 12"/>
          <p:cNvSpPr/>
          <p:nvPr/>
        </p:nvSpPr>
        <p:spPr>
          <a:xfrm rot="19342123">
            <a:off x="4709172" y="4471636"/>
            <a:ext cx="792000" cy="92802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latin typeface="Corbel"/>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9394" y="295810"/>
            <a:ext cx="1814504" cy="1618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Content Placeholder 9" descr="DSCN088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29200" y="1803025"/>
            <a:ext cx="2448000" cy="1836000"/>
          </a:xfrm>
          <a:prstGeom prst="rect">
            <a:avLst/>
          </a:prstGeom>
        </p:spPr>
      </p:pic>
      <p:pic>
        <p:nvPicPr>
          <p:cNvPr id="16" name="Content Placeholder 12" descr="2012 TOKO 14th Freshers Hui Otakou Marae 016 (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633" y="3403923"/>
            <a:ext cx="2196000" cy="1647000"/>
          </a:xfrm>
          <a:prstGeom prst="rect">
            <a:avLst/>
          </a:prstGeom>
        </p:spPr>
      </p:pic>
      <p:pic>
        <p:nvPicPr>
          <p:cNvPr id="17" name="Picture 16" descr="Maori Pre Graduation 10 December 2010 324 (3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7560" y="4473855"/>
            <a:ext cx="2592000" cy="1944000"/>
          </a:xfrm>
          <a:prstGeom prst="rect">
            <a:avLst/>
          </a:prstGeom>
        </p:spPr>
      </p:pic>
      <p:pic>
        <p:nvPicPr>
          <p:cNvPr id="4" name="Picture 3" descr="IMG_0032.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3898" y="231963"/>
            <a:ext cx="2400019" cy="1800000"/>
          </a:xfrm>
          <a:prstGeom prst="rect">
            <a:avLst/>
          </a:prstGeom>
        </p:spPr>
      </p:pic>
      <p:pic>
        <p:nvPicPr>
          <p:cNvPr id="20" name="Picture 19" descr="TK2012 camp.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7894" y="4908605"/>
            <a:ext cx="2256000" cy="1691999"/>
          </a:xfrm>
          <a:prstGeom prst="rect">
            <a:avLst/>
          </a:prstGeom>
        </p:spPr>
      </p:pic>
    </p:spTree>
    <p:extLst>
      <p:ext uri="{BB962C8B-B14F-4D97-AF65-F5344CB8AC3E}">
        <p14:creationId xmlns:p14="http://schemas.microsoft.com/office/powerpoint/2010/main" val="2743570009"/>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95542737"/>
              </p:ext>
            </p:extLst>
          </p:nvPr>
        </p:nvGraphicFramePr>
        <p:xfrm>
          <a:off x="-42203" y="156581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927576" y="1359520"/>
            <a:ext cx="2897945" cy="535531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mi-NZ" b="1" i="1" dirty="0" smtClean="0"/>
              <a:t>Health Professional Programme Entry </a:t>
            </a:r>
          </a:p>
          <a:p>
            <a:endParaRPr lang="mi-NZ" i="1" dirty="0"/>
          </a:p>
          <a:p>
            <a:r>
              <a:rPr lang="mi-NZ" dirty="0" smtClean="0"/>
              <a:t>Dentistry</a:t>
            </a:r>
          </a:p>
          <a:p>
            <a:r>
              <a:rPr lang="mi-NZ" dirty="0"/>
              <a:t>Medicine</a:t>
            </a:r>
          </a:p>
          <a:p>
            <a:r>
              <a:rPr lang="mi-NZ" dirty="0" smtClean="0"/>
              <a:t>Pharmacy</a:t>
            </a:r>
          </a:p>
          <a:p>
            <a:r>
              <a:rPr lang="mi-NZ" dirty="0" smtClean="0"/>
              <a:t>Physiotherapy</a:t>
            </a:r>
          </a:p>
          <a:p>
            <a:r>
              <a:rPr lang="mi-NZ" dirty="0" smtClean="0"/>
              <a:t>Medical Laboratory Science</a:t>
            </a:r>
          </a:p>
          <a:p>
            <a:r>
              <a:rPr lang="mi-NZ" dirty="0" smtClean="0"/>
              <a:t>Radiation Therapy</a:t>
            </a:r>
          </a:p>
          <a:p>
            <a:r>
              <a:rPr lang="mi-NZ" dirty="0" smtClean="0"/>
              <a:t>Oral Health</a:t>
            </a:r>
          </a:p>
          <a:p>
            <a:r>
              <a:rPr lang="mi-NZ" dirty="0" smtClean="0"/>
              <a:t>Dental Technology</a:t>
            </a:r>
          </a:p>
          <a:p>
            <a:endParaRPr lang="mi-NZ" dirty="0"/>
          </a:p>
          <a:p>
            <a:pPr algn="ctr"/>
            <a:r>
              <a:rPr lang="mi-NZ" b="1" i="1" dirty="0" smtClean="0"/>
              <a:t>Other programmes</a:t>
            </a:r>
          </a:p>
          <a:p>
            <a:r>
              <a:rPr lang="mi-NZ" dirty="0" smtClean="0"/>
              <a:t>Biomedical, Science and Health science degrees</a:t>
            </a:r>
          </a:p>
          <a:p>
            <a:r>
              <a:rPr lang="mi-NZ" dirty="0" smtClean="0"/>
              <a:t>Other Health programmes (University, Polytechnic, Other)</a:t>
            </a:r>
          </a:p>
          <a:p>
            <a:r>
              <a:rPr lang="mi-NZ" dirty="0" smtClean="0"/>
              <a:t>Other </a:t>
            </a:r>
            <a:r>
              <a:rPr lang="mi-NZ" dirty="0"/>
              <a:t>T</a:t>
            </a:r>
            <a:r>
              <a:rPr lang="mi-NZ" dirty="0" smtClean="0"/>
              <a:t>ertiary pathways</a:t>
            </a:r>
            <a:endParaRPr lang="en-GB" dirty="0"/>
          </a:p>
        </p:txBody>
      </p:sp>
      <p:sp>
        <p:nvSpPr>
          <p:cNvPr id="6" name="TextBox 5"/>
          <p:cNvSpPr txBox="1"/>
          <p:nvPr/>
        </p:nvSpPr>
        <p:spPr>
          <a:xfrm>
            <a:off x="665870" y="2321113"/>
            <a:ext cx="3169921" cy="369332"/>
          </a:xfrm>
          <a:prstGeom prst="rect">
            <a:avLst/>
          </a:prstGeom>
          <a:solidFill>
            <a:srgbClr val="FFFF00"/>
          </a:solidFill>
        </p:spPr>
        <p:txBody>
          <a:bodyPr wrap="square" rtlCol="0">
            <a:spAutoFit/>
          </a:bodyPr>
          <a:lstStyle/>
          <a:p>
            <a:pPr algn="ctr"/>
            <a:r>
              <a:rPr lang="mi-NZ" dirty="0" smtClean="0"/>
              <a:t>Health Science First Year</a:t>
            </a:r>
            <a:endParaRPr lang="en-GB" dirty="0"/>
          </a:p>
        </p:txBody>
      </p:sp>
      <p:sp>
        <p:nvSpPr>
          <p:cNvPr id="9" name="Right Arrow 8"/>
          <p:cNvSpPr/>
          <p:nvPr/>
        </p:nvSpPr>
        <p:spPr>
          <a:xfrm>
            <a:off x="2879188" y="3499339"/>
            <a:ext cx="318867" cy="266113"/>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665869" y="4617537"/>
            <a:ext cx="3169921" cy="369332"/>
          </a:xfrm>
          <a:prstGeom prst="rect">
            <a:avLst/>
          </a:prstGeom>
          <a:solidFill>
            <a:srgbClr val="FFFF00"/>
          </a:solidFill>
        </p:spPr>
        <p:txBody>
          <a:bodyPr wrap="square" rtlCol="0">
            <a:spAutoFit/>
          </a:bodyPr>
          <a:lstStyle/>
          <a:p>
            <a:pPr algn="ctr"/>
            <a:r>
              <a:rPr lang="mi-NZ" dirty="0" smtClean="0"/>
              <a:t>Around 1500 students annually</a:t>
            </a:r>
            <a:endParaRPr lang="en-GB" dirty="0"/>
          </a:p>
        </p:txBody>
      </p:sp>
      <p:sp>
        <p:nvSpPr>
          <p:cNvPr id="2" name="Rounded Rectangle 1"/>
          <p:cNvSpPr/>
          <p:nvPr/>
        </p:nvSpPr>
        <p:spPr>
          <a:xfrm>
            <a:off x="3799839" y="718854"/>
            <a:ext cx="2367280" cy="128133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mi-NZ" sz="2400" dirty="0" smtClean="0"/>
              <a:t>Competitive entry</a:t>
            </a:r>
            <a:endParaRPr lang="en-GB" sz="2400" dirty="0"/>
          </a:p>
        </p:txBody>
      </p:sp>
      <p:pic>
        <p:nvPicPr>
          <p:cNvPr id="12" name="officeArt object"/>
          <p:cNvPicPr/>
          <p:nvPr/>
        </p:nvPicPr>
        <p:blipFill>
          <a:blip r:embed="rId7">
            <a:extLst/>
          </a:blip>
          <a:stretch>
            <a:fillRect/>
          </a:stretch>
        </p:blipFill>
        <p:spPr>
          <a:xfrm>
            <a:off x="981075" y="7111894"/>
            <a:ext cx="7181850" cy="718185"/>
          </a:xfrm>
          <a:prstGeom prst="rect">
            <a:avLst/>
          </a:prstGeom>
          <a:solidFill>
            <a:schemeClr val="bg2">
              <a:lumMod val="50000"/>
            </a:schemeClr>
          </a:solidFill>
          <a:ln w="12700" cap="flat">
            <a:noFill/>
            <a:miter lim="400000"/>
          </a:ln>
          <a:effectLst/>
        </p:spPr>
      </p:pic>
      <p:sp>
        <p:nvSpPr>
          <p:cNvPr id="16" name="U-Turn Arrow 15"/>
          <p:cNvSpPr/>
          <p:nvPr/>
        </p:nvSpPr>
        <p:spPr>
          <a:xfrm rot="5400000" flipH="1">
            <a:off x="7469225" y="3483254"/>
            <a:ext cx="2436709" cy="763561"/>
          </a:xfrm>
          <a:prstGeom prst="uturnArrow">
            <a:avLst>
              <a:gd name="adj1" fmla="val 25000"/>
              <a:gd name="adj2" fmla="val 25000"/>
              <a:gd name="adj3" fmla="val 25000"/>
              <a:gd name="adj4" fmla="val 43750"/>
              <a:gd name="adj5" fmla="val 716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196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6</a:t>
            </a:fld>
            <a:endParaRPr lang="en-US">
              <a:solidFill>
                <a:prstClr val="black">
                  <a:lumMod val="65000"/>
                  <a:lumOff val="35000"/>
                </a:prstClr>
              </a:solidFill>
              <a:latin typeface="Century Gothic"/>
            </a:endParaRPr>
          </a:p>
        </p:txBody>
      </p:sp>
      <p:sp>
        <p:nvSpPr>
          <p:cNvPr id="6" name="TextBox 5"/>
          <p:cNvSpPr txBox="1"/>
          <p:nvPr/>
        </p:nvSpPr>
        <p:spPr>
          <a:xfrm>
            <a:off x="350589" y="3342024"/>
            <a:ext cx="8422241" cy="3395801"/>
          </a:xfrm>
          <a:prstGeom prst="rect">
            <a:avLst/>
          </a:prstGeom>
          <a:noFill/>
        </p:spPr>
        <p:txBody>
          <a:bodyPr wrap="square" rtlCol="0">
            <a:spAutoFit/>
          </a:bodyPr>
          <a:lstStyle/>
          <a:p>
            <a:r>
              <a:rPr lang="en-US" sz="2000" b="1" dirty="0" smtClean="0">
                <a:latin typeface="Helvetica"/>
                <a:cs typeface="Helvetica"/>
              </a:rPr>
              <a:t> PRIOR TO 2011</a:t>
            </a:r>
            <a:r>
              <a:rPr lang="is-IS" sz="2000" b="1" dirty="0" smtClean="0">
                <a:latin typeface="Helvetica"/>
                <a:cs typeface="Helvetica"/>
              </a:rPr>
              <a:t>…</a:t>
            </a:r>
            <a:endParaRPr lang="en-US" sz="2000" b="1" dirty="0" smtClean="0">
              <a:latin typeface="Helvetica"/>
              <a:cs typeface="Helvetica"/>
            </a:endParaRPr>
          </a:p>
          <a:p>
            <a:pPr marL="342900" lvl="0" indent="-342900" defTabSz="914400">
              <a:spcBef>
                <a:spcPts val="800"/>
              </a:spcBef>
              <a:buClr>
                <a:prstClr val="black">
                  <a:lumMod val="65000"/>
                  <a:lumOff val="35000"/>
                </a:prstClr>
              </a:buClr>
              <a:buFont typeface="Wingdings 2" pitchFamily="18" charset="2"/>
              <a:buChar char=""/>
            </a:pPr>
            <a:r>
              <a:rPr lang="en-US" sz="2400" dirty="0" smtClean="0">
                <a:latin typeface="Helvetica"/>
                <a:cs typeface="Helvetica"/>
              </a:rPr>
              <a:t>Māori HSFY cohorts 2007 – 2010 </a:t>
            </a:r>
            <a:r>
              <a:rPr lang="en-US" sz="2400" dirty="0" smtClean="0">
                <a:latin typeface="Helvetica"/>
                <a:cs typeface="Helvetica"/>
              </a:rPr>
              <a:t>– relatively few</a:t>
            </a:r>
            <a:r>
              <a:rPr lang="en-US" sz="2400" dirty="0" smtClean="0">
                <a:latin typeface="Helvetica"/>
                <a:cs typeface="Helvetica"/>
              </a:rPr>
              <a:t>   </a:t>
            </a:r>
            <a:endParaRPr lang="en-US" sz="2400" dirty="0" smtClean="0">
              <a:latin typeface="Helvetica"/>
              <a:cs typeface="Helvetica"/>
            </a:endParaRPr>
          </a:p>
          <a:p>
            <a:pPr marL="342900" lvl="0" indent="-342900" defTabSz="914400">
              <a:spcBef>
                <a:spcPts val="800"/>
              </a:spcBef>
              <a:buClr>
                <a:prstClr val="black">
                  <a:lumMod val="65000"/>
                  <a:lumOff val="35000"/>
                </a:prstClr>
              </a:buClr>
              <a:buFont typeface="Wingdings 2" pitchFamily="18" charset="2"/>
              <a:buChar char=""/>
            </a:pPr>
            <a:r>
              <a:rPr lang="en-US" sz="2400" dirty="0" smtClean="0">
                <a:latin typeface="Helvetica"/>
                <a:cs typeface="Helvetica"/>
              </a:rPr>
              <a:t>&lt;1/2 passed 4 papers in Semester </a:t>
            </a:r>
            <a:r>
              <a:rPr lang="en-US" sz="2400" dirty="0">
                <a:latin typeface="Helvetica"/>
                <a:cs typeface="Helvetica"/>
              </a:rPr>
              <a:t>1</a:t>
            </a:r>
            <a:r>
              <a:rPr lang="en-US" sz="2400" dirty="0" smtClean="0">
                <a:latin typeface="Helvetica"/>
                <a:cs typeface="Helvetica"/>
              </a:rPr>
              <a:t> (making ineligible for most health professional </a:t>
            </a:r>
            <a:r>
              <a:rPr lang="en-US" sz="2400" dirty="0" err="1" smtClean="0">
                <a:latin typeface="Helvetica"/>
                <a:cs typeface="Helvetica"/>
              </a:rPr>
              <a:t>programmes</a:t>
            </a:r>
            <a:r>
              <a:rPr lang="en-US" sz="2400" dirty="0" smtClean="0">
                <a:latin typeface="Helvetica"/>
                <a:cs typeface="Helvetica"/>
              </a:rPr>
              <a:t>) </a:t>
            </a:r>
          </a:p>
          <a:p>
            <a:pPr marL="342900" lvl="0" indent="-342900" defTabSz="914400">
              <a:spcBef>
                <a:spcPts val="800"/>
              </a:spcBef>
              <a:buClr>
                <a:prstClr val="black">
                  <a:lumMod val="65000"/>
                  <a:lumOff val="35000"/>
                </a:prstClr>
              </a:buClr>
              <a:buFont typeface="Wingdings 2" pitchFamily="18" charset="2"/>
              <a:buChar char=""/>
            </a:pPr>
            <a:r>
              <a:rPr lang="en-US" sz="2400" dirty="0">
                <a:latin typeface="Helvetica"/>
                <a:cs typeface="Helvetica"/>
              </a:rPr>
              <a:t>M</a:t>
            </a:r>
            <a:r>
              <a:rPr lang="en-US" sz="2400" dirty="0" smtClean="0">
                <a:latin typeface="Helvetica"/>
                <a:cs typeface="Helvetica"/>
              </a:rPr>
              <a:t>any changed pathways or discontinued tertiary study</a:t>
            </a:r>
          </a:p>
          <a:p>
            <a:pPr marL="342900" lvl="0" indent="-342900" defTabSz="914400">
              <a:spcBef>
                <a:spcPts val="800"/>
              </a:spcBef>
              <a:buClr>
                <a:prstClr val="black">
                  <a:lumMod val="65000"/>
                  <a:lumOff val="35000"/>
                </a:prstClr>
              </a:buClr>
              <a:buFont typeface="Wingdings 2" pitchFamily="18" charset="2"/>
              <a:buChar char=""/>
            </a:pPr>
            <a:r>
              <a:rPr lang="en-US" sz="2400" dirty="0" smtClean="0">
                <a:latin typeface="Helvetica"/>
                <a:cs typeface="Helvetica"/>
              </a:rPr>
              <a:t>Many with challenges: first in family to come to University, gaps in science attainment and subjects, have gone to low decile schools, financial insecurity</a:t>
            </a:r>
          </a:p>
        </p:txBody>
      </p:sp>
      <p:sp>
        <p:nvSpPr>
          <p:cNvPr id="7" name="Title 13"/>
          <p:cNvSpPr txBox="1">
            <a:spLocks/>
          </p:cNvSpPr>
          <p:nvPr/>
        </p:nvSpPr>
        <p:spPr>
          <a:xfrm>
            <a:off x="95880" y="213256"/>
            <a:ext cx="9048120" cy="461665"/>
          </a:xfrm>
          <a:prstGeom prst="rect">
            <a:avLst/>
          </a:prstGeom>
        </p:spPr>
        <p:txBody>
          <a:bodyPr wrap="none">
            <a:spAutoFit/>
          </a:bodyPr>
          <a:lstStyle>
            <a:lvl1pPr marL="0" indent="0" algn="l" defTabSz="914400" rtl="0" eaLnBrk="1" latinLnBrk="0" hangingPunct="1">
              <a:spcBef>
                <a:spcPct val="0"/>
              </a:spcBef>
              <a:buNone/>
              <a:defRPr sz="3600" kern="1200">
                <a:solidFill>
                  <a:schemeClr val="bg1"/>
                </a:solidFill>
                <a:latin typeface="Helvetica"/>
                <a:ea typeface="+mj-ea"/>
                <a:cs typeface="Helvetica"/>
              </a:defRPr>
            </a:lvl1pPr>
          </a:lstStyle>
          <a:p>
            <a:r>
              <a:rPr lang="en-US" sz="2400" b="1" dirty="0" smtClean="0">
                <a:solidFill>
                  <a:srgbClr val="000000"/>
                </a:solidFill>
              </a:rPr>
              <a:t>MĀORI STUDENTS: HEALTH SCIENCES FIRST YEAR (HSFY)</a:t>
            </a:r>
            <a:endParaRPr lang="en-US" sz="2400" b="1" dirty="0">
              <a:solidFill>
                <a:srgbClr val="000000"/>
              </a:solidFill>
            </a:endParaRPr>
          </a:p>
        </p:txBody>
      </p:sp>
      <p:pic>
        <p:nvPicPr>
          <p:cNvPr id="3" name="Picture 2" descr="mudslide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875" y="1137039"/>
            <a:ext cx="3023946" cy="2015950"/>
          </a:xfrm>
          <a:prstGeom prst="rect">
            <a:avLst/>
          </a:prstGeom>
        </p:spPr>
      </p:pic>
      <p:pic>
        <p:nvPicPr>
          <p:cNvPr id="8" name="Picture 7" descr="Mudslide use.jpg"/>
          <p:cNvPicPr>
            <a:picLocks noChangeAspect="1"/>
          </p:cNvPicPr>
          <p:nvPr/>
        </p:nvPicPr>
        <p:blipFill rotWithShape="1">
          <a:blip r:embed="rId4">
            <a:extLst>
              <a:ext uri="{28A0092B-C50C-407E-A947-70E740481C1C}">
                <a14:useLocalDpi xmlns:a14="http://schemas.microsoft.com/office/drawing/2010/main" val="0"/>
              </a:ext>
            </a:extLst>
          </a:blip>
          <a:srcRect l="12854" b="16155"/>
          <a:stretch/>
        </p:blipFill>
        <p:spPr>
          <a:xfrm>
            <a:off x="5724143" y="819156"/>
            <a:ext cx="3419857" cy="2193536"/>
          </a:xfrm>
          <a:prstGeom prst="rect">
            <a:avLst/>
          </a:prstGeom>
        </p:spPr>
      </p:pic>
      <p:pic>
        <p:nvPicPr>
          <p:cNvPr id="9" name="Picture 8" descr="mud3.jpg"/>
          <p:cNvPicPr>
            <a:picLocks noChangeAspect="1"/>
          </p:cNvPicPr>
          <p:nvPr/>
        </p:nvPicPr>
        <p:blipFill rotWithShape="1">
          <a:blip r:embed="rId5">
            <a:extLst>
              <a:ext uri="{28A0092B-C50C-407E-A947-70E740481C1C}">
                <a14:useLocalDpi xmlns:a14="http://schemas.microsoft.com/office/drawing/2010/main" val="0"/>
              </a:ext>
            </a:extLst>
          </a:blip>
          <a:srcRect l="14079" b="32436"/>
          <a:stretch/>
        </p:blipFill>
        <p:spPr>
          <a:xfrm>
            <a:off x="0" y="1513637"/>
            <a:ext cx="3371821" cy="1767629"/>
          </a:xfrm>
          <a:prstGeom prst="rect">
            <a:avLst/>
          </a:prstGeom>
        </p:spPr>
      </p:pic>
    </p:spTree>
    <p:extLst>
      <p:ext uri="{BB962C8B-B14F-4D97-AF65-F5344CB8AC3E}">
        <p14:creationId xmlns:p14="http://schemas.microsoft.com/office/powerpoint/2010/main" val="3482208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dirty="0" smtClean="0"/>
              <a:t>Ōritetanga – Education and Health</a:t>
            </a:r>
            <a:endParaRPr lang="en-GB" dirty="0"/>
          </a:p>
        </p:txBody>
      </p:sp>
      <p:sp>
        <p:nvSpPr>
          <p:cNvPr id="3" name="Content Placeholder 2">
            <a:extLst>
              <a:ext uri="{FF2B5EF4-FFF2-40B4-BE49-F238E27FC236}">
                <a16:creationId xmlns:a16="http://schemas.microsoft.com/office/drawing/2014/main" id="{5787250A-6320-0446-B302-A5B38D211387}"/>
              </a:ext>
            </a:extLst>
          </p:cNvPr>
          <p:cNvSpPr>
            <a:spLocks noGrp="1"/>
          </p:cNvSpPr>
          <p:nvPr>
            <p:ph idx="1"/>
          </p:nvPr>
        </p:nvSpPr>
        <p:spPr/>
        <p:txBody>
          <a:bodyPr>
            <a:normAutofit fontScale="85000" lnSpcReduction="10000"/>
          </a:bodyPr>
          <a:lstStyle/>
          <a:p>
            <a:r>
              <a:rPr lang="en-US" b="1" dirty="0"/>
              <a:t>Context: </a:t>
            </a:r>
            <a:r>
              <a:rPr lang="en-US" dirty="0"/>
              <a:t>Education inequity is a pathway to health workforce inequity</a:t>
            </a:r>
            <a:endParaRPr lang="en-US" b="1" dirty="0"/>
          </a:p>
          <a:p>
            <a:pPr lvl="1"/>
            <a:r>
              <a:rPr lang="en-US" dirty="0" smtClean="0"/>
              <a:t>Gross inequity in Māori entry and completion of tertiary study in health. </a:t>
            </a:r>
          </a:p>
          <a:p>
            <a:pPr lvl="1"/>
            <a:r>
              <a:rPr lang="en-US" dirty="0" smtClean="0"/>
              <a:t>At Otago in 2010  5% students in Health Sciences were Māori (</a:t>
            </a:r>
            <a:r>
              <a:rPr lang="en-US" dirty="0" err="1" smtClean="0"/>
              <a:t>cf</a:t>
            </a:r>
            <a:r>
              <a:rPr lang="en-US" dirty="0" smtClean="0"/>
              <a:t> 20% of young people in population being Māori)</a:t>
            </a:r>
          </a:p>
          <a:p>
            <a:r>
              <a:rPr lang="en-US" b="1" dirty="0" smtClean="0"/>
              <a:t>Solution: </a:t>
            </a:r>
            <a:r>
              <a:rPr lang="en-US" dirty="0" smtClean="0"/>
              <a:t>Partnership Ministry of Health and University of Otago - increase </a:t>
            </a:r>
            <a:r>
              <a:rPr lang="en-US" dirty="0"/>
              <a:t>Māori health science </a:t>
            </a:r>
            <a:r>
              <a:rPr lang="en-US" dirty="0" smtClean="0"/>
              <a:t>graduates. </a:t>
            </a:r>
          </a:p>
          <a:p>
            <a:r>
              <a:rPr lang="en-US" b="1" dirty="0" smtClean="0"/>
              <a:t>Rationale</a:t>
            </a:r>
            <a:r>
              <a:rPr lang="en-US" b="1" dirty="0"/>
              <a:t>: </a:t>
            </a:r>
            <a:r>
              <a:rPr lang="en-US" dirty="0" smtClean="0"/>
              <a:t>Increased tertiary success in health will </a:t>
            </a:r>
            <a:r>
              <a:rPr lang="en-US" dirty="0"/>
              <a:t>c</a:t>
            </a:r>
            <a:r>
              <a:rPr lang="en-US" dirty="0" smtClean="0"/>
              <a:t>ontribute to equity in Māori health AND education.</a:t>
            </a:r>
          </a:p>
        </p:txBody>
      </p:sp>
      <p:sp>
        <p:nvSpPr>
          <p:cNvPr id="5" name="Slide Number Placeholder 4">
            <a:extLst>
              <a:ext uri="{FF2B5EF4-FFF2-40B4-BE49-F238E27FC236}">
                <a16:creationId xmlns:a16="http://schemas.microsoft.com/office/drawing/2014/main" id="{71E51DED-1E6A-C04D-AEEF-0E267287A523}"/>
              </a:ext>
            </a:extLst>
          </p:cNvPr>
          <p:cNvSpPr>
            <a:spLocks noGrp="1"/>
          </p:cNvSpPr>
          <p:nvPr>
            <p:ph type="sldNum" sz="quarter" idx="12"/>
          </p:nvPr>
        </p:nvSpPr>
        <p:spPr/>
        <p:txBody>
          <a:bodyPr/>
          <a:lstStyle/>
          <a:p>
            <a:fld id="{0F8A349D-6F4F-AB4F-A8B0-095F2F26C17F}" type="slidenum">
              <a:rPr lang="en-US" smtClean="0"/>
              <a:t>7</a:t>
            </a:fld>
            <a:endParaRPr lang="en-US"/>
          </a:p>
        </p:txBody>
      </p:sp>
    </p:spTree>
    <p:extLst>
      <p:ext uri="{BB962C8B-B14F-4D97-AF65-F5344CB8AC3E}">
        <p14:creationId xmlns:p14="http://schemas.microsoft.com/office/powerpoint/2010/main" val="26182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8</a:t>
            </a:fld>
            <a:endParaRPr lang="en-US">
              <a:solidFill>
                <a:prstClr val="black">
                  <a:lumMod val="65000"/>
                  <a:lumOff val="35000"/>
                </a:prstClr>
              </a:solidFill>
              <a:latin typeface="Century Gothic"/>
            </a:endParaRPr>
          </a:p>
        </p:txBody>
      </p:sp>
      <p:pic>
        <p:nvPicPr>
          <p:cNvPr id="9" name="Placeholder"/>
          <p:cNvPicPr>
            <a:picLocks noChangeAspect="1"/>
          </p:cNvPicPr>
          <p:nvPr/>
        </p:nvPicPr>
        <p:blipFill rotWithShape="1">
          <a:blip r:embed="rId2" cstate="email">
            <a:extLst>
              <a:ext uri="{28A0092B-C50C-407E-A947-70E740481C1C}">
                <a14:useLocalDpi xmlns:a14="http://schemas.microsoft.com/office/drawing/2010/main"/>
              </a:ext>
            </a:extLst>
          </a:blip>
          <a:srcRect l="11000" t="34375" r="11844" b="34953"/>
          <a:stretch/>
        </p:blipFill>
        <p:spPr bwMode="auto">
          <a:xfrm>
            <a:off x="593016" y="5556327"/>
            <a:ext cx="2990534" cy="125133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10" name="Text Placeholder 3"/>
          <p:cNvSpPr txBox="1">
            <a:spLocks/>
          </p:cNvSpPr>
          <p:nvPr/>
        </p:nvSpPr>
        <p:spPr>
          <a:xfrm>
            <a:off x="593016" y="1376325"/>
            <a:ext cx="8347091" cy="1547565"/>
          </a:xfrm>
          <a:prstGeom prst="rect">
            <a:avLst/>
          </a:prstGeom>
          <a:noFill/>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just">
              <a:spcBef>
                <a:spcPts val="200"/>
              </a:spcBef>
              <a:buClr>
                <a:schemeClr val="tx1">
                  <a:lumMod val="65000"/>
                  <a:lumOff val="35000"/>
                </a:schemeClr>
              </a:buClr>
            </a:pPr>
            <a:r>
              <a:rPr lang="en-NZ" sz="2000" b="1" dirty="0" smtClean="0">
                <a:latin typeface="Helvetica"/>
                <a:cs typeface="Helvetica"/>
              </a:rPr>
              <a:t>Purpose: </a:t>
            </a:r>
            <a:r>
              <a:rPr lang="en-NZ" sz="2000" dirty="0" smtClean="0">
                <a:latin typeface="Helvetica"/>
                <a:cs typeface="Helvetica"/>
              </a:rPr>
              <a:t>To increase Māori recruitment, retention &amp; achievement in Health Sciences study at Otago and beyond.</a:t>
            </a:r>
          </a:p>
          <a:p>
            <a:pPr algn="just">
              <a:spcBef>
                <a:spcPts val="200"/>
              </a:spcBef>
              <a:buClr>
                <a:schemeClr val="tx1">
                  <a:lumMod val="65000"/>
                  <a:lumOff val="35000"/>
                </a:schemeClr>
              </a:buClr>
            </a:pPr>
            <a:r>
              <a:rPr lang="en-NZ" sz="2000" dirty="0" smtClean="0">
                <a:latin typeface="Helvetica"/>
                <a:cs typeface="Helvetica"/>
              </a:rPr>
              <a:t>To demonstrably increase the number &amp; diversity of Māori in the NZ health workforce. </a:t>
            </a:r>
          </a:p>
          <a:p>
            <a:pPr algn="just">
              <a:spcBef>
                <a:spcPts val="200"/>
              </a:spcBef>
              <a:buClr>
                <a:schemeClr val="tx1">
                  <a:lumMod val="65000"/>
                  <a:lumOff val="35000"/>
                </a:schemeClr>
              </a:buClr>
            </a:pPr>
            <a:endParaRPr lang="en-NZ" sz="2000" dirty="0" smtClean="0">
              <a:latin typeface="Helvetica"/>
              <a:cs typeface="Helvetica"/>
            </a:endParaRPr>
          </a:p>
          <a:p>
            <a:pPr algn="just">
              <a:spcBef>
                <a:spcPts val="200"/>
              </a:spcBef>
              <a:buClr>
                <a:schemeClr val="tx1">
                  <a:lumMod val="65000"/>
                  <a:lumOff val="35000"/>
                </a:schemeClr>
              </a:buClr>
            </a:pPr>
            <a:r>
              <a:rPr lang="en-US" sz="2000" b="1" cap="all" dirty="0" smtClean="0">
                <a:solidFill>
                  <a:srgbClr val="000000"/>
                </a:solidFill>
                <a:latin typeface="Helvetica"/>
                <a:cs typeface="Helvetica"/>
              </a:rPr>
              <a:t>10 Year goal: </a:t>
            </a:r>
            <a:r>
              <a:rPr lang="en-US" sz="2000" dirty="0" smtClean="0">
                <a:solidFill>
                  <a:srgbClr val="000000"/>
                </a:solidFill>
                <a:latin typeface="Helvetica"/>
                <a:cs typeface="Helvetica"/>
              </a:rPr>
              <a:t>By 2020 at least 20% of students across the Division of Health Sciences are Māori</a:t>
            </a:r>
          </a:p>
          <a:p>
            <a:pPr marL="800100" lvl="1" indent="-342900">
              <a:spcBef>
                <a:spcPts val="200"/>
              </a:spcBef>
              <a:spcAft>
                <a:spcPts val="600"/>
              </a:spcAft>
              <a:buClr>
                <a:schemeClr val="tx1">
                  <a:lumMod val="65000"/>
                  <a:lumOff val="35000"/>
                </a:schemeClr>
              </a:buClr>
              <a:buFont typeface="Wingdings 2" pitchFamily="18" charset="2"/>
              <a:buChar char=""/>
            </a:pPr>
            <a:r>
              <a:rPr lang="en-NZ" sz="2000" dirty="0" smtClean="0">
                <a:latin typeface="Helvetica"/>
                <a:cs typeface="Helvetica"/>
              </a:rPr>
              <a:t>Māori </a:t>
            </a:r>
            <a:r>
              <a:rPr lang="en-NZ" sz="2000" dirty="0">
                <a:latin typeface="Helvetica"/>
                <a:cs typeface="Helvetica"/>
              </a:rPr>
              <a:t>led &amp; directed</a:t>
            </a:r>
          </a:p>
          <a:p>
            <a:pPr marL="800100" lvl="1" indent="-342900">
              <a:spcBef>
                <a:spcPts val="200"/>
              </a:spcBef>
              <a:spcAft>
                <a:spcPts val="600"/>
              </a:spcAft>
              <a:buClr>
                <a:schemeClr val="tx1">
                  <a:lumMod val="65000"/>
                  <a:lumOff val="35000"/>
                </a:schemeClr>
              </a:buClr>
              <a:buFont typeface="Wingdings 2" pitchFamily="18" charset="2"/>
              <a:buChar char=""/>
            </a:pPr>
            <a:r>
              <a:rPr lang="en-NZ" sz="2000" dirty="0">
                <a:latin typeface="Helvetica"/>
                <a:cs typeface="Helvetica"/>
              </a:rPr>
              <a:t>Clear strategic plan, programme logic, targets &amp; ‘line of sight’ </a:t>
            </a:r>
          </a:p>
          <a:p>
            <a:pPr marL="800100" lvl="1" indent="-342900">
              <a:spcBef>
                <a:spcPts val="200"/>
              </a:spcBef>
              <a:spcAft>
                <a:spcPts val="600"/>
              </a:spcAft>
              <a:buClr>
                <a:schemeClr val="tx1">
                  <a:lumMod val="65000"/>
                  <a:lumOff val="35000"/>
                </a:schemeClr>
              </a:buClr>
              <a:buFont typeface="Wingdings 2" pitchFamily="18" charset="2"/>
              <a:buChar char=""/>
            </a:pPr>
            <a:r>
              <a:rPr lang="en-NZ" sz="2000" dirty="0">
                <a:latin typeface="Helvetica"/>
                <a:cs typeface="Helvetica"/>
              </a:rPr>
              <a:t>Underpinned by Māori values, strengths-based &amp; evidence-informed approach</a:t>
            </a:r>
          </a:p>
          <a:p>
            <a:pPr marL="800100" lvl="1" indent="-342900">
              <a:spcBef>
                <a:spcPts val="200"/>
              </a:spcBef>
              <a:spcAft>
                <a:spcPts val="600"/>
              </a:spcAft>
              <a:buClr>
                <a:schemeClr val="tx1">
                  <a:lumMod val="65000"/>
                  <a:lumOff val="35000"/>
                </a:schemeClr>
              </a:buClr>
              <a:buFont typeface="Wingdings 2" pitchFamily="18" charset="2"/>
              <a:buChar char=""/>
            </a:pPr>
            <a:r>
              <a:rPr lang="en-NZ" sz="2000" dirty="0">
                <a:latin typeface="Helvetica"/>
                <a:cs typeface="Helvetica"/>
              </a:rPr>
              <a:t>Strong social justice agenda (equity </a:t>
            </a:r>
            <a:r>
              <a:rPr lang="en-NZ" sz="2000" dirty="0" smtClean="0">
                <a:latin typeface="Helvetica"/>
                <a:cs typeface="Helvetica"/>
              </a:rPr>
              <a:t>targets</a:t>
            </a:r>
            <a:r>
              <a:rPr lang="en-US" sz="2000" dirty="0">
                <a:solidFill>
                  <a:srgbClr val="000000"/>
                </a:solidFill>
                <a:latin typeface="Helvetica"/>
                <a:cs typeface="Helvetica"/>
              </a:rPr>
              <a:t>)</a:t>
            </a:r>
            <a:endParaRPr lang="en-NZ" sz="2000" dirty="0">
              <a:latin typeface="Helvetica"/>
              <a:cs typeface="Helvetica"/>
            </a:endParaRPr>
          </a:p>
          <a:p>
            <a:pPr algn="just">
              <a:spcBef>
                <a:spcPts val="200"/>
              </a:spcBef>
              <a:buClr>
                <a:schemeClr val="tx1">
                  <a:lumMod val="65000"/>
                  <a:lumOff val="35000"/>
                </a:schemeClr>
              </a:buClr>
            </a:pPr>
            <a:endParaRPr lang="en-US" sz="2000" b="1" cap="all" dirty="0" smtClean="0">
              <a:solidFill>
                <a:srgbClr val="000000"/>
              </a:solidFill>
              <a:latin typeface="Helvetica"/>
              <a:cs typeface="Helvetica"/>
            </a:endParaRPr>
          </a:p>
          <a:p>
            <a:pPr algn="just">
              <a:spcBef>
                <a:spcPts val="200"/>
              </a:spcBef>
              <a:buClr>
                <a:schemeClr val="tx1">
                  <a:lumMod val="65000"/>
                  <a:lumOff val="35000"/>
                </a:schemeClr>
              </a:buClr>
            </a:pPr>
            <a:endParaRPr lang="en-NZ" sz="2000" dirty="0" smtClean="0">
              <a:latin typeface="Helvetica"/>
              <a:cs typeface="Helvetica"/>
            </a:endParaRPr>
          </a:p>
          <a:p>
            <a:pPr algn="just"/>
            <a:endParaRPr lang="en-NZ" sz="2000" dirty="0" smtClean="0">
              <a:latin typeface="Helvetica"/>
              <a:cs typeface="Helvetica"/>
            </a:endParaRPr>
          </a:p>
          <a:p>
            <a:pPr lvl="1" algn="just"/>
            <a:endParaRPr lang="en-NZ" sz="2000" dirty="0" smtClean="0">
              <a:latin typeface="Helvetica"/>
              <a:cs typeface="Helvetica"/>
            </a:endParaRPr>
          </a:p>
          <a:p>
            <a:pPr algn="just"/>
            <a:endParaRPr lang="en-NZ" sz="2000" dirty="0">
              <a:latin typeface="Helvetica"/>
              <a:cs typeface="Helvetica"/>
            </a:endParaRPr>
          </a:p>
        </p:txBody>
      </p:sp>
      <p:sp>
        <p:nvSpPr>
          <p:cNvPr id="11" name="Slide Number Placeholder 11"/>
          <p:cNvSpPr txBox="1">
            <a:spLocks/>
          </p:cNvSpPr>
          <p:nvPr/>
        </p:nvSpPr>
        <p:spPr>
          <a:xfrm>
            <a:off x="8789894" y="6569075"/>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822907-8A9D-4F6B-98F6-913902AD56B5}" type="slidenum">
              <a:rPr lang="en-US" smtClean="0">
                <a:latin typeface="Helvetica"/>
                <a:cs typeface="Helvetica"/>
              </a:rPr>
              <a:pPr/>
              <a:t>8</a:t>
            </a:fld>
            <a:endParaRPr lang="en-US">
              <a:latin typeface="Helvetica"/>
              <a:cs typeface="Helvetica"/>
            </a:endParaRPr>
          </a:p>
        </p:txBody>
      </p:sp>
      <p:pic>
        <p:nvPicPr>
          <p:cNvPr id="12" name="Picture 11"/>
          <p:cNvPicPr>
            <a:picLocks noChangeAspect="1"/>
          </p:cNvPicPr>
          <p:nvPr/>
        </p:nvPicPr>
        <p:blipFill>
          <a:blip r:embed="rId3"/>
          <a:stretch>
            <a:fillRect/>
          </a:stretch>
        </p:blipFill>
        <p:spPr>
          <a:xfrm>
            <a:off x="6355360" y="5712434"/>
            <a:ext cx="2261508" cy="856641"/>
          </a:xfrm>
          <a:prstGeom prst="rect">
            <a:avLst/>
          </a:prstGeom>
          <a:ln>
            <a:noFill/>
          </a:ln>
          <a:effectLst>
            <a:outerShdw blurRad="292100" dist="139700" dir="2700000" algn="tl" rotWithShape="0">
              <a:srgbClr val="333333">
                <a:alpha val="65000"/>
              </a:srgbClr>
            </a:outerShdw>
          </a:effectLst>
        </p:spPr>
      </p:pic>
      <p:sp>
        <p:nvSpPr>
          <p:cNvPr id="13" name="Title 1"/>
          <p:cNvSpPr txBox="1">
            <a:spLocks/>
          </p:cNvSpPr>
          <p:nvPr/>
        </p:nvSpPr>
        <p:spPr>
          <a:xfrm>
            <a:off x="0" y="2608"/>
            <a:ext cx="9059333" cy="116205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r>
              <a:rPr lang="en-US" sz="2600" dirty="0" smtClean="0">
                <a:latin typeface="Helvetica"/>
                <a:cs typeface="Helvetica"/>
              </a:rPr>
              <a:t>MĀORI HEALTH WORKFORCE DEVELOPMENT UNIT</a:t>
            </a:r>
            <a:r>
              <a:rPr lang="en-US" sz="2400" dirty="0" smtClean="0">
                <a:latin typeface="Helvetica"/>
                <a:cs typeface="Helvetica"/>
              </a:rPr>
              <a:t/>
            </a:r>
            <a:br>
              <a:rPr lang="en-US" sz="2400" dirty="0" smtClean="0">
                <a:latin typeface="Helvetica"/>
                <a:cs typeface="Helvetica"/>
              </a:rPr>
            </a:br>
            <a:r>
              <a:rPr lang="en-US" dirty="0" smtClean="0">
                <a:latin typeface="Helvetica"/>
                <a:cs typeface="Helvetica"/>
              </a:rPr>
              <a:t>DIVISION OF HEALTH SCIENCES </a:t>
            </a:r>
            <a:r>
              <a:rPr lang="en-US" sz="1400" dirty="0" smtClean="0">
                <a:latin typeface="Helvetica"/>
                <a:cs typeface="Helvetica"/>
              </a:rPr>
              <a:t>(</a:t>
            </a:r>
            <a:r>
              <a:rPr lang="en-US" sz="1400" dirty="0" err="1">
                <a:latin typeface="Helvetica"/>
                <a:cs typeface="Helvetica"/>
              </a:rPr>
              <a:t>E</a:t>
            </a:r>
            <a:r>
              <a:rPr lang="en-US" sz="1400" dirty="0" err="1" smtClean="0">
                <a:latin typeface="Helvetica"/>
                <a:cs typeface="Helvetica"/>
              </a:rPr>
              <a:t>st</a:t>
            </a:r>
            <a:r>
              <a:rPr lang="en-US" sz="1400" dirty="0" smtClean="0">
                <a:latin typeface="Helvetica"/>
                <a:cs typeface="Helvetica"/>
              </a:rPr>
              <a:t> 2010)</a:t>
            </a:r>
            <a:endParaRPr lang="en-US" sz="1400" dirty="0">
              <a:latin typeface="Helvetica"/>
              <a:cs typeface="Helvetica"/>
            </a:endParaRPr>
          </a:p>
        </p:txBody>
      </p:sp>
    </p:spTree>
    <p:extLst>
      <p:ext uri="{BB962C8B-B14F-4D97-AF65-F5344CB8AC3E}">
        <p14:creationId xmlns:p14="http://schemas.microsoft.com/office/powerpoint/2010/main" val="388564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4151" y="272239"/>
            <a:ext cx="9075681" cy="9144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Helvetica"/>
                <a:cs typeface="Helvetica"/>
              </a:rPr>
              <a:t>MĀORI HEALTH WORKFORCE DEVELOPMENT UNIT</a:t>
            </a:r>
            <a:br>
              <a:rPr lang="en-US" sz="2800" b="1" dirty="0" smtClean="0">
                <a:latin typeface="Helvetica"/>
                <a:cs typeface="Helvetica"/>
              </a:rPr>
            </a:br>
            <a:r>
              <a:rPr lang="en-US" sz="2800" b="1" dirty="0" smtClean="0">
                <a:latin typeface="Helvetica"/>
                <a:cs typeface="Helvetica"/>
              </a:rPr>
              <a:t> </a:t>
            </a:r>
            <a:endParaRPr lang="en-US" sz="2800" b="1" dirty="0">
              <a:latin typeface="Helvetica"/>
              <a:cs typeface="Helvetica"/>
            </a:endParaRPr>
          </a:p>
        </p:txBody>
      </p:sp>
      <p:graphicFrame>
        <p:nvGraphicFramePr>
          <p:cNvPr id="26" name="Diagram 25"/>
          <p:cNvGraphicFramePr/>
          <p:nvPr>
            <p:extLst>
              <p:ext uri="{D42A27DB-BD31-4B8C-83A1-F6EECF244321}">
                <p14:modId xmlns:p14="http://schemas.microsoft.com/office/powerpoint/2010/main" val="717265610"/>
              </p:ext>
            </p:extLst>
          </p:nvPr>
        </p:nvGraphicFramePr>
        <p:xfrm>
          <a:off x="0" y="3212644"/>
          <a:ext cx="9590506" cy="1942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extBox 27"/>
          <p:cNvSpPr txBox="1"/>
          <p:nvPr/>
        </p:nvSpPr>
        <p:spPr>
          <a:xfrm>
            <a:off x="54151" y="5154857"/>
            <a:ext cx="9129832" cy="461665"/>
          </a:xfrm>
          <a:prstGeom prst="rect">
            <a:avLst/>
          </a:prstGeom>
          <a:solidFill>
            <a:sysClr val="window" lastClr="FFFFFF">
              <a:lumMod val="8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ysClr val="windowText" lastClr="000000"/>
                </a:solidFill>
                <a:effectLst/>
                <a:uLnTx/>
                <a:uFillTx/>
                <a:latin typeface="Helvetica"/>
                <a:cs typeface="Helvetica"/>
              </a:rPr>
              <a:t> RESEARCH &amp; EVALUATION</a:t>
            </a:r>
          </a:p>
        </p:txBody>
      </p:sp>
      <p:grpSp>
        <p:nvGrpSpPr>
          <p:cNvPr id="32" name="Group 31"/>
          <p:cNvGrpSpPr/>
          <p:nvPr/>
        </p:nvGrpSpPr>
        <p:grpSpPr>
          <a:xfrm>
            <a:off x="0" y="1186639"/>
            <a:ext cx="9075681" cy="1715011"/>
            <a:chOff x="-8612" y="4063141"/>
            <a:chExt cx="9075681" cy="1715011"/>
          </a:xfrm>
        </p:grpSpPr>
        <p:grpSp>
          <p:nvGrpSpPr>
            <p:cNvPr id="29" name="Group 28"/>
            <p:cNvGrpSpPr/>
            <p:nvPr/>
          </p:nvGrpSpPr>
          <p:grpSpPr>
            <a:xfrm>
              <a:off x="-8612" y="4063141"/>
              <a:ext cx="6123685" cy="1694975"/>
              <a:chOff x="336154" y="3326422"/>
              <a:chExt cx="6130824" cy="1694975"/>
            </a:xfrm>
          </p:grpSpPr>
          <p:pic>
            <p:nvPicPr>
              <p:cNvPr id="20" name="Picture 19"/>
              <p:cNvPicPr>
                <a:picLocks noChangeAspect="1"/>
              </p:cNvPicPr>
              <p:nvPr/>
            </p:nvPicPr>
            <p:blipFill rotWithShape="1">
              <a:blip r:embed="rId8"/>
              <a:srcRect l="20875" r="8353"/>
              <a:stretch/>
            </p:blipFill>
            <p:spPr>
              <a:xfrm>
                <a:off x="4775707" y="3327317"/>
                <a:ext cx="1691271" cy="1694080"/>
              </a:xfrm>
              <a:prstGeom prst="rect">
                <a:avLst/>
              </a:prstGeom>
              <a:ln>
                <a:noFill/>
              </a:ln>
              <a:effectLst>
                <a:outerShdw blurRad="292100" dist="139700" dir="2700000" algn="tl" rotWithShape="0">
                  <a:srgbClr val="333333">
                    <a:alpha val="65000"/>
                  </a:srgbClr>
                </a:outerShdw>
              </a:effectLst>
            </p:spPr>
          </p:pic>
          <p:pic>
            <p:nvPicPr>
              <p:cNvPr id="21" name="Picture 20" descr="IMG_0032.JPG"/>
              <p:cNvPicPr>
                <a:picLocks noChangeAspect="1"/>
              </p:cNvPicPr>
              <p:nvPr/>
            </p:nvPicPr>
            <p:blipFill rotWithShape="1">
              <a:blip r:embed="rId9" cstate="email">
                <a:extLst>
                  <a:ext uri="{28A0092B-C50C-407E-A947-70E740481C1C}">
                    <a14:useLocalDpi xmlns:a14="http://schemas.microsoft.com/office/drawing/2010/main"/>
                  </a:ext>
                </a:extLst>
              </a:blip>
              <a:srcRect l="9203"/>
              <a:stretch/>
            </p:blipFill>
            <p:spPr>
              <a:xfrm>
                <a:off x="336154" y="3326422"/>
                <a:ext cx="2052000" cy="1694975"/>
              </a:xfrm>
              <a:prstGeom prst="rect">
                <a:avLst/>
              </a:prstGeom>
              <a:ln>
                <a:noFill/>
              </a:ln>
              <a:effectLst>
                <a:outerShdw blurRad="292100" dist="139700" dir="2700000" algn="tl" rotWithShape="0">
                  <a:srgbClr val="333333">
                    <a:alpha val="65000"/>
                  </a:srgbClr>
                </a:outerShdw>
              </a:effectLst>
            </p:spPr>
          </p:pic>
        </p:grpSp>
        <p:pic>
          <p:nvPicPr>
            <p:cNvPr id="30" name="Picture 29" descr="DSCN1101.JPG"/>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24000"/>
                      </a14:imgEffect>
                    </a14:imgLayer>
                  </a14:imgProps>
                </a:ext>
                <a:ext uri="{28A0092B-C50C-407E-A947-70E740481C1C}">
                  <a14:useLocalDpi xmlns:a14="http://schemas.microsoft.com/office/drawing/2010/main"/>
                </a:ext>
              </a:extLst>
            </a:blip>
            <a:srcRect b="7466"/>
            <a:stretch/>
          </p:blipFill>
          <p:spPr>
            <a:xfrm>
              <a:off x="2040998" y="4064036"/>
              <a:ext cx="2376000" cy="1707810"/>
            </a:xfrm>
            <a:prstGeom prst="rect">
              <a:avLst/>
            </a:prstGeom>
            <a:ln>
              <a:noFill/>
            </a:ln>
            <a:effectLst>
              <a:outerShdw blurRad="292100" dist="139700" dir="2700000" algn="tl" rotWithShape="0">
                <a:srgbClr val="333333">
                  <a:alpha val="65000"/>
                </a:srgbClr>
              </a:outerShdw>
            </a:effectLst>
          </p:spPr>
        </p:pic>
        <p:pic>
          <p:nvPicPr>
            <p:cNvPr id="31" name="Content Placeholder 10"/>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6115073" y="4074344"/>
              <a:ext cx="2951996" cy="1703808"/>
            </a:xfrm>
            <a:prstGeom prst="rect">
              <a:avLst/>
            </a:prstGeom>
            <a:ln>
              <a:noFill/>
            </a:ln>
            <a:effectLst>
              <a:outerShdw blurRad="292100" dist="139700" dir="2700000" algn="tl" rotWithShape="0">
                <a:srgbClr val="333333">
                  <a:alpha val="65000"/>
                </a:srgbClr>
              </a:outerShdw>
            </a:effectLst>
          </p:spPr>
        </p:pic>
      </p:grpSp>
      <p:pic>
        <p:nvPicPr>
          <p:cNvPr id="27" name="Placeholder"/>
          <p:cNvPicPr>
            <a:picLocks noChangeAspect="1"/>
          </p:cNvPicPr>
          <p:nvPr/>
        </p:nvPicPr>
        <p:blipFill rotWithShape="1">
          <a:blip r:embed="rId14" cstate="email">
            <a:extLst>
              <a:ext uri="{28A0092B-C50C-407E-A947-70E740481C1C}">
                <a14:useLocalDpi xmlns:a14="http://schemas.microsoft.com/office/drawing/2010/main"/>
              </a:ext>
            </a:extLst>
          </a:blip>
          <a:srcRect l="11000" t="34375" r="11844" b="34953"/>
          <a:stretch/>
        </p:blipFill>
        <p:spPr bwMode="auto">
          <a:xfrm>
            <a:off x="303277" y="5332512"/>
            <a:ext cx="1979998" cy="8284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3" name="Slide Number Placeholder 2"/>
          <p:cNvSpPr>
            <a:spLocks noGrp="1"/>
          </p:cNvSpPr>
          <p:nvPr>
            <p:ph type="sldNum" sz="quarter" idx="12"/>
          </p:nvPr>
        </p:nvSpPr>
        <p:spPr/>
        <p:txBody>
          <a:bodyPr/>
          <a:lstStyle/>
          <a:p>
            <a:fld id="{BDD6D975-2762-EF43-8B8A-9EFF9F6EA0C4}" type="slidenum">
              <a:rPr lang="en-US" smtClean="0"/>
              <a:t>9</a:t>
            </a:fld>
            <a:endParaRPr lang="en-US"/>
          </a:p>
        </p:txBody>
      </p:sp>
      <p:sp>
        <p:nvSpPr>
          <p:cNvPr id="2" name="TextBox 1"/>
          <p:cNvSpPr txBox="1"/>
          <p:nvPr/>
        </p:nvSpPr>
        <p:spPr>
          <a:xfrm>
            <a:off x="1126900" y="5984716"/>
            <a:ext cx="7065460" cy="707886"/>
          </a:xfrm>
          <a:prstGeom prst="rect">
            <a:avLst/>
          </a:prstGeom>
          <a:noFill/>
        </p:spPr>
        <p:txBody>
          <a:bodyPr wrap="none" rtlCol="0">
            <a:spAutoFit/>
          </a:bodyPr>
          <a:lstStyle/>
          <a:p>
            <a:r>
              <a:rPr lang="en-NZ" sz="4000" b="1" i="1" dirty="0" smtClean="0"/>
              <a:t>‘From Inspiration to Graduation’</a:t>
            </a:r>
            <a:endParaRPr lang="en-NZ" sz="4000" b="1" i="1" dirty="0"/>
          </a:p>
        </p:txBody>
      </p:sp>
    </p:spTree>
    <p:extLst>
      <p:ext uri="{BB962C8B-B14F-4D97-AF65-F5344CB8AC3E}">
        <p14:creationId xmlns:p14="http://schemas.microsoft.com/office/powerpoint/2010/main" val="3149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xml.rels>&#65279;<?xml version="1.0" encoding="utf-8"?><Relationships xmlns="http://schemas.openxmlformats.org/package/2006/relationships"><Relationship Type="http://schemas.openxmlformats.org/officeDocument/2006/relationships/customXmlProps" Target="/customXML/itemProps.xml" Id="Rd3c4172d526e4b2384ade4b889302c76" /></Relationships>
</file>

<file path=customXML/item.xml><?xml version="1.0" encoding="utf-8"?>
<metadata xmlns="http://www.objective.com/ecm/document/metadata/DC4691BF00A443899034738234036697" version="1.0.0">
  <systemFields>
    <field name="Objective-Id">
      <value order="0">A1457377</value>
    </field>
    <field name="Objective-Title">
      <value order="0">11. Jo Baxter Oritetatanga talk Auckland final</value>
    </field>
    <field name="Objective-Description">
      <value order="0"/>
    </field>
    <field name="Objective-CreationStamp">
      <value order="0">2019-08-06T21:07:50Z</value>
    </field>
    <field name="Objective-IsApproved">
      <value order="0">false</value>
    </field>
    <field name="Objective-IsPublished">
      <value order="0">false</value>
    </field>
    <field name="Objective-DatePublished">
      <value order="0"/>
    </field>
    <field name="Objective-ModificationStamp">
      <value order="0">2019-08-12T21:59:45Z</value>
    </field>
    <field name="Objective-Owner">
      <value order="0">Lisa Eames</value>
    </field>
    <field name="Objective-Path">
      <value order="0">Objective Global Folder:TEC Global Folder:Career Development:Deliveries:Products and Services:Products and Events:Events:Oritetanga Event:Presentations from conference</value>
    </field>
    <field name="Objective-Parent">
      <value order="0">Presentations from conference</value>
    </field>
    <field name="Objective-State">
      <value order="0">Being Drafted</value>
    </field>
    <field name="Objective-VersionId">
      <value order="0">vA3226358</value>
    </field>
    <field name="Objective-Version">
      <value order="0">0.1</value>
    </field>
    <field name="Objective-VersionNumber">
      <value order="0">1</value>
    </field>
    <field name="Objective-VersionComment">
      <value order="0"/>
    </field>
    <field name="Objective-FileNumber">
      <value order="0">qA124798</value>
    </field>
    <field name="Objective-Classification">
      <value order="0"/>
    </field>
    <field name="Objective-Caveats">
      <value order="0"/>
    </field>
  </systemFields>
  <catalogues>
    <catalogue name="Document Type Catalogue" type="type" ori="id:cA6">
      <field name="Objective-Fund Name">
        <value order="0"/>
      </field>
      <field name="Objective-Sub Sector">
        <value order="0"/>
      </field>
      <field name="Objective-Reference">
        <value order="0"/>
      </field>
      <field name="Objective-Financial Year">
        <value order="0"/>
      </field>
      <field name="Objective-EDUMIS Number">
        <value order="0"/>
      </field>
      <field name="Objective-Action">
        <value order="0"/>
      </field>
      <field name="Objective-Calendar Year">
        <value order="0"/>
      </field>
      <field name="Objective-Date">
        <value order="0"/>
      </field>
      <field name="Objective-Responsible">
        <value order="0"/>
      </field>
    </catalogue>
  </catalogues>
</metadata>
</file>

<file path=customXML/itemProps.xml><?xml version="1.0" encoding="utf-8"?>
<ds:datastoreItem xmlns:ds="http://schemas.openxmlformats.org/officeDocument/2006/customXml" ds:itemID="{5745109E-2DDF-40CB-AC2B-FF9B10C90820}">
  <ds:schemaRefs>
    <ds:schemaRef ds:uri="http://www.objective.com/ecm/document/metadata/DC4691BF00A443899034738234036697"/>
  </ds:schemaRefs>
</ds:datastoreItem>
</file>

<file path=docProps/app.xml><?xml version="1.0" encoding="utf-8"?>
<Properties xmlns="http://schemas.openxmlformats.org/officeDocument/2006/extended-properties" xmlns:vt="http://schemas.openxmlformats.org/officeDocument/2006/docPropsVTypes">
  <TotalTime>15826</TotalTime>
  <Words>2894</Words>
  <Application>Microsoft Office PowerPoint</Application>
  <PresentationFormat>On-screen Show (4:3)</PresentationFormat>
  <Paragraphs>445</Paragraphs>
  <Slides>41</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Arial Unicode MS</vt:lpstr>
      <vt:lpstr>Calibri</vt:lpstr>
      <vt:lpstr>Century Gothic</vt:lpstr>
      <vt:lpstr>Corbel</vt:lpstr>
      <vt:lpstr>Gill Sans MT</vt:lpstr>
      <vt:lpstr>Helvetica</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Ōritetanga – Education and Health</vt:lpstr>
      <vt:lpstr>PowerPoint Presentation</vt:lpstr>
      <vt:lpstr>PowerPoint Presentation</vt:lpstr>
      <vt:lpstr>PowerPoint Presentation</vt:lpstr>
      <vt:lpstr>PowerPoint Presentation</vt:lpstr>
      <vt:lpstr>TŪ KAHIKA OUTCOMES</vt:lpstr>
      <vt:lpstr>TŪ KAHIKA OUTCOMES</vt:lpstr>
      <vt:lpstr>PowerPoint Presentation</vt:lpstr>
      <vt:lpstr>PowerPoint Presentation</vt:lpstr>
      <vt:lpstr>Review - Drivers of inequity  – Barriers to tertiary education in health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 Whakapuawai SWAT (Kaihautū) – Accelerated study skills / Whanaungatanga / Tuakana - Teina</vt:lpstr>
      <vt:lpstr>Te Whakapuawai Individual Support: 1 to 1 interviews</vt:lpstr>
      <vt:lpstr>Te Whakapuawai Group academic support (partnership Māori Centre)</vt:lpstr>
      <vt:lpstr>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 Critical success factors 1</vt:lpstr>
      <vt:lpstr>Summary - Critical success factors 2 </vt:lpstr>
      <vt:lpstr>Next steps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Bristowe</dc:creator>
  <cp:lastModifiedBy>Jo Baxter</cp:lastModifiedBy>
  <cp:revision>220</cp:revision>
  <cp:lastPrinted>2018-08-08T03:59:15Z</cp:lastPrinted>
  <dcterms:created xsi:type="dcterms:W3CDTF">2017-03-22T23:42:00Z</dcterms:created>
  <dcterms:modified xsi:type="dcterms:W3CDTF">2019-08-05T20:51:05Z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A1457377</vt:lpwstr>
  </property>
  <property fmtid="{D5CDD505-2E9C-101B-9397-08002B2CF9AE}" pid="4" name="Objective-Title">
    <vt:lpwstr>11. Jo Baxter Oritetatanga talk Auckland final</vt:lpwstr>
  </property>
  <property fmtid="{D5CDD505-2E9C-101B-9397-08002B2CF9AE}" pid="5" name="Objective-Description">
    <vt:lpwstr/>
  </property>
  <property fmtid="{D5CDD505-2E9C-101B-9397-08002B2CF9AE}" pid="6" name="Objective-CreationStamp">
    <vt:filetime>2019-08-06T21:07:50Z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2019-08-12T21:59:45Z</vt:filetime>
  </property>
  <property fmtid="{D5CDD505-2E9C-101B-9397-08002B2CF9AE}" pid="11" name="Objective-Owner">
    <vt:lpwstr>Lisa Eames</vt:lpwstr>
  </property>
  <property fmtid="{D5CDD505-2E9C-101B-9397-08002B2CF9AE}" pid="12" name="Objective-Path">
    <vt:lpwstr>Objective Global Folder:TEC Global Folder:Career Development:Deliveries:Products and Services:Products and Events:Events:Oritetanga Event:Presentations from conference</vt:lpwstr>
  </property>
  <property fmtid="{D5CDD505-2E9C-101B-9397-08002B2CF9AE}" pid="13" name="Objective-Parent">
    <vt:lpwstr>Presentations from conference</vt:lpwstr>
  </property>
  <property fmtid="{D5CDD505-2E9C-101B-9397-08002B2CF9AE}" pid="14" name="Objective-State">
    <vt:lpwstr>Being Drafted</vt:lpwstr>
  </property>
  <property fmtid="{D5CDD505-2E9C-101B-9397-08002B2CF9AE}" pid="15" name="Objective-VersionId">
    <vt:lpwstr>vA3226358</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
  </property>
  <property fmtid="{D5CDD505-2E9C-101B-9397-08002B2CF9AE}" pid="19" name="Objective-FileNumber">
    <vt:lpwstr>qA124798</vt:lpwstr>
  </property>
  <property fmtid="{D5CDD505-2E9C-101B-9397-08002B2CF9AE}" pid="20" name="Objective-Classification">
    <vt:lpwstr/>
  </property>
  <property fmtid="{D5CDD505-2E9C-101B-9397-08002B2CF9AE}" pid="21" name="Objective-Caveats">
    <vt:lpwstr/>
  </property>
  <property fmtid="{D5CDD505-2E9C-101B-9397-08002B2CF9AE}" pid="22" name="Objective-Fund Name">
    <vt:lpwstr/>
  </property>
  <property fmtid="{D5CDD505-2E9C-101B-9397-08002B2CF9AE}" pid="23" name="Objective-Sub Sector">
    <vt:lpwstr/>
  </property>
  <property fmtid="{D5CDD505-2E9C-101B-9397-08002B2CF9AE}" pid="24" name="Objective-Reference">
    <vt:lpwstr/>
  </property>
  <property fmtid="{D5CDD505-2E9C-101B-9397-08002B2CF9AE}" pid="25" name="Objective-Financial Year">
    <vt:lpwstr/>
  </property>
  <property fmtid="{D5CDD505-2E9C-101B-9397-08002B2CF9AE}" pid="26" name="Objective-EDUMIS Number">
    <vt:lpwstr/>
  </property>
  <property fmtid="{D5CDD505-2E9C-101B-9397-08002B2CF9AE}" pid="27" name="Objective-Action">
    <vt:lpwstr/>
  </property>
  <property fmtid="{D5CDD505-2E9C-101B-9397-08002B2CF9AE}" pid="28" name="Objective-Calendar Year">
    <vt:lpwstr/>
  </property>
  <property fmtid="{D5CDD505-2E9C-101B-9397-08002B2CF9AE}" pid="29" name="Objective-Date">
    <vt:lpwstr/>
  </property>
  <property fmtid="{D5CDD505-2E9C-101B-9397-08002B2CF9AE}" pid="30" name="Objective-Responsible">
    <vt:lpwstr/>
  </property>
</Properties>
</file>