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7"/>
  </p:sldMasterIdLst>
  <p:notesMasterIdLst>
    <p:notesMasterId r:id="rId43"/>
  </p:notesMasterIdLst>
  <p:handoutMasterIdLst>
    <p:handoutMasterId r:id="rId44"/>
  </p:handoutMasterIdLst>
  <p:sldIdLst>
    <p:sldId id="258" r:id="rId8"/>
    <p:sldId id="262" r:id="rId9"/>
    <p:sldId id="264" r:id="rId10"/>
    <p:sldId id="277" r:id="rId11"/>
    <p:sldId id="292" r:id="rId12"/>
    <p:sldId id="293" r:id="rId13"/>
    <p:sldId id="294" r:id="rId14"/>
    <p:sldId id="295" r:id="rId15"/>
    <p:sldId id="296" r:id="rId16"/>
    <p:sldId id="297" r:id="rId17"/>
    <p:sldId id="298" r:id="rId18"/>
    <p:sldId id="268" r:id="rId19"/>
    <p:sldId id="299" r:id="rId20"/>
    <p:sldId id="300" r:id="rId21"/>
    <p:sldId id="278" r:id="rId22"/>
    <p:sldId id="269" r:id="rId23"/>
    <p:sldId id="270" r:id="rId24"/>
    <p:sldId id="271" r:id="rId25"/>
    <p:sldId id="272" r:id="rId26"/>
    <p:sldId id="279" r:id="rId27"/>
    <p:sldId id="290" r:id="rId28"/>
    <p:sldId id="273" r:id="rId29"/>
    <p:sldId id="281" r:id="rId30"/>
    <p:sldId id="274" r:id="rId31"/>
    <p:sldId id="265" r:id="rId32"/>
    <p:sldId id="282" r:id="rId33"/>
    <p:sldId id="283" r:id="rId34"/>
    <p:sldId id="284" r:id="rId35"/>
    <p:sldId id="285" r:id="rId36"/>
    <p:sldId id="266" r:id="rId37"/>
    <p:sldId id="289" r:id="rId38"/>
    <p:sldId id="288" r:id="rId39"/>
    <p:sldId id="287" r:id="rId40"/>
    <p:sldId id="286" r:id="rId41"/>
    <p:sldId id="276" r:id="rId42"/>
  </p:sldIdLst>
  <p:sldSz cx="9144000" cy="6858000" type="screen4x3"/>
  <p:notesSz cx="6797675" cy="9926638"/>
  <p:defaultTextStyle>
    <a:defPPr>
      <a:defRPr lang="en-NZ"/>
    </a:defPPr>
    <a:lvl1pPr algn="ctr" rtl="0" eaLnBrk="0" fontAlgn="base" hangingPunct="0">
      <a:spcBef>
        <a:spcPct val="0"/>
      </a:spcBef>
      <a:spcAft>
        <a:spcPct val="0"/>
      </a:spcAft>
      <a:defRPr sz="2200" kern="1200">
        <a:solidFill>
          <a:schemeClr val="tx1"/>
        </a:solidFill>
        <a:latin typeface="Tw Cen MT Mi" pitchFamily="34" charset="0"/>
        <a:ea typeface="+mn-ea"/>
        <a:cs typeface="+mn-cs"/>
      </a:defRPr>
    </a:lvl1pPr>
    <a:lvl2pPr marL="457200" algn="ctr" rtl="0" eaLnBrk="0" fontAlgn="base" hangingPunct="0">
      <a:spcBef>
        <a:spcPct val="0"/>
      </a:spcBef>
      <a:spcAft>
        <a:spcPct val="0"/>
      </a:spcAft>
      <a:defRPr sz="2200" kern="1200">
        <a:solidFill>
          <a:schemeClr val="tx1"/>
        </a:solidFill>
        <a:latin typeface="Tw Cen MT Mi" pitchFamily="34" charset="0"/>
        <a:ea typeface="+mn-ea"/>
        <a:cs typeface="+mn-cs"/>
      </a:defRPr>
    </a:lvl2pPr>
    <a:lvl3pPr marL="914400" algn="ctr" rtl="0" eaLnBrk="0" fontAlgn="base" hangingPunct="0">
      <a:spcBef>
        <a:spcPct val="0"/>
      </a:spcBef>
      <a:spcAft>
        <a:spcPct val="0"/>
      </a:spcAft>
      <a:defRPr sz="2200" kern="1200">
        <a:solidFill>
          <a:schemeClr val="tx1"/>
        </a:solidFill>
        <a:latin typeface="Tw Cen MT Mi" pitchFamily="34" charset="0"/>
        <a:ea typeface="+mn-ea"/>
        <a:cs typeface="+mn-cs"/>
      </a:defRPr>
    </a:lvl3pPr>
    <a:lvl4pPr marL="1371600" algn="ctr" rtl="0" eaLnBrk="0" fontAlgn="base" hangingPunct="0">
      <a:spcBef>
        <a:spcPct val="0"/>
      </a:spcBef>
      <a:spcAft>
        <a:spcPct val="0"/>
      </a:spcAft>
      <a:defRPr sz="2200" kern="1200">
        <a:solidFill>
          <a:schemeClr val="tx1"/>
        </a:solidFill>
        <a:latin typeface="Tw Cen MT Mi" pitchFamily="34" charset="0"/>
        <a:ea typeface="+mn-ea"/>
        <a:cs typeface="+mn-cs"/>
      </a:defRPr>
    </a:lvl4pPr>
    <a:lvl5pPr marL="1828800" algn="ctr" rtl="0" eaLnBrk="0" fontAlgn="base" hangingPunct="0">
      <a:spcBef>
        <a:spcPct val="0"/>
      </a:spcBef>
      <a:spcAft>
        <a:spcPct val="0"/>
      </a:spcAft>
      <a:defRPr sz="2200" kern="1200">
        <a:solidFill>
          <a:schemeClr val="tx1"/>
        </a:solidFill>
        <a:latin typeface="Tw Cen MT Mi" pitchFamily="34" charset="0"/>
        <a:ea typeface="+mn-ea"/>
        <a:cs typeface="+mn-cs"/>
      </a:defRPr>
    </a:lvl5pPr>
    <a:lvl6pPr marL="2286000" algn="l" defTabSz="914400" rtl="0" eaLnBrk="1" latinLnBrk="0" hangingPunct="1">
      <a:defRPr sz="2200" kern="1200">
        <a:solidFill>
          <a:schemeClr val="tx1"/>
        </a:solidFill>
        <a:latin typeface="Tw Cen MT Mi" pitchFamily="34" charset="0"/>
        <a:ea typeface="+mn-ea"/>
        <a:cs typeface="+mn-cs"/>
      </a:defRPr>
    </a:lvl6pPr>
    <a:lvl7pPr marL="2743200" algn="l" defTabSz="914400" rtl="0" eaLnBrk="1" latinLnBrk="0" hangingPunct="1">
      <a:defRPr sz="2200" kern="1200">
        <a:solidFill>
          <a:schemeClr val="tx1"/>
        </a:solidFill>
        <a:latin typeface="Tw Cen MT Mi" pitchFamily="34" charset="0"/>
        <a:ea typeface="+mn-ea"/>
        <a:cs typeface="+mn-cs"/>
      </a:defRPr>
    </a:lvl7pPr>
    <a:lvl8pPr marL="3200400" algn="l" defTabSz="914400" rtl="0" eaLnBrk="1" latinLnBrk="0" hangingPunct="1">
      <a:defRPr sz="2200" kern="1200">
        <a:solidFill>
          <a:schemeClr val="tx1"/>
        </a:solidFill>
        <a:latin typeface="Tw Cen MT Mi" pitchFamily="34" charset="0"/>
        <a:ea typeface="+mn-ea"/>
        <a:cs typeface="+mn-cs"/>
      </a:defRPr>
    </a:lvl8pPr>
    <a:lvl9pPr marL="3657600" algn="l" defTabSz="914400" rtl="0" eaLnBrk="1" latinLnBrk="0" hangingPunct="1">
      <a:defRPr sz="2200" kern="1200">
        <a:solidFill>
          <a:schemeClr val="tx1"/>
        </a:solidFill>
        <a:latin typeface="Tw Cen MT M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554"/>
    <a:srgbClr val="69873F"/>
    <a:srgbClr val="95AA27"/>
    <a:srgbClr val="36BFDF"/>
    <a:srgbClr val="9FD6E2"/>
    <a:srgbClr val="3E4E55"/>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1082" autoAdjust="0"/>
  </p:normalViewPr>
  <p:slideViewPr>
    <p:cSldViewPr>
      <p:cViewPr varScale="1">
        <p:scale>
          <a:sx n="36" d="100"/>
          <a:sy n="36" d="100"/>
        </p:scale>
        <p:origin x="24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92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7EA58-9B5D-4B17-8B50-4CD4B7DDDD92}" type="doc">
      <dgm:prSet loTypeId="urn:microsoft.com/office/officeart/2005/8/layout/pyramid1" loCatId="pyramid" qsTypeId="urn:microsoft.com/office/officeart/2005/8/quickstyle/simple1" qsCatId="simple" csTypeId="urn:microsoft.com/office/officeart/2005/8/colors/accent1_2" csCatId="accent1" phldr="1"/>
      <dgm:spPr/>
    </dgm:pt>
    <dgm:pt modelId="{06D4C2EE-F09E-40EE-AF06-578352124888}">
      <dgm:prSet phldrT="[Text]" custT="1"/>
      <dgm:spPr/>
      <dgm:t>
        <a:bodyPr/>
        <a:lstStyle/>
        <a:p>
          <a:r>
            <a:rPr lang="en-NZ" sz="2800" b="1" dirty="0" smtClean="0"/>
            <a:t>$</a:t>
          </a:r>
          <a:endParaRPr lang="en-NZ" sz="2800" b="1" dirty="0"/>
        </a:p>
      </dgm:t>
    </dgm:pt>
    <dgm:pt modelId="{8ABF8E01-88D6-4B8A-9220-50FD859FD0B9}" type="parTrans" cxnId="{F1D7772D-8DC4-483A-841E-A1E696B2836D}">
      <dgm:prSet/>
      <dgm:spPr/>
      <dgm:t>
        <a:bodyPr/>
        <a:lstStyle/>
        <a:p>
          <a:endParaRPr lang="en-NZ"/>
        </a:p>
      </dgm:t>
    </dgm:pt>
    <dgm:pt modelId="{3AAE0488-349C-4644-9E31-E5D4F6B71DB3}" type="sibTrans" cxnId="{F1D7772D-8DC4-483A-841E-A1E696B2836D}">
      <dgm:prSet/>
      <dgm:spPr/>
      <dgm:t>
        <a:bodyPr/>
        <a:lstStyle/>
        <a:p>
          <a:endParaRPr lang="en-NZ"/>
        </a:p>
      </dgm:t>
    </dgm:pt>
    <dgm:pt modelId="{E8070E4C-F921-4443-952C-31727C2B24E5}">
      <dgm:prSet phldrT="[Text]" custT="1"/>
      <dgm:spPr/>
      <dgm:t>
        <a:bodyPr/>
        <a:lstStyle/>
        <a:p>
          <a:r>
            <a:rPr lang="en-NZ" sz="2800" b="1" dirty="0" smtClean="0"/>
            <a:t>Whole</a:t>
          </a:r>
          <a:br>
            <a:rPr lang="en-NZ" sz="2800" b="1" dirty="0" smtClean="0"/>
          </a:br>
          <a:r>
            <a:rPr lang="en-NZ" sz="2800" b="1" dirty="0" smtClean="0"/>
            <a:t>of Life</a:t>
          </a:r>
          <a:endParaRPr lang="en-NZ" sz="2800" b="1" dirty="0"/>
        </a:p>
      </dgm:t>
    </dgm:pt>
    <dgm:pt modelId="{7919A3AA-2E65-4A44-AA09-50EE243EDC7E}" type="parTrans" cxnId="{9D6CF026-108A-438F-9189-4F1EAB541911}">
      <dgm:prSet/>
      <dgm:spPr/>
      <dgm:t>
        <a:bodyPr/>
        <a:lstStyle/>
        <a:p>
          <a:endParaRPr lang="en-NZ"/>
        </a:p>
      </dgm:t>
    </dgm:pt>
    <dgm:pt modelId="{C0EC19FA-E3B0-4457-8D2F-401D852F784F}" type="sibTrans" cxnId="{9D6CF026-108A-438F-9189-4F1EAB541911}">
      <dgm:prSet/>
      <dgm:spPr/>
      <dgm:t>
        <a:bodyPr/>
        <a:lstStyle/>
        <a:p>
          <a:endParaRPr lang="en-NZ"/>
        </a:p>
      </dgm:t>
    </dgm:pt>
    <dgm:pt modelId="{AB5FF258-900F-4027-ADC3-D668C2F73562}">
      <dgm:prSet phldrT="[Text]" custT="1"/>
      <dgm:spPr/>
      <dgm:t>
        <a:bodyPr/>
        <a:lstStyle/>
        <a:p>
          <a:r>
            <a:rPr lang="en-NZ" sz="2800" b="1" dirty="0" smtClean="0"/>
            <a:t>Levels of Service</a:t>
          </a:r>
        </a:p>
      </dgm:t>
    </dgm:pt>
    <dgm:pt modelId="{77D8309F-B767-4231-BDE4-1431A64A4E0E}" type="parTrans" cxnId="{E8585387-8F2A-4A12-A090-10B7BF5C0B1E}">
      <dgm:prSet/>
      <dgm:spPr/>
      <dgm:t>
        <a:bodyPr/>
        <a:lstStyle/>
        <a:p>
          <a:endParaRPr lang="en-NZ"/>
        </a:p>
      </dgm:t>
    </dgm:pt>
    <dgm:pt modelId="{928B1FCA-4270-4E7B-8D82-3DEC0725D4B6}" type="sibTrans" cxnId="{E8585387-8F2A-4A12-A090-10B7BF5C0B1E}">
      <dgm:prSet/>
      <dgm:spPr/>
      <dgm:t>
        <a:bodyPr/>
        <a:lstStyle/>
        <a:p>
          <a:endParaRPr lang="en-NZ"/>
        </a:p>
      </dgm:t>
    </dgm:pt>
    <dgm:pt modelId="{EAAB6967-E478-47BB-90AB-BED18E102681}">
      <dgm:prSet phldrT="[Text]" custT="1"/>
      <dgm:spPr/>
      <dgm:t>
        <a:bodyPr/>
        <a:lstStyle/>
        <a:p>
          <a:r>
            <a:rPr lang="en-NZ" sz="2800" b="1" dirty="0" smtClean="0"/>
            <a:t>Demand</a:t>
          </a:r>
        </a:p>
      </dgm:t>
    </dgm:pt>
    <dgm:pt modelId="{2EFD282B-BD81-4377-9C1D-046F43D5C92F}" type="parTrans" cxnId="{91F73513-8BE1-4A56-A0C9-69D8E4572AEA}">
      <dgm:prSet/>
      <dgm:spPr/>
      <dgm:t>
        <a:bodyPr/>
        <a:lstStyle/>
        <a:p>
          <a:endParaRPr lang="en-NZ"/>
        </a:p>
      </dgm:t>
    </dgm:pt>
    <dgm:pt modelId="{72DAE981-1889-4474-AE37-ADCD7CB28F33}" type="sibTrans" cxnId="{91F73513-8BE1-4A56-A0C9-69D8E4572AEA}">
      <dgm:prSet/>
      <dgm:spPr/>
      <dgm:t>
        <a:bodyPr/>
        <a:lstStyle/>
        <a:p>
          <a:endParaRPr lang="en-NZ"/>
        </a:p>
      </dgm:t>
    </dgm:pt>
    <dgm:pt modelId="{2E161C58-49F8-43E2-9329-6E8121FEE723}">
      <dgm:prSet phldrT="[Text]" custT="1"/>
      <dgm:spPr/>
      <dgm:t>
        <a:bodyPr/>
        <a:lstStyle/>
        <a:p>
          <a:r>
            <a:rPr lang="en-NZ" sz="2800" b="1" dirty="0" smtClean="0"/>
            <a:t>Asset Knowledge</a:t>
          </a:r>
        </a:p>
      </dgm:t>
    </dgm:pt>
    <dgm:pt modelId="{DFA5C06A-9870-4CB6-B0BD-76B3F3F07257}" type="parTrans" cxnId="{C04302A6-46D0-4D46-B793-72F18687D387}">
      <dgm:prSet/>
      <dgm:spPr/>
      <dgm:t>
        <a:bodyPr/>
        <a:lstStyle/>
        <a:p>
          <a:endParaRPr lang="en-NZ"/>
        </a:p>
      </dgm:t>
    </dgm:pt>
    <dgm:pt modelId="{3B535349-1E09-4872-9ABD-26C27B9DC4A5}" type="sibTrans" cxnId="{C04302A6-46D0-4D46-B793-72F18687D387}">
      <dgm:prSet/>
      <dgm:spPr/>
      <dgm:t>
        <a:bodyPr/>
        <a:lstStyle/>
        <a:p>
          <a:endParaRPr lang="en-NZ"/>
        </a:p>
      </dgm:t>
    </dgm:pt>
    <dgm:pt modelId="{01D9621B-64AD-4772-8259-DB5D59EB11C8}" type="pres">
      <dgm:prSet presAssocID="{A747EA58-9B5D-4B17-8B50-4CD4B7DDDD92}" presName="Name0" presStyleCnt="0">
        <dgm:presLayoutVars>
          <dgm:dir/>
          <dgm:animLvl val="lvl"/>
          <dgm:resizeHandles val="exact"/>
        </dgm:presLayoutVars>
      </dgm:prSet>
      <dgm:spPr/>
    </dgm:pt>
    <dgm:pt modelId="{FBFB4D94-CE5A-46C6-A64F-00AFF0FE016C}" type="pres">
      <dgm:prSet presAssocID="{06D4C2EE-F09E-40EE-AF06-578352124888}" presName="Name8" presStyleCnt="0"/>
      <dgm:spPr/>
    </dgm:pt>
    <dgm:pt modelId="{5C87D84C-3D22-49A2-83DE-672DF76CCAF8}" type="pres">
      <dgm:prSet presAssocID="{06D4C2EE-F09E-40EE-AF06-578352124888}" presName="level" presStyleLbl="node1" presStyleIdx="0" presStyleCnt="5">
        <dgm:presLayoutVars>
          <dgm:chMax val="1"/>
          <dgm:bulletEnabled val="1"/>
        </dgm:presLayoutVars>
      </dgm:prSet>
      <dgm:spPr/>
      <dgm:t>
        <a:bodyPr/>
        <a:lstStyle/>
        <a:p>
          <a:endParaRPr lang="en-NZ"/>
        </a:p>
      </dgm:t>
    </dgm:pt>
    <dgm:pt modelId="{0ECFFA78-0EA1-40CA-B98F-4DA0990709E3}" type="pres">
      <dgm:prSet presAssocID="{06D4C2EE-F09E-40EE-AF06-578352124888}" presName="levelTx" presStyleLbl="revTx" presStyleIdx="0" presStyleCnt="0">
        <dgm:presLayoutVars>
          <dgm:chMax val="1"/>
          <dgm:bulletEnabled val="1"/>
        </dgm:presLayoutVars>
      </dgm:prSet>
      <dgm:spPr/>
      <dgm:t>
        <a:bodyPr/>
        <a:lstStyle/>
        <a:p>
          <a:endParaRPr lang="en-NZ"/>
        </a:p>
      </dgm:t>
    </dgm:pt>
    <dgm:pt modelId="{ADAAF788-F6C8-489D-922D-36A0374F6D80}" type="pres">
      <dgm:prSet presAssocID="{E8070E4C-F921-4443-952C-31727C2B24E5}" presName="Name8" presStyleCnt="0"/>
      <dgm:spPr/>
    </dgm:pt>
    <dgm:pt modelId="{8508974E-81E7-4F20-800C-AC05A09823BC}" type="pres">
      <dgm:prSet presAssocID="{E8070E4C-F921-4443-952C-31727C2B24E5}" presName="level" presStyleLbl="node1" presStyleIdx="1" presStyleCnt="5">
        <dgm:presLayoutVars>
          <dgm:chMax val="1"/>
          <dgm:bulletEnabled val="1"/>
        </dgm:presLayoutVars>
      </dgm:prSet>
      <dgm:spPr/>
      <dgm:t>
        <a:bodyPr/>
        <a:lstStyle/>
        <a:p>
          <a:endParaRPr lang="en-NZ"/>
        </a:p>
      </dgm:t>
    </dgm:pt>
    <dgm:pt modelId="{0F00E2EE-06F5-4F22-87AA-BFB984EC872A}" type="pres">
      <dgm:prSet presAssocID="{E8070E4C-F921-4443-952C-31727C2B24E5}" presName="levelTx" presStyleLbl="revTx" presStyleIdx="0" presStyleCnt="0">
        <dgm:presLayoutVars>
          <dgm:chMax val="1"/>
          <dgm:bulletEnabled val="1"/>
        </dgm:presLayoutVars>
      </dgm:prSet>
      <dgm:spPr/>
      <dgm:t>
        <a:bodyPr/>
        <a:lstStyle/>
        <a:p>
          <a:endParaRPr lang="en-NZ"/>
        </a:p>
      </dgm:t>
    </dgm:pt>
    <dgm:pt modelId="{4FF87360-B4EE-46BF-B241-A055686CBC23}" type="pres">
      <dgm:prSet presAssocID="{AB5FF258-900F-4027-ADC3-D668C2F73562}" presName="Name8" presStyleCnt="0"/>
      <dgm:spPr/>
    </dgm:pt>
    <dgm:pt modelId="{6024408C-ADD4-4E00-BB74-FBC8F8D7AC76}" type="pres">
      <dgm:prSet presAssocID="{AB5FF258-900F-4027-ADC3-D668C2F73562}" presName="level" presStyleLbl="node1" presStyleIdx="2" presStyleCnt="5">
        <dgm:presLayoutVars>
          <dgm:chMax val="1"/>
          <dgm:bulletEnabled val="1"/>
        </dgm:presLayoutVars>
      </dgm:prSet>
      <dgm:spPr/>
      <dgm:t>
        <a:bodyPr/>
        <a:lstStyle/>
        <a:p>
          <a:endParaRPr lang="en-NZ"/>
        </a:p>
      </dgm:t>
    </dgm:pt>
    <dgm:pt modelId="{BE6ECF1C-2849-479E-B9DA-0ADAD65B8EE0}" type="pres">
      <dgm:prSet presAssocID="{AB5FF258-900F-4027-ADC3-D668C2F73562}" presName="levelTx" presStyleLbl="revTx" presStyleIdx="0" presStyleCnt="0">
        <dgm:presLayoutVars>
          <dgm:chMax val="1"/>
          <dgm:bulletEnabled val="1"/>
        </dgm:presLayoutVars>
      </dgm:prSet>
      <dgm:spPr/>
      <dgm:t>
        <a:bodyPr/>
        <a:lstStyle/>
        <a:p>
          <a:endParaRPr lang="en-NZ"/>
        </a:p>
      </dgm:t>
    </dgm:pt>
    <dgm:pt modelId="{BB17F635-2DFA-464D-8D15-2A0502686321}" type="pres">
      <dgm:prSet presAssocID="{EAAB6967-E478-47BB-90AB-BED18E102681}" presName="Name8" presStyleCnt="0"/>
      <dgm:spPr/>
    </dgm:pt>
    <dgm:pt modelId="{0A258753-1A9A-462A-84D2-D7D4AA0453C9}" type="pres">
      <dgm:prSet presAssocID="{EAAB6967-E478-47BB-90AB-BED18E102681}" presName="level" presStyleLbl="node1" presStyleIdx="3" presStyleCnt="5">
        <dgm:presLayoutVars>
          <dgm:chMax val="1"/>
          <dgm:bulletEnabled val="1"/>
        </dgm:presLayoutVars>
      </dgm:prSet>
      <dgm:spPr/>
      <dgm:t>
        <a:bodyPr/>
        <a:lstStyle/>
        <a:p>
          <a:endParaRPr lang="en-NZ"/>
        </a:p>
      </dgm:t>
    </dgm:pt>
    <dgm:pt modelId="{A654E778-31DF-4821-8747-E15EAF458CA3}" type="pres">
      <dgm:prSet presAssocID="{EAAB6967-E478-47BB-90AB-BED18E102681}" presName="levelTx" presStyleLbl="revTx" presStyleIdx="0" presStyleCnt="0">
        <dgm:presLayoutVars>
          <dgm:chMax val="1"/>
          <dgm:bulletEnabled val="1"/>
        </dgm:presLayoutVars>
      </dgm:prSet>
      <dgm:spPr/>
      <dgm:t>
        <a:bodyPr/>
        <a:lstStyle/>
        <a:p>
          <a:endParaRPr lang="en-NZ"/>
        </a:p>
      </dgm:t>
    </dgm:pt>
    <dgm:pt modelId="{FCDDE4EB-EBA8-4754-A6D9-3FFA6C9F28D3}" type="pres">
      <dgm:prSet presAssocID="{2E161C58-49F8-43E2-9329-6E8121FEE723}" presName="Name8" presStyleCnt="0"/>
      <dgm:spPr/>
    </dgm:pt>
    <dgm:pt modelId="{73B351D2-9C2E-499A-B515-2177DB8D52C8}" type="pres">
      <dgm:prSet presAssocID="{2E161C58-49F8-43E2-9329-6E8121FEE723}" presName="level" presStyleLbl="node1" presStyleIdx="4" presStyleCnt="5">
        <dgm:presLayoutVars>
          <dgm:chMax val="1"/>
          <dgm:bulletEnabled val="1"/>
        </dgm:presLayoutVars>
      </dgm:prSet>
      <dgm:spPr/>
      <dgm:t>
        <a:bodyPr/>
        <a:lstStyle/>
        <a:p>
          <a:endParaRPr lang="en-NZ"/>
        </a:p>
      </dgm:t>
    </dgm:pt>
    <dgm:pt modelId="{A1D5B6CE-11E2-4A9F-976E-003B92511AA0}" type="pres">
      <dgm:prSet presAssocID="{2E161C58-49F8-43E2-9329-6E8121FEE723}" presName="levelTx" presStyleLbl="revTx" presStyleIdx="0" presStyleCnt="0">
        <dgm:presLayoutVars>
          <dgm:chMax val="1"/>
          <dgm:bulletEnabled val="1"/>
        </dgm:presLayoutVars>
      </dgm:prSet>
      <dgm:spPr/>
      <dgm:t>
        <a:bodyPr/>
        <a:lstStyle/>
        <a:p>
          <a:endParaRPr lang="en-NZ"/>
        </a:p>
      </dgm:t>
    </dgm:pt>
  </dgm:ptLst>
  <dgm:cxnLst>
    <dgm:cxn modelId="{AD96F03C-8F22-45A1-AC56-9713B33F9E70}" type="presOf" srcId="{A747EA58-9B5D-4B17-8B50-4CD4B7DDDD92}" destId="{01D9621B-64AD-4772-8259-DB5D59EB11C8}" srcOrd="0" destOrd="0" presId="urn:microsoft.com/office/officeart/2005/8/layout/pyramid1"/>
    <dgm:cxn modelId="{D2E8B932-5EEA-44F2-ADB1-1514B0A92D96}" type="presOf" srcId="{E8070E4C-F921-4443-952C-31727C2B24E5}" destId="{8508974E-81E7-4F20-800C-AC05A09823BC}" srcOrd="0" destOrd="0" presId="urn:microsoft.com/office/officeart/2005/8/layout/pyramid1"/>
    <dgm:cxn modelId="{A70E4D3F-7071-4F9D-BC97-8821D1F1A650}" type="presOf" srcId="{AB5FF258-900F-4027-ADC3-D668C2F73562}" destId="{BE6ECF1C-2849-479E-B9DA-0ADAD65B8EE0}" srcOrd="1" destOrd="0" presId="urn:microsoft.com/office/officeart/2005/8/layout/pyramid1"/>
    <dgm:cxn modelId="{C04302A6-46D0-4D46-B793-72F18687D387}" srcId="{A747EA58-9B5D-4B17-8B50-4CD4B7DDDD92}" destId="{2E161C58-49F8-43E2-9329-6E8121FEE723}" srcOrd="4" destOrd="0" parTransId="{DFA5C06A-9870-4CB6-B0BD-76B3F3F07257}" sibTransId="{3B535349-1E09-4872-9ABD-26C27B9DC4A5}"/>
    <dgm:cxn modelId="{E8585387-8F2A-4A12-A090-10B7BF5C0B1E}" srcId="{A747EA58-9B5D-4B17-8B50-4CD4B7DDDD92}" destId="{AB5FF258-900F-4027-ADC3-D668C2F73562}" srcOrd="2" destOrd="0" parTransId="{77D8309F-B767-4231-BDE4-1431A64A4E0E}" sibTransId="{928B1FCA-4270-4E7B-8D82-3DEC0725D4B6}"/>
    <dgm:cxn modelId="{F6D173AF-184C-4C83-8A0D-63EA780F155C}" type="presOf" srcId="{E8070E4C-F921-4443-952C-31727C2B24E5}" destId="{0F00E2EE-06F5-4F22-87AA-BFB984EC872A}" srcOrd="1" destOrd="0" presId="urn:microsoft.com/office/officeart/2005/8/layout/pyramid1"/>
    <dgm:cxn modelId="{D3AF729F-C905-43BA-8392-6C382D1A7AED}" type="presOf" srcId="{AB5FF258-900F-4027-ADC3-D668C2F73562}" destId="{6024408C-ADD4-4E00-BB74-FBC8F8D7AC76}" srcOrd="0" destOrd="0" presId="urn:microsoft.com/office/officeart/2005/8/layout/pyramid1"/>
    <dgm:cxn modelId="{CC219AF0-EF29-4EE5-892C-3DFF34BFBB48}" type="presOf" srcId="{2E161C58-49F8-43E2-9329-6E8121FEE723}" destId="{A1D5B6CE-11E2-4A9F-976E-003B92511AA0}" srcOrd="1" destOrd="0" presId="urn:microsoft.com/office/officeart/2005/8/layout/pyramid1"/>
    <dgm:cxn modelId="{9D6CF026-108A-438F-9189-4F1EAB541911}" srcId="{A747EA58-9B5D-4B17-8B50-4CD4B7DDDD92}" destId="{E8070E4C-F921-4443-952C-31727C2B24E5}" srcOrd="1" destOrd="0" parTransId="{7919A3AA-2E65-4A44-AA09-50EE243EDC7E}" sibTransId="{C0EC19FA-E3B0-4457-8D2F-401D852F784F}"/>
    <dgm:cxn modelId="{5321BAC9-C11B-451C-9B09-DF4AA933F713}" type="presOf" srcId="{06D4C2EE-F09E-40EE-AF06-578352124888}" destId="{0ECFFA78-0EA1-40CA-B98F-4DA0990709E3}" srcOrd="1" destOrd="0" presId="urn:microsoft.com/office/officeart/2005/8/layout/pyramid1"/>
    <dgm:cxn modelId="{F1D7772D-8DC4-483A-841E-A1E696B2836D}" srcId="{A747EA58-9B5D-4B17-8B50-4CD4B7DDDD92}" destId="{06D4C2EE-F09E-40EE-AF06-578352124888}" srcOrd="0" destOrd="0" parTransId="{8ABF8E01-88D6-4B8A-9220-50FD859FD0B9}" sibTransId="{3AAE0488-349C-4644-9E31-E5D4F6B71DB3}"/>
    <dgm:cxn modelId="{52D637F0-5C1F-42C5-9557-3ADE8ED5E6EE}" type="presOf" srcId="{2E161C58-49F8-43E2-9329-6E8121FEE723}" destId="{73B351D2-9C2E-499A-B515-2177DB8D52C8}" srcOrd="0" destOrd="0" presId="urn:microsoft.com/office/officeart/2005/8/layout/pyramid1"/>
    <dgm:cxn modelId="{0D7A8935-4C31-44F4-9A33-4A44238F2873}" type="presOf" srcId="{EAAB6967-E478-47BB-90AB-BED18E102681}" destId="{0A258753-1A9A-462A-84D2-D7D4AA0453C9}" srcOrd="0" destOrd="0" presId="urn:microsoft.com/office/officeart/2005/8/layout/pyramid1"/>
    <dgm:cxn modelId="{171F3E30-A1F4-4CEC-81B0-28D1C2536CC0}" type="presOf" srcId="{EAAB6967-E478-47BB-90AB-BED18E102681}" destId="{A654E778-31DF-4821-8747-E15EAF458CA3}" srcOrd="1" destOrd="0" presId="urn:microsoft.com/office/officeart/2005/8/layout/pyramid1"/>
    <dgm:cxn modelId="{E7F5DEEA-A050-4CDE-A559-06762E4DE195}" type="presOf" srcId="{06D4C2EE-F09E-40EE-AF06-578352124888}" destId="{5C87D84C-3D22-49A2-83DE-672DF76CCAF8}" srcOrd="0" destOrd="0" presId="urn:microsoft.com/office/officeart/2005/8/layout/pyramid1"/>
    <dgm:cxn modelId="{91F73513-8BE1-4A56-A0C9-69D8E4572AEA}" srcId="{A747EA58-9B5D-4B17-8B50-4CD4B7DDDD92}" destId="{EAAB6967-E478-47BB-90AB-BED18E102681}" srcOrd="3" destOrd="0" parTransId="{2EFD282B-BD81-4377-9C1D-046F43D5C92F}" sibTransId="{72DAE981-1889-4474-AE37-ADCD7CB28F33}"/>
    <dgm:cxn modelId="{629F5331-9350-4475-AFED-CD696534C01A}" type="presParOf" srcId="{01D9621B-64AD-4772-8259-DB5D59EB11C8}" destId="{FBFB4D94-CE5A-46C6-A64F-00AFF0FE016C}" srcOrd="0" destOrd="0" presId="urn:microsoft.com/office/officeart/2005/8/layout/pyramid1"/>
    <dgm:cxn modelId="{7329B028-A100-4FDD-A8F2-8EDA7A776ED3}" type="presParOf" srcId="{FBFB4D94-CE5A-46C6-A64F-00AFF0FE016C}" destId="{5C87D84C-3D22-49A2-83DE-672DF76CCAF8}" srcOrd="0" destOrd="0" presId="urn:microsoft.com/office/officeart/2005/8/layout/pyramid1"/>
    <dgm:cxn modelId="{D727A57A-FA4A-4EEC-BC36-1A2D12B873F7}" type="presParOf" srcId="{FBFB4D94-CE5A-46C6-A64F-00AFF0FE016C}" destId="{0ECFFA78-0EA1-40CA-B98F-4DA0990709E3}" srcOrd="1" destOrd="0" presId="urn:microsoft.com/office/officeart/2005/8/layout/pyramid1"/>
    <dgm:cxn modelId="{2ABEC5E3-C41B-4CDC-A190-3E5F88670E44}" type="presParOf" srcId="{01D9621B-64AD-4772-8259-DB5D59EB11C8}" destId="{ADAAF788-F6C8-489D-922D-36A0374F6D80}" srcOrd="1" destOrd="0" presId="urn:microsoft.com/office/officeart/2005/8/layout/pyramid1"/>
    <dgm:cxn modelId="{EA917D22-B819-40E0-AFC5-DDDAB3933A5B}" type="presParOf" srcId="{ADAAF788-F6C8-489D-922D-36A0374F6D80}" destId="{8508974E-81E7-4F20-800C-AC05A09823BC}" srcOrd="0" destOrd="0" presId="urn:microsoft.com/office/officeart/2005/8/layout/pyramid1"/>
    <dgm:cxn modelId="{447AF80E-3F3D-4FA0-B8D9-AE4DBD58C7D2}" type="presParOf" srcId="{ADAAF788-F6C8-489D-922D-36A0374F6D80}" destId="{0F00E2EE-06F5-4F22-87AA-BFB984EC872A}" srcOrd="1" destOrd="0" presId="urn:microsoft.com/office/officeart/2005/8/layout/pyramid1"/>
    <dgm:cxn modelId="{60330701-479C-45AC-A288-B83F55867615}" type="presParOf" srcId="{01D9621B-64AD-4772-8259-DB5D59EB11C8}" destId="{4FF87360-B4EE-46BF-B241-A055686CBC23}" srcOrd="2" destOrd="0" presId="urn:microsoft.com/office/officeart/2005/8/layout/pyramid1"/>
    <dgm:cxn modelId="{D455A139-5568-4896-B0B8-888E17CE5BE7}" type="presParOf" srcId="{4FF87360-B4EE-46BF-B241-A055686CBC23}" destId="{6024408C-ADD4-4E00-BB74-FBC8F8D7AC76}" srcOrd="0" destOrd="0" presId="urn:microsoft.com/office/officeart/2005/8/layout/pyramid1"/>
    <dgm:cxn modelId="{8C8D9278-0364-49D6-A2A4-EAD07D73A80D}" type="presParOf" srcId="{4FF87360-B4EE-46BF-B241-A055686CBC23}" destId="{BE6ECF1C-2849-479E-B9DA-0ADAD65B8EE0}" srcOrd="1" destOrd="0" presId="urn:microsoft.com/office/officeart/2005/8/layout/pyramid1"/>
    <dgm:cxn modelId="{9F3C1F2E-E43D-486B-96D7-FAA804E95CDE}" type="presParOf" srcId="{01D9621B-64AD-4772-8259-DB5D59EB11C8}" destId="{BB17F635-2DFA-464D-8D15-2A0502686321}" srcOrd="3" destOrd="0" presId="urn:microsoft.com/office/officeart/2005/8/layout/pyramid1"/>
    <dgm:cxn modelId="{844F7EFA-FF9A-402A-888E-8F99BE2DCF14}" type="presParOf" srcId="{BB17F635-2DFA-464D-8D15-2A0502686321}" destId="{0A258753-1A9A-462A-84D2-D7D4AA0453C9}" srcOrd="0" destOrd="0" presId="urn:microsoft.com/office/officeart/2005/8/layout/pyramid1"/>
    <dgm:cxn modelId="{A8CDAE7A-3A75-4A7B-9E3E-6F41FECFB739}" type="presParOf" srcId="{BB17F635-2DFA-464D-8D15-2A0502686321}" destId="{A654E778-31DF-4821-8747-E15EAF458CA3}" srcOrd="1" destOrd="0" presId="urn:microsoft.com/office/officeart/2005/8/layout/pyramid1"/>
    <dgm:cxn modelId="{D66F6FBC-7C49-47C1-AA92-1FE94170556A}" type="presParOf" srcId="{01D9621B-64AD-4772-8259-DB5D59EB11C8}" destId="{FCDDE4EB-EBA8-4754-A6D9-3FFA6C9F28D3}" srcOrd="4" destOrd="0" presId="urn:microsoft.com/office/officeart/2005/8/layout/pyramid1"/>
    <dgm:cxn modelId="{37F8A7C6-75DF-4ADD-B471-675AD272AFDA}" type="presParOf" srcId="{FCDDE4EB-EBA8-4754-A6D9-3FFA6C9F28D3}" destId="{73B351D2-9C2E-499A-B515-2177DB8D52C8}" srcOrd="0" destOrd="0" presId="urn:microsoft.com/office/officeart/2005/8/layout/pyramid1"/>
    <dgm:cxn modelId="{866A3EF6-FCFC-456D-9671-F08791885EDB}" type="presParOf" srcId="{FCDDE4EB-EBA8-4754-A6D9-3FFA6C9F28D3}" destId="{A1D5B6CE-11E2-4A9F-976E-003B92511AA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6F795-ABB9-42E0-B9C3-39722D68ACA4}"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en-NZ"/>
        </a:p>
      </dgm:t>
    </dgm:pt>
    <dgm:pt modelId="{31B889DE-2F30-44F7-8CEF-5AC6F86D0D7F}">
      <dgm:prSet phldrT="[Text]" custT="1"/>
      <dgm:spPr/>
      <dgm:t>
        <a:bodyPr/>
        <a:lstStyle/>
        <a:p>
          <a:r>
            <a:rPr lang="en-NZ" sz="2800" b="1" dirty="0" smtClean="0"/>
            <a:t>Policy</a:t>
          </a:r>
          <a:endParaRPr lang="en-NZ" sz="2800" b="1" dirty="0"/>
        </a:p>
      </dgm:t>
    </dgm:pt>
    <dgm:pt modelId="{DF6737B5-DA94-4D4E-A3DA-3868246B1089}" type="parTrans" cxnId="{E01D53EB-F8E4-416F-A6AC-916F83D3D65A}">
      <dgm:prSet/>
      <dgm:spPr/>
      <dgm:t>
        <a:bodyPr/>
        <a:lstStyle/>
        <a:p>
          <a:endParaRPr lang="en-NZ" sz="2000"/>
        </a:p>
      </dgm:t>
    </dgm:pt>
    <dgm:pt modelId="{9FF5AC2A-A136-4FCC-9B3E-A9859DD5C578}" type="sibTrans" cxnId="{E01D53EB-F8E4-416F-A6AC-916F83D3D65A}">
      <dgm:prSet/>
      <dgm:spPr/>
      <dgm:t>
        <a:bodyPr/>
        <a:lstStyle/>
        <a:p>
          <a:endParaRPr lang="en-NZ" sz="2000"/>
        </a:p>
      </dgm:t>
    </dgm:pt>
    <dgm:pt modelId="{5C20BAA3-2DBF-423E-9DAA-88A9CC02C5BD}">
      <dgm:prSet phldrT="[Text]" custT="1"/>
      <dgm:spPr/>
      <dgm:t>
        <a:bodyPr/>
        <a:lstStyle/>
        <a:p>
          <a:r>
            <a:rPr lang="en-NZ" sz="2800" b="1" dirty="0" smtClean="0"/>
            <a:t>Risk</a:t>
          </a:r>
          <a:endParaRPr lang="en-NZ" sz="2800" b="1" dirty="0"/>
        </a:p>
      </dgm:t>
    </dgm:pt>
    <dgm:pt modelId="{42A15B67-4D32-418B-B8DE-80DBAFB8DCE7}" type="parTrans" cxnId="{21CF5EAD-5348-4F62-BD4A-5BB1E2E08B8A}">
      <dgm:prSet/>
      <dgm:spPr/>
      <dgm:t>
        <a:bodyPr/>
        <a:lstStyle/>
        <a:p>
          <a:endParaRPr lang="en-NZ" sz="2000"/>
        </a:p>
      </dgm:t>
    </dgm:pt>
    <dgm:pt modelId="{F632EE78-BB5F-42A8-B08E-02DD95C6287F}" type="sibTrans" cxnId="{21CF5EAD-5348-4F62-BD4A-5BB1E2E08B8A}">
      <dgm:prSet/>
      <dgm:spPr/>
      <dgm:t>
        <a:bodyPr/>
        <a:lstStyle/>
        <a:p>
          <a:endParaRPr lang="en-NZ" sz="2000"/>
        </a:p>
      </dgm:t>
    </dgm:pt>
    <dgm:pt modelId="{2F4B037A-6F70-4387-AA4C-7D9E8AF3446A}">
      <dgm:prSet phldrT="[Text]" custT="1"/>
      <dgm:spPr/>
      <dgm:t>
        <a:bodyPr/>
        <a:lstStyle/>
        <a:p>
          <a:r>
            <a:rPr lang="en-NZ" sz="2800" b="1" dirty="0" smtClean="0"/>
            <a:t>Continuous Improvement</a:t>
          </a:r>
          <a:endParaRPr lang="en-NZ" sz="2800" b="1" dirty="0"/>
        </a:p>
      </dgm:t>
    </dgm:pt>
    <dgm:pt modelId="{313A2B82-8FB4-4817-8904-70752BDB36F6}" type="parTrans" cxnId="{F09D3729-AAA8-4E4D-8FC4-0FC99405C734}">
      <dgm:prSet/>
      <dgm:spPr/>
      <dgm:t>
        <a:bodyPr/>
        <a:lstStyle/>
        <a:p>
          <a:endParaRPr lang="en-NZ" sz="2000"/>
        </a:p>
      </dgm:t>
    </dgm:pt>
    <dgm:pt modelId="{9D92C265-B37F-4F5A-BE9B-5028DAC5749A}" type="sibTrans" cxnId="{F09D3729-AAA8-4E4D-8FC4-0FC99405C734}">
      <dgm:prSet/>
      <dgm:spPr/>
      <dgm:t>
        <a:bodyPr/>
        <a:lstStyle/>
        <a:p>
          <a:endParaRPr lang="en-NZ" sz="2000"/>
        </a:p>
      </dgm:t>
    </dgm:pt>
    <dgm:pt modelId="{9F2EFA2D-3D8E-4C3E-87FE-119B0192903D}" type="pres">
      <dgm:prSet presAssocID="{CD26F795-ABB9-42E0-B9C3-39722D68ACA4}" presName="linear" presStyleCnt="0">
        <dgm:presLayoutVars>
          <dgm:animLvl val="lvl"/>
          <dgm:resizeHandles val="exact"/>
        </dgm:presLayoutVars>
      </dgm:prSet>
      <dgm:spPr/>
      <dgm:t>
        <a:bodyPr/>
        <a:lstStyle/>
        <a:p>
          <a:endParaRPr lang="en-NZ"/>
        </a:p>
      </dgm:t>
    </dgm:pt>
    <dgm:pt modelId="{C52E639D-15CE-4E83-BB91-76C240F520A0}" type="pres">
      <dgm:prSet presAssocID="{31B889DE-2F30-44F7-8CEF-5AC6F86D0D7F}" presName="parentText" presStyleLbl="node1" presStyleIdx="0" presStyleCnt="3">
        <dgm:presLayoutVars>
          <dgm:chMax val="0"/>
          <dgm:bulletEnabled val="1"/>
        </dgm:presLayoutVars>
      </dgm:prSet>
      <dgm:spPr/>
      <dgm:t>
        <a:bodyPr/>
        <a:lstStyle/>
        <a:p>
          <a:endParaRPr lang="en-NZ"/>
        </a:p>
      </dgm:t>
    </dgm:pt>
    <dgm:pt modelId="{0AD30374-28B2-4CE4-8E79-08187EB59F4B}" type="pres">
      <dgm:prSet presAssocID="{9FF5AC2A-A136-4FCC-9B3E-A9859DD5C578}" presName="spacer" presStyleCnt="0"/>
      <dgm:spPr/>
    </dgm:pt>
    <dgm:pt modelId="{0D6791F2-A2A6-4047-9CA8-F6D71C145FEC}" type="pres">
      <dgm:prSet presAssocID="{5C20BAA3-2DBF-423E-9DAA-88A9CC02C5BD}" presName="parentText" presStyleLbl="node1" presStyleIdx="1" presStyleCnt="3">
        <dgm:presLayoutVars>
          <dgm:chMax val="0"/>
          <dgm:bulletEnabled val="1"/>
        </dgm:presLayoutVars>
      </dgm:prSet>
      <dgm:spPr/>
      <dgm:t>
        <a:bodyPr/>
        <a:lstStyle/>
        <a:p>
          <a:endParaRPr lang="en-NZ"/>
        </a:p>
      </dgm:t>
    </dgm:pt>
    <dgm:pt modelId="{2D116C0D-78EE-4782-8020-21A9D50010C6}" type="pres">
      <dgm:prSet presAssocID="{F632EE78-BB5F-42A8-B08E-02DD95C6287F}" presName="spacer" presStyleCnt="0"/>
      <dgm:spPr/>
    </dgm:pt>
    <dgm:pt modelId="{55258D86-2D0F-4BC6-AD24-9D5BD0B88885}" type="pres">
      <dgm:prSet presAssocID="{2F4B037A-6F70-4387-AA4C-7D9E8AF3446A}" presName="parentText" presStyleLbl="node1" presStyleIdx="2" presStyleCnt="3">
        <dgm:presLayoutVars>
          <dgm:chMax val="0"/>
          <dgm:bulletEnabled val="1"/>
        </dgm:presLayoutVars>
      </dgm:prSet>
      <dgm:spPr/>
      <dgm:t>
        <a:bodyPr/>
        <a:lstStyle/>
        <a:p>
          <a:endParaRPr lang="en-NZ"/>
        </a:p>
      </dgm:t>
    </dgm:pt>
  </dgm:ptLst>
  <dgm:cxnLst>
    <dgm:cxn modelId="{E33CDA2D-CBF2-4887-A447-D6C2D3B39586}" type="presOf" srcId="{31B889DE-2F30-44F7-8CEF-5AC6F86D0D7F}" destId="{C52E639D-15CE-4E83-BB91-76C240F520A0}" srcOrd="0" destOrd="0" presId="urn:microsoft.com/office/officeart/2005/8/layout/vList2"/>
    <dgm:cxn modelId="{E01D53EB-F8E4-416F-A6AC-916F83D3D65A}" srcId="{CD26F795-ABB9-42E0-B9C3-39722D68ACA4}" destId="{31B889DE-2F30-44F7-8CEF-5AC6F86D0D7F}" srcOrd="0" destOrd="0" parTransId="{DF6737B5-DA94-4D4E-A3DA-3868246B1089}" sibTransId="{9FF5AC2A-A136-4FCC-9B3E-A9859DD5C578}"/>
    <dgm:cxn modelId="{DF3F4B21-3EB7-4BA8-AD0B-5049C4911953}" type="presOf" srcId="{5C20BAA3-2DBF-423E-9DAA-88A9CC02C5BD}" destId="{0D6791F2-A2A6-4047-9CA8-F6D71C145FEC}" srcOrd="0" destOrd="0" presId="urn:microsoft.com/office/officeart/2005/8/layout/vList2"/>
    <dgm:cxn modelId="{BDE148C5-4C42-4A99-BECE-07374474073D}" type="presOf" srcId="{2F4B037A-6F70-4387-AA4C-7D9E8AF3446A}" destId="{55258D86-2D0F-4BC6-AD24-9D5BD0B88885}" srcOrd="0" destOrd="0" presId="urn:microsoft.com/office/officeart/2005/8/layout/vList2"/>
    <dgm:cxn modelId="{A4D5C22A-52D7-4784-9116-BB515239EA52}" type="presOf" srcId="{CD26F795-ABB9-42E0-B9C3-39722D68ACA4}" destId="{9F2EFA2D-3D8E-4C3E-87FE-119B0192903D}" srcOrd="0" destOrd="0" presId="urn:microsoft.com/office/officeart/2005/8/layout/vList2"/>
    <dgm:cxn modelId="{F09D3729-AAA8-4E4D-8FC4-0FC99405C734}" srcId="{CD26F795-ABB9-42E0-B9C3-39722D68ACA4}" destId="{2F4B037A-6F70-4387-AA4C-7D9E8AF3446A}" srcOrd="2" destOrd="0" parTransId="{313A2B82-8FB4-4817-8904-70752BDB36F6}" sibTransId="{9D92C265-B37F-4F5A-BE9B-5028DAC5749A}"/>
    <dgm:cxn modelId="{21CF5EAD-5348-4F62-BD4A-5BB1E2E08B8A}" srcId="{CD26F795-ABB9-42E0-B9C3-39722D68ACA4}" destId="{5C20BAA3-2DBF-423E-9DAA-88A9CC02C5BD}" srcOrd="1" destOrd="0" parTransId="{42A15B67-4D32-418B-B8DE-80DBAFB8DCE7}" sibTransId="{F632EE78-BB5F-42A8-B08E-02DD95C6287F}"/>
    <dgm:cxn modelId="{B0520B93-8CB9-4DF0-ADC7-46F8BA46A326}" type="presParOf" srcId="{9F2EFA2D-3D8E-4C3E-87FE-119B0192903D}" destId="{C52E639D-15CE-4E83-BB91-76C240F520A0}" srcOrd="0" destOrd="0" presId="urn:microsoft.com/office/officeart/2005/8/layout/vList2"/>
    <dgm:cxn modelId="{7CDA2342-0A6E-447F-9AAF-47E2DA8F107D}" type="presParOf" srcId="{9F2EFA2D-3D8E-4C3E-87FE-119B0192903D}" destId="{0AD30374-28B2-4CE4-8E79-08187EB59F4B}" srcOrd="1" destOrd="0" presId="urn:microsoft.com/office/officeart/2005/8/layout/vList2"/>
    <dgm:cxn modelId="{1FC14D60-A528-48C1-8C51-644DBF6E684D}" type="presParOf" srcId="{9F2EFA2D-3D8E-4C3E-87FE-119B0192903D}" destId="{0D6791F2-A2A6-4047-9CA8-F6D71C145FEC}" srcOrd="2" destOrd="0" presId="urn:microsoft.com/office/officeart/2005/8/layout/vList2"/>
    <dgm:cxn modelId="{EF38E801-0097-4E9B-8BF0-6E208F4624EC}" type="presParOf" srcId="{9F2EFA2D-3D8E-4C3E-87FE-119B0192903D}" destId="{2D116C0D-78EE-4782-8020-21A9D50010C6}" srcOrd="3" destOrd="0" presId="urn:microsoft.com/office/officeart/2005/8/layout/vList2"/>
    <dgm:cxn modelId="{0BC2A169-83EC-4D46-B656-21A88810E684}" type="presParOf" srcId="{9F2EFA2D-3D8E-4C3E-87FE-119B0192903D}" destId="{55258D86-2D0F-4BC6-AD24-9D5BD0B88885}"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FC1F6-3396-4D84-BD90-178EF1D1ED27}" type="doc">
      <dgm:prSet loTypeId="urn:microsoft.com/office/officeart/2005/8/layout/target1" loCatId="relationship" qsTypeId="urn:microsoft.com/office/officeart/2005/8/quickstyle/simple1" qsCatId="simple" csTypeId="urn:microsoft.com/office/officeart/2005/8/colors/accent6_5" csCatId="accent6" phldr="1"/>
      <dgm:spPr/>
    </dgm:pt>
    <dgm:pt modelId="{89A170D8-BBA8-45E9-B15A-BBA166FF119A}">
      <dgm:prSet phldrT="[Text]" custT="1"/>
      <dgm:spPr/>
      <dgm:t>
        <a:bodyPr/>
        <a:lstStyle/>
        <a:p>
          <a:pPr algn="ctr"/>
          <a:r>
            <a:rPr lang="en-NZ" sz="2000" b="1" dirty="0" smtClean="0"/>
            <a:t>Asset Management Leadership</a:t>
          </a:r>
          <a:endParaRPr lang="en-NZ" sz="2000" b="1" dirty="0"/>
        </a:p>
      </dgm:t>
    </dgm:pt>
    <dgm:pt modelId="{3897DE3B-AF0F-414D-99A7-B95B3F6A0FF1}" type="parTrans" cxnId="{E39796BB-BEAE-435E-85D7-E3E3D8F0F673}">
      <dgm:prSet/>
      <dgm:spPr/>
      <dgm:t>
        <a:bodyPr/>
        <a:lstStyle/>
        <a:p>
          <a:endParaRPr lang="en-NZ" sz="2000"/>
        </a:p>
      </dgm:t>
    </dgm:pt>
    <dgm:pt modelId="{A7C1499A-F439-4493-A955-10BBD26FDD56}" type="sibTrans" cxnId="{E39796BB-BEAE-435E-85D7-E3E3D8F0F673}">
      <dgm:prSet/>
      <dgm:spPr/>
      <dgm:t>
        <a:bodyPr/>
        <a:lstStyle/>
        <a:p>
          <a:endParaRPr lang="en-NZ" sz="2000"/>
        </a:p>
      </dgm:t>
    </dgm:pt>
    <dgm:pt modelId="{D376CD4A-70C2-418A-9B7C-186CCB930422}">
      <dgm:prSet phldrT="[Text]" custT="1"/>
      <dgm:spPr/>
      <dgm:t>
        <a:bodyPr/>
        <a:lstStyle/>
        <a:p>
          <a:pPr algn="ctr"/>
          <a:r>
            <a:rPr lang="en-NZ" sz="2000" b="1" dirty="0" smtClean="0"/>
            <a:t>Asset Management Working Group</a:t>
          </a:r>
          <a:endParaRPr lang="en-NZ" sz="2000" b="1" dirty="0"/>
        </a:p>
      </dgm:t>
    </dgm:pt>
    <dgm:pt modelId="{30BF7C6F-B3B2-4CFD-8055-8E8613561A89}" type="parTrans" cxnId="{D37022E6-F818-4B7C-ABD3-4B70DC3519C4}">
      <dgm:prSet/>
      <dgm:spPr/>
      <dgm:t>
        <a:bodyPr/>
        <a:lstStyle/>
        <a:p>
          <a:endParaRPr lang="en-NZ" sz="2000"/>
        </a:p>
      </dgm:t>
    </dgm:pt>
    <dgm:pt modelId="{8E12B96D-9BD4-4E7D-B82D-9FF523671895}" type="sibTrans" cxnId="{D37022E6-F818-4B7C-ABD3-4B70DC3519C4}">
      <dgm:prSet/>
      <dgm:spPr/>
      <dgm:t>
        <a:bodyPr/>
        <a:lstStyle/>
        <a:p>
          <a:endParaRPr lang="en-NZ" sz="2000"/>
        </a:p>
      </dgm:t>
    </dgm:pt>
    <dgm:pt modelId="{74FD698B-5ED6-4E38-9DA6-6B1AE05BA221}">
      <dgm:prSet phldrT="[Text]" custT="1"/>
      <dgm:spPr/>
      <dgm:t>
        <a:bodyPr/>
        <a:lstStyle/>
        <a:p>
          <a:pPr algn="ctr"/>
          <a:r>
            <a:rPr lang="en-NZ" sz="2000" b="1" dirty="0" smtClean="0"/>
            <a:t>Asset Management Sponsors</a:t>
          </a:r>
          <a:endParaRPr lang="en-NZ" sz="2000" b="1" dirty="0"/>
        </a:p>
      </dgm:t>
    </dgm:pt>
    <dgm:pt modelId="{C5ECC4B2-AA98-4468-835B-E48041C8D009}" type="parTrans" cxnId="{35D3EC4D-BE68-4DCD-9665-86040B63FE0B}">
      <dgm:prSet/>
      <dgm:spPr/>
      <dgm:t>
        <a:bodyPr/>
        <a:lstStyle/>
        <a:p>
          <a:endParaRPr lang="en-NZ" sz="2000"/>
        </a:p>
      </dgm:t>
    </dgm:pt>
    <dgm:pt modelId="{8079D8FF-4C2E-4910-854E-C018628F1D58}" type="sibTrans" cxnId="{35D3EC4D-BE68-4DCD-9665-86040B63FE0B}">
      <dgm:prSet/>
      <dgm:spPr/>
      <dgm:t>
        <a:bodyPr/>
        <a:lstStyle/>
        <a:p>
          <a:endParaRPr lang="en-NZ" sz="2000"/>
        </a:p>
      </dgm:t>
    </dgm:pt>
    <dgm:pt modelId="{753903C1-F625-4042-A6CE-4DE20C463A62}" type="pres">
      <dgm:prSet presAssocID="{173FC1F6-3396-4D84-BD90-178EF1D1ED27}" presName="composite" presStyleCnt="0">
        <dgm:presLayoutVars>
          <dgm:chMax val="5"/>
          <dgm:dir val="rev"/>
          <dgm:resizeHandles val="exact"/>
        </dgm:presLayoutVars>
      </dgm:prSet>
      <dgm:spPr/>
    </dgm:pt>
    <dgm:pt modelId="{A8A521CB-B7E2-4BCC-AC3E-D4A0FC7813BF}" type="pres">
      <dgm:prSet presAssocID="{89A170D8-BBA8-45E9-B15A-BBA166FF119A}" presName="circle1" presStyleLbl="lnNode1" presStyleIdx="0" presStyleCnt="3"/>
      <dgm:spPr/>
    </dgm:pt>
    <dgm:pt modelId="{85586823-3A3A-427F-9CD2-CCD643CA85F9}" type="pres">
      <dgm:prSet presAssocID="{89A170D8-BBA8-45E9-B15A-BBA166FF119A}" presName="text1" presStyleLbl="revTx" presStyleIdx="0" presStyleCnt="3" custScaleX="152505" custScaleY="113156">
        <dgm:presLayoutVars>
          <dgm:bulletEnabled val="1"/>
        </dgm:presLayoutVars>
      </dgm:prSet>
      <dgm:spPr/>
      <dgm:t>
        <a:bodyPr/>
        <a:lstStyle/>
        <a:p>
          <a:endParaRPr lang="en-NZ"/>
        </a:p>
      </dgm:t>
    </dgm:pt>
    <dgm:pt modelId="{83E64756-3DE1-4F11-81FB-22941ECC9EEB}" type="pres">
      <dgm:prSet presAssocID="{89A170D8-BBA8-45E9-B15A-BBA166FF119A}" presName="line1" presStyleLbl="callout" presStyleIdx="0" presStyleCnt="6"/>
      <dgm:spPr>
        <a:ln>
          <a:solidFill>
            <a:schemeClr val="tx2">
              <a:lumMod val="60000"/>
              <a:lumOff val="40000"/>
            </a:schemeClr>
          </a:solidFill>
        </a:ln>
      </dgm:spPr>
    </dgm:pt>
    <dgm:pt modelId="{66E90FA2-EE37-44A3-A9CD-B36F86CE63EE}" type="pres">
      <dgm:prSet presAssocID="{89A170D8-BBA8-45E9-B15A-BBA166FF119A}" presName="d1" presStyleLbl="callout" presStyleIdx="1" presStyleCnt="6"/>
      <dgm:spPr>
        <a:ln>
          <a:solidFill>
            <a:schemeClr val="tx2">
              <a:lumMod val="60000"/>
              <a:lumOff val="40000"/>
            </a:schemeClr>
          </a:solidFill>
        </a:ln>
      </dgm:spPr>
    </dgm:pt>
    <dgm:pt modelId="{2E478EE3-4935-4873-80CA-EA65EF6AE791}" type="pres">
      <dgm:prSet presAssocID="{D376CD4A-70C2-418A-9B7C-186CCB930422}" presName="circle2" presStyleLbl="lnNode1" presStyleIdx="1" presStyleCnt="3"/>
      <dgm:spPr/>
    </dgm:pt>
    <dgm:pt modelId="{36D56EFA-0004-48A3-9C9A-44EB644842FE}" type="pres">
      <dgm:prSet presAssocID="{D376CD4A-70C2-418A-9B7C-186CCB930422}" presName="text2" presStyleLbl="revTx" presStyleIdx="1" presStyleCnt="3" custScaleX="152505" custScaleY="113156">
        <dgm:presLayoutVars>
          <dgm:bulletEnabled val="1"/>
        </dgm:presLayoutVars>
      </dgm:prSet>
      <dgm:spPr/>
      <dgm:t>
        <a:bodyPr/>
        <a:lstStyle/>
        <a:p>
          <a:endParaRPr lang="en-NZ"/>
        </a:p>
      </dgm:t>
    </dgm:pt>
    <dgm:pt modelId="{7286FC41-CC09-43D6-8D95-3C703C3713F2}" type="pres">
      <dgm:prSet presAssocID="{D376CD4A-70C2-418A-9B7C-186CCB930422}" presName="line2" presStyleLbl="callout" presStyleIdx="2" presStyleCnt="6"/>
      <dgm:spPr/>
    </dgm:pt>
    <dgm:pt modelId="{1F0CBB1D-5E01-451F-B62E-324B6D3053AC}" type="pres">
      <dgm:prSet presAssocID="{D376CD4A-70C2-418A-9B7C-186CCB930422}" presName="d2" presStyleLbl="callout" presStyleIdx="3" presStyleCnt="6"/>
      <dgm:spPr/>
    </dgm:pt>
    <dgm:pt modelId="{76A51745-AD5F-4AD5-A78F-490B950C3C51}" type="pres">
      <dgm:prSet presAssocID="{74FD698B-5ED6-4E38-9DA6-6B1AE05BA221}" presName="circle3" presStyleLbl="lnNode1" presStyleIdx="2" presStyleCnt="3"/>
      <dgm:spPr/>
    </dgm:pt>
    <dgm:pt modelId="{85C398C1-E5B6-483A-A023-50984910F960}" type="pres">
      <dgm:prSet presAssocID="{74FD698B-5ED6-4E38-9DA6-6B1AE05BA221}" presName="text3" presStyleLbl="revTx" presStyleIdx="2" presStyleCnt="3" custScaleX="152505" custScaleY="113156">
        <dgm:presLayoutVars>
          <dgm:bulletEnabled val="1"/>
        </dgm:presLayoutVars>
      </dgm:prSet>
      <dgm:spPr/>
      <dgm:t>
        <a:bodyPr/>
        <a:lstStyle/>
        <a:p>
          <a:endParaRPr lang="en-NZ"/>
        </a:p>
      </dgm:t>
    </dgm:pt>
    <dgm:pt modelId="{22312A0D-2A85-4CDB-8639-32FEDFA18E54}" type="pres">
      <dgm:prSet presAssocID="{74FD698B-5ED6-4E38-9DA6-6B1AE05BA221}" presName="line3" presStyleLbl="callout" presStyleIdx="4" presStyleCnt="6"/>
      <dgm:spPr>
        <a:ln>
          <a:solidFill>
            <a:schemeClr val="tx2">
              <a:lumMod val="20000"/>
              <a:lumOff val="80000"/>
            </a:schemeClr>
          </a:solidFill>
        </a:ln>
      </dgm:spPr>
    </dgm:pt>
    <dgm:pt modelId="{BD8E3614-F210-4E58-B132-1D2CF4DD983A}" type="pres">
      <dgm:prSet presAssocID="{74FD698B-5ED6-4E38-9DA6-6B1AE05BA221}" presName="d3" presStyleLbl="callout" presStyleIdx="5" presStyleCnt="6"/>
      <dgm:spPr>
        <a:ln>
          <a:solidFill>
            <a:schemeClr val="tx2">
              <a:lumMod val="20000"/>
              <a:lumOff val="80000"/>
            </a:schemeClr>
          </a:solidFill>
        </a:ln>
      </dgm:spPr>
    </dgm:pt>
  </dgm:ptLst>
  <dgm:cxnLst>
    <dgm:cxn modelId="{E2CA387D-DCA7-4570-BD2A-B8C0911C2F5E}" type="presOf" srcId="{D376CD4A-70C2-418A-9B7C-186CCB930422}" destId="{36D56EFA-0004-48A3-9C9A-44EB644842FE}" srcOrd="0" destOrd="0" presId="urn:microsoft.com/office/officeart/2005/8/layout/target1"/>
    <dgm:cxn modelId="{B9ED86F4-CC61-4B25-80FD-2AADFC300BF6}" type="presOf" srcId="{173FC1F6-3396-4D84-BD90-178EF1D1ED27}" destId="{753903C1-F625-4042-A6CE-4DE20C463A62}" srcOrd="0" destOrd="0" presId="urn:microsoft.com/office/officeart/2005/8/layout/target1"/>
    <dgm:cxn modelId="{E39796BB-BEAE-435E-85D7-E3E3D8F0F673}" srcId="{173FC1F6-3396-4D84-BD90-178EF1D1ED27}" destId="{89A170D8-BBA8-45E9-B15A-BBA166FF119A}" srcOrd="0" destOrd="0" parTransId="{3897DE3B-AF0F-414D-99A7-B95B3F6A0FF1}" sibTransId="{A7C1499A-F439-4493-A955-10BBD26FDD56}"/>
    <dgm:cxn modelId="{0178A70A-94F1-4780-B5B9-39AF47F3B6A2}" type="presOf" srcId="{74FD698B-5ED6-4E38-9DA6-6B1AE05BA221}" destId="{85C398C1-E5B6-483A-A023-50984910F960}" srcOrd="0" destOrd="0" presId="urn:microsoft.com/office/officeart/2005/8/layout/target1"/>
    <dgm:cxn modelId="{35D3EC4D-BE68-4DCD-9665-86040B63FE0B}" srcId="{173FC1F6-3396-4D84-BD90-178EF1D1ED27}" destId="{74FD698B-5ED6-4E38-9DA6-6B1AE05BA221}" srcOrd="2" destOrd="0" parTransId="{C5ECC4B2-AA98-4468-835B-E48041C8D009}" sibTransId="{8079D8FF-4C2E-4910-854E-C018628F1D58}"/>
    <dgm:cxn modelId="{D37022E6-F818-4B7C-ABD3-4B70DC3519C4}" srcId="{173FC1F6-3396-4D84-BD90-178EF1D1ED27}" destId="{D376CD4A-70C2-418A-9B7C-186CCB930422}" srcOrd="1" destOrd="0" parTransId="{30BF7C6F-B3B2-4CFD-8055-8E8613561A89}" sibTransId="{8E12B96D-9BD4-4E7D-B82D-9FF523671895}"/>
    <dgm:cxn modelId="{57A712BE-F20D-4682-B486-A6C0336B4828}" type="presOf" srcId="{89A170D8-BBA8-45E9-B15A-BBA166FF119A}" destId="{85586823-3A3A-427F-9CD2-CCD643CA85F9}" srcOrd="0" destOrd="0" presId="urn:microsoft.com/office/officeart/2005/8/layout/target1"/>
    <dgm:cxn modelId="{931CC6BB-1E96-40A9-9CFE-D02D3495885D}" type="presParOf" srcId="{753903C1-F625-4042-A6CE-4DE20C463A62}" destId="{A8A521CB-B7E2-4BCC-AC3E-D4A0FC7813BF}" srcOrd="0" destOrd="0" presId="urn:microsoft.com/office/officeart/2005/8/layout/target1"/>
    <dgm:cxn modelId="{C7A13DC1-4AE5-4D75-BEAB-3BE94D87AC34}" type="presParOf" srcId="{753903C1-F625-4042-A6CE-4DE20C463A62}" destId="{85586823-3A3A-427F-9CD2-CCD643CA85F9}" srcOrd="1" destOrd="0" presId="urn:microsoft.com/office/officeart/2005/8/layout/target1"/>
    <dgm:cxn modelId="{491B836C-C043-4BC8-B345-0E3160DE612E}" type="presParOf" srcId="{753903C1-F625-4042-A6CE-4DE20C463A62}" destId="{83E64756-3DE1-4F11-81FB-22941ECC9EEB}" srcOrd="2" destOrd="0" presId="urn:microsoft.com/office/officeart/2005/8/layout/target1"/>
    <dgm:cxn modelId="{AE77297B-05CA-4ADB-9FC0-01BE3FA425C6}" type="presParOf" srcId="{753903C1-F625-4042-A6CE-4DE20C463A62}" destId="{66E90FA2-EE37-44A3-A9CD-B36F86CE63EE}" srcOrd="3" destOrd="0" presId="urn:microsoft.com/office/officeart/2005/8/layout/target1"/>
    <dgm:cxn modelId="{90B5133D-F9B3-4441-9344-67E6E1E9B4AD}" type="presParOf" srcId="{753903C1-F625-4042-A6CE-4DE20C463A62}" destId="{2E478EE3-4935-4873-80CA-EA65EF6AE791}" srcOrd="4" destOrd="0" presId="urn:microsoft.com/office/officeart/2005/8/layout/target1"/>
    <dgm:cxn modelId="{A79022EE-D997-4C6F-9CC7-BAEDE4B36F22}" type="presParOf" srcId="{753903C1-F625-4042-A6CE-4DE20C463A62}" destId="{36D56EFA-0004-48A3-9C9A-44EB644842FE}" srcOrd="5" destOrd="0" presId="urn:microsoft.com/office/officeart/2005/8/layout/target1"/>
    <dgm:cxn modelId="{C19A4642-32D0-43AA-9DEA-2F47F30FB4E9}" type="presParOf" srcId="{753903C1-F625-4042-A6CE-4DE20C463A62}" destId="{7286FC41-CC09-43D6-8D95-3C703C3713F2}" srcOrd="6" destOrd="0" presId="urn:microsoft.com/office/officeart/2005/8/layout/target1"/>
    <dgm:cxn modelId="{7DAC5E86-F0FD-44AC-BDBE-89C51F584AFB}" type="presParOf" srcId="{753903C1-F625-4042-A6CE-4DE20C463A62}" destId="{1F0CBB1D-5E01-451F-B62E-324B6D3053AC}" srcOrd="7" destOrd="0" presId="urn:microsoft.com/office/officeart/2005/8/layout/target1"/>
    <dgm:cxn modelId="{087FB429-22DF-4157-9539-A6C8C335D53F}" type="presParOf" srcId="{753903C1-F625-4042-A6CE-4DE20C463A62}" destId="{76A51745-AD5F-4AD5-A78F-490B950C3C51}" srcOrd="8" destOrd="0" presId="urn:microsoft.com/office/officeart/2005/8/layout/target1"/>
    <dgm:cxn modelId="{9B2ABF0B-0B22-4C63-8647-071EAFA0D978}" type="presParOf" srcId="{753903C1-F625-4042-A6CE-4DE20C463A62}" destId="{85C398C1-E5B6-483A-A023-50984910F960}" srcOrd="9" destOrd="0" presId="urn:microsoft.com/office/officeart/2005/8/layout/target1"/>
    <dgm:cxn modelId="{D3EE3E59-DF2D-453F-9E7D-873BC0FD4C2D}" type="presParOf" srcId="{753903C1-F625-4042-A6CE-4DE20C463A62}" destId="{22312A0D-2A85-4CDB-8639-32FEDFA18E54}" srcOrd="10" destOrd="0" presId="urn:microsoft.com/office/officeart/2005/8/layout/target1"/>
    <dgm:cxn modelId="{38877E36-0360-4086-8F04-956617467C01}" type="presParOf" srcId="{753903C1-F625-4042-A6CE-4DE20C463A62}" destId="{BD8E3614-F210-4E58-B132-1D2CF4DD983A}"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defRPr>
            </a:lvl1pPr>
          </a:lstStyle>
          <a:p>
            <a:endParaRPr lang="en-AU"/>
          </a:p>
        </p:txBody>
      </p:sp>
      <p:sp>
        <p:nvSpPr>
          <p:cNvPr id="13315"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AU"/>
          </a:p>
        </p:txBody>
      </p:sp>
      <p:sp>
        <p:nvSpPr>
          <p:cNvPr id="13316"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defRPr>
            </a:lvl1pPr>
          </a:lstStyle>
          <a:p>
            <a:endParaRPr lang="en-AU"/>
          </a:p>
        </p:txBody>
      </p:sp>
      <p:sp>
        <p:nvSpPr>
          <p:cNvPr id="13317"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042D6E6A-0A02-4C04-8BFC-2FA74389A586}" type="slidenum">
              <a:rPr lang="en-AU"/>
              <a:pPr/>
              <a:t>‹#›</a:t>
            </a:fld>
            <a:endParaRPr lang="en-AU"/>
          </a:p>
        </p:txBody>
      </p:sp>
    </p:spTree>
    <p:extLst>
      <p:ext uri="{BB962C8B-B14F-4D97-AF65-F5344CB8AC3E}">
        <p14:creationId xmlns:p14="http://schemas.microsoft.com/office/powerpoint/2010/main" val="66925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Tahoma" pitchFamily="34" charset="0"/>
              </a:defRPr>
            </a:lvl1pPr>
          </a:lstStyle>
          <a:p>
            <a:endParaRPr lang="en-AU"/>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ahoma" pitchFamily="34" charset="0"/>
              </a:defRPr>
            </a:lvl1pPr>
          </a:lstStyle>
          <a:p>
            <a:endParaRPr lang="en-AU"/>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latin typeface="Tahoma" pitchFamily="34" charset="0"/>
              </a:defRPr>
            </a:lvl1pPr>
          </a:lstStyle>
          <a:p>
            <a:endParaRPr lang="en-AU"/>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ahoma" pitchFamily="34" charset="0"/>
              </a:defRPr>
            </a:lvl1pPr>
          </a:lstStyle>
          <a:p>
            <a:fld id="{FB168B2F-D959-4C13-9591-43104FF7CD05}" type="slidenum">
              <a:rPr lang="en-AU"/>
              <a:pPr/>
              <a:t>‹#›</a:t>
            </a:fld>
            <a:endParaRPr lang="en-AU"/>
          </a:p>
        </p:txBody>
      </p:sp>
    </p:spTree>
    <p:extLst>
      <p:ext uri="{BB962C8B-B14F-4D97-AF65-F5344CB8AC3E}">
        <p14:creationId xmlns:p14="http://schemas.microsoft.com/office/powerpoint/2010/main" val="2697423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w Cen MT Mi"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Tw Cen MT Mi"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Tw Cen MT Mi"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Tw Cen MT Mi"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Tw Cen MT 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B168B2F-D959-4C13-9591-43104FF7CD05}" type="slidenum">
              <a:rPr lang="en-AU" smtClean="0"/>
              <a:pPr/>
              <a:t>1</a:t>
            </a:fld>
            <a:endParaRPr lang="en-AU"/>
          </a:p>
        </p:txBody>
      </p:sp>
    </p:spTree>
    <p:extLst>
      <p:ext uri="{BB962C8B-B14F-4D97-AF65-F5344CB8AC3E}">
        <p14:creationId xmlns:p14="http://schemas.microsoft.com/office/powerpoint/2010/main" val="371629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And now overlaid with the TEI sector results for 18 entities that we audit</a:t>
            </a:r>
          </a:p>
          <a:p>
            <a:endParaRPr lang="en-NZ" dirty="0"/>
          </a:p>
          <a:p>
            <a:r>
              <a:rPr lang="en-NZ" dirty="0" smtClean="0"/>
              <a:t>The</a:t>
            </a:r>
            <a:r>
              <a:rPr lang="en-NZ" baseline="0" dirty="0" smtClean="0"/>
              <a:t> most significant factors change</a:t>
            </a:r>
          </a:p>
          <a:p>
            <a:endParaRPr lang="en-NZ" baseline="0" dirty="0" smtClean="0"/>
          </a:p>
          <a:p>
            <a:r>
              <a:rPr lang="en-NZ" baseline="0" dirty="0" smtClean="0"/>
              <a:t>Some reduce appreciably</a:t>
            </a:r>
          </a:p>
          <a:p>
            <a:endParaRPr lang="en-NZ" baseline="0" dirty="0" smtClean="0"/>
          </a:p>
          <a:p>
            <a:r>
              <a:rPr lang="en-NZ" baseline="0" dirty="0" smtClean="0"/>
              <a:t>Others are consistent with the wider sector</a:t>
            </a:r>
          </a:p>
          <a:p>
            <a:endParaRPr lang="en-NZ" baseline="0" dirty="0" smtClean="0"/>
          </a:p>
          <a:p>
            <a:r>
              <a:rPr lang="en-NZ" baseline="0" dirty="0" smtClean="0"/>
              <a:t>Some characteristics of the sector are more risk – highly bar where shaded longer than full</a:t>
            </a:r>
            <a:endParaRPr lang="en-NZ" dirty="0" smtClean="0"/>
          </a:p>
        </p:txBody>
      </p:sp>
      <p:sp>
        <p:nvSpPr>
          <p:cNvPr id="4" name="Slide Number Placeholder 3"/>
          <p:cNvSpPr>
            <a:spLocks noGrp="1"/>
          </p:cNvSpPr>
          <p:nvPr>
            <p:ph type="sldNum" sz="quarter" idx="10"/>
          </p:nvPr>
        </p:nvSpPr>
        <p:spPr/>
        <p:txBody>
          <a:bodyPr/>
          <a:lstStyle/>
          <a:p>
            <a:fld id="{FB168B2F-D959-4C13-9591-43104FF7CD05}" type="slidenum">
              <a:rPr lang="en-AU" smtClean="0"/>
              <a:pPr/>
              <a:t>10</a:t>
            </a:fld>
            <a:endParaRPr lang="en-AU"/>
          </a:p>
        </p:txBody>
      </p:sp>
    </p:spTree>
    <p:extLst>
      <p:ext uri="{BB962C8B-B14F-4D97-AF65-F5344CB8AC3E}">
        <p14:creationId xmlns:p14="http://schemas.microsoft.com/office/powerpoint/2010/main" val="420043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Let’s focus only on the drivers of inherent risk in the sector</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11</a:t>
            </a:fld>
            <a:endParaRPr lang="en-AU"/>
          </a:p>
        </p:txBody>
      </p:sp>
    </p:spTree>
    <p:extLst>
      <p:ext uri="{BB962C8B-B14F-4D97-AF65-F5344CB8AC3E}">
        <p14:creationId xmlns:p14="http://schemas.microsoft.com/office/powerpoint/2010/main" val="96440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u="none" strike="noStrike" kern="1200" baseline="0" dirty="0" smtClean="0">
                <a:solidFill>
                  <a:schemeClr val="tx1"/>
                </a:solidFill>
                <a:latin typeface="Tw Cen MT Mi" pitchFamily="34" charset="0"/>
                <a:ea typeface="+mn-ea"/>
                <a:cs typeface="+mn-cs"/>
              </a:rPr>
              <a:t>We assessed the risks to effective control of asset management by asking 18 questions about systems and processes.</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We distinguished between the systems and processes used to actually manage assets, and factors that give senior managers and governors confidence that assets are being well managed. It is important that senior managers and governors are assured that appropriate systems and processes are in place and operating well. Without this, they will not be well-enough informed to make key decisions.  They may feel that they cannot rely on current practice or support investment to improve it.</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Across the public sector, we assessed </a:t>
            </a:r>
          </a:p>
          <a:p>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Reporting against asset management planning – both achievement of service levels and delivery against financial forecasts; and</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lack of third-party review as the greatest weakness.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External review provides assurance to governors that asset management practice is effective. It can challenge the robustness of strategic decisions. It draws on best practice and can bring a new perspective to planning. It also supplements in-house expertise with specialist input.</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Other priorities for improvement emerging from our risk assessments include:</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Condition assessment</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Ensuring there is complete and accurate asset data; and</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Reconciling data in different systems</a:t>
            </a:r>
          </a:p>
        </p:txBody>
      </p:sp>
      <p:sp>
        <p:nvSpPr>
          <p:cNvPr id="4" name="Slide Number Placeholder 3"/>
          <p:cNvSpPr>
            <a:spLocks noGrp="1"/>
          </p:cNvSpPr>
          <p:nvPr>
            <p:ph type="sldNum" sz="quarter" idx="10"/>
          </p:nvPr>
        </p:nvSpPr>
        <p:spPr/>
        <p:txBody>
          <a:bodyPr/>
          <a:lstStyle/>
          <a:p>
            <a:fld id="{FB168B2F-D959-4C13-9591-43104FF7CD05}" type="slidenum">
              <a:rPr lang="en-AU" smtClean="0"/>
              <a:pPr/>
              <a:t>12</a:t>
            </a:fld>
            <a:endParaRPr lang="en-AU"/>
          </a:p>
        </p:txBody>
      </p:sp>
    </p:spTree>
    <p:extLst>
      <p:ext uri="{BB962C8B-B14F-4D97-AF65-F5344CB8AC3E}">
        <p14:creationId xmlns:p14="http://schemas.microsoft.com/office/powerpoint/2010/main" val="23303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how different is the picture in the TEI sector?</a:t>
            </a:r>
          </a:p>
          <a:p>
            <a:endParaRPr lang="en-NZ" dirty="0" smtClean="0"/>
          </a:p>
          <a:p>
            <a:r>
              <a:rPr lang="en-NZ" dirty="0" smtClean="0"/>
              <a:t>Here we have the control risks ranked for the sector.</a:t>
            </a:r>
          </a:p>
          <a:p>
            <a:endParaRPr lang="en-NZ" dirty="0" smtClean="0"/>
          </a:p>
          <a:p>
            <a:r>
              <a:rPr lang="en-NZ" dirty="0" smtClean="0"/>
              <a:t>The order has changed</a:t>
            </a:r>
          </a:p>
          <a:p>
            <a:endParaRPr lang="en-NZ" dirty="0" smtClean="0"/>
          </a:p>
          <a:p>
            <a:r>
              <a:rPr lang="en-NZ" dirty="0" smtClean="0"/>
              <a:t>Linking Asset Management to service and financial planning moves into the top</a:t>
            </a:r>
            <a:r>
              <a:rPr lang="en-NZ" baseline="0" dirty="0" smtClean="0"/>
              <a:t> two, alongside reporting against plan</a:t>
            </a:r>
          </a:p>
          <a:p>
            <a:endParaRPr lang="en-NZ" baseline="0" dirty="0" smtClean="0"/>
          </a:p>
          <a:p>
            <a:r>
              <a:rPr lang="en-NZ" baseline="0" dirty="0" smtClean="0"/>
              <a:t>Factors that were risks nationally, are less so in the TEI sector – reconciling data being an example</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13</a:t>
            </a:fld>
            <a:endParaRPr lang="en-AU"/>
          </a:p>
        </p:txBody>
      </p:sp>
    </p:spTree>
    <p:extLst>
      <p:ext uri="{BB962C8B-B14F-4D97-AF65-F5344CB8AC3E}">
        <p14:creationId xmlns:p14="http://schemas.microsoft.com/office/powerpoint/2010/main" val="33155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There is still however, a theme around asset data</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14</a:t>
            </a:fld>
            <a:endParaRPr lang="en-AU"/>
          </a:p>
        </p:txBody>
      </p:sp>
    </p:spTree>
    <p:extLst>
      <p:ext uri="{BB962C8B-B14F-4D97-AF65-F5344CB8AC3E}">
        <p14:creationId xmlns:p14="http://schemas.microsoft.com/office/powerpoint/2010/main" val="182424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Drilling down into the areas with greatest opportunity for improvement, two general theme emerge</a:t>
            </a:r>
          </a:p>
          <a:p>
            <a:endParaRPr lang="en-NZ" dirty="0" smtClean="0"/>
          </a:p>
          <a:p>
            <a:pPr marL="228600" indent="-228600">
              <a:buAutoNum type="arabicPeriod"/>
            </a:pPr>
            <a:r>
              <a:rPr lang="en-NZ" dirty="0" smtClean="0"/>
              <a:t>The planning system</a:t>
            </a:r>
          </a:p>
          <a:p>
            <a:pPr marL="228600" indent="-228600">
              <a:buAutoNum type="arabicPeriod"/>
            </a:pPr>
            <a:endParaRPr lang="en-NZ" dirty="0" smtClean="0"/>
          </a:p>
          <a:p>
            <a:pPr marL="228600" indent="-228600">
              <a:buAutoNum type="arabicPeriod"/>
            </a:pPr>
            <a:r>
              <a:rPr lang="en-NZ" dirty="0" smtClean="0"/>
              <a:t>Reliability of data – and real data on condition</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15</a:t>
            </a:fld>
            <a:endParaRPr lang="en-AU"/>
          </a:p>
        </p:txBody>
      </p:sp>
    </p:spTree>
    <p:extLst>
      <p:ext uri="{BB962C8B-B14F-4D97-AF65-F5344CB8AC3E}">
        <p14:creationId xmlns:p14="http://schemas.microsoft.com/office/powerpoint/2010/main" val="149405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Asset management planning occurs at a number of different levels,</a:t>
            </a:r>
            <a:r>
              <a:rPr lang="en-NZ" baseline="0" dirty="0" smtClean="0"/>
              <a:t> from the high level of Corporate Strategy down to the detail of Operating</a:t>
            </a:r>
            <a:r>
              <a:rPr lang="en-NZ" dirty="0" smtClean="0"/>
              <a:t> plans for individual assets.</a:t>
            </a:r>
          </a:p>
          <a:p>
            <a:endParaRPr lang="en-NZ" dirty="0" smtClean="0"/>
          </a:p>
          <a:p>
            <a:r>
              <a:rPr lang="en-NZ" sz="1100" b="0" i="0" u="none" strike="noStrike" kern="1200" baseline="0" dirty="0" smtClean="0">
                <a:solidFill>
                  <a:schemeClr val="tx1"/>
                </a:solidFill>
                <a:latin typeface="Tw Cen MT Mi" pitchFamily="34" charset="0"/>
                <a:ea typeface="+mn-ea"/>
                <a:cs typeface="+mn-cs"/>
              </a:rPr>
              <a:t>We see asset management planning as a series of levels in a pyramid, each one supporting the one above. The starting point is understanding the asset base.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Good quality planning relies on good quality asset knowledge. Confidence in data is needed to have confidence in the resulting plans. Asset knowledge needs to cover a description of the assets, their age, condition, performance, and value.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The quality of asset knowledge can depend on how well entities carry out their plans. Completed work often leads to better quality, updated asset information.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The order of levels in the pyramid is important. Each layer builds on, and is supported by the layer below it.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We believe that there are three factors that span the layers of the pyramid, enabling good quality planning to take place: </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Policy needs to define the appropriate level of sophistication for planning, who is responsible for delivering it, what plans should look like, and how often they are updated.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Risk is associated with managing assets and itself needs to be managed. Critical assets, whose failure would have a significant effect on the organisation’s objectives need to be defined and singled out for specific attention.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Continuous improvement is important to ensure that planning keeps pace with technical developments and new asset types. </a:t>
            </a:r>
          </a:p>
          <a:p>
            <a:endParaRPr lang="en-NZ" sz="1100" b="0" i="0" u="none" strike="noStrike" kern="1200" baseline="0" dirty="0" smtClean="0">
              <a:solidFill>
                <a:schemeClr val="tx1"/>
              </a:solidFill>
              <a:latin typeface="Tw Cen MT Mi" pitchFamily="34" charset="0"/>
              <a:ea typeface="+mn-ea"/>
              <a:cs typeface="+mn-cs"/>
            </a:endParaRPr>
          </a:p>
          <a:p>
            <a:endParaRPr lang="en-NZ" sz="1100" b="0" i="0" u="none" strike="noStrike" kern="1200" baseline="0" dirty="0" smtClean="0">
              <a:solidFill>
                <a:schemeClr val="tx1"/>
              </a:solidFill>
              <a:latin typeface="Tw Cen MT Mi" pitchFamily="34" charset="0"/>
              <a:ea typeface="+mn-ea"/>
              <a:cs typeface="+mn-cs"/>
            </a:endParaRPr>
          </a:p>
          <a:p>
            <a:endParaRPr lang="en-NZ" dirty="0" smtClean="0"/>
          </a:p>
        </p:txBody>
      </p:sp>
      <p:sp>
        <p:nvSpPr>
          <p:cNvPr id="4" name="Slide Number Placeholder 3"/>
          <p:cNvSpPr>
            <a:spLocks noGrp="1"/>
          </p:cNvSpPr>
          <p:nvPr>
            <p:ph type="sldNum" sz="quarter" idx="10"/>
          </p:nvPr>
        </p:nvSpPr>
        <p:spPr/>
        <p:txBody>
          <a:bodyPr/>
          <a:lstStyle/>
          <a:p>
            <a:fld id="{FB168B2F-D959-4C13-9591-43104FF7CD05}" type="slidenum">
              <a:rPr lang="en-AU" smtClean="0"/>
              <a:pPr/>
              <a:t>16</a:t>
            </a:fld>
            <a:endParaRPr lang="en-AU"/>
          </a:p>
        </p:txBody>
      </p:sp>
    </p:spTree>
    <p:extLst>
      <p:ext uri="{BB962C8B-B14F-4D97-AF65-F5344CB8AC3E}">
        <p14:creationId xmlns:p14="http://schemas.microsoft.com/office/powerpoint/2010/main" val="280502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International Standard on asset management (ISO 55000) introduced the concept of the Strategic Asset Management Plan or SAMP, saying “</a:t>
            </a:r>
            <a:r>
              <a:rPr lang="en-NZ" i="1" dirty="0" smtClean="0"/>
              <a:t>integrating an organisation’s SAMP, with its long-term financial plans helps balance short-term financial needs with medium-term activity plans, and the much longer-term plans that some assets require</a:t>
            </a:r>
            <a:r>
              <a:rPr lang="en-NZ" dirty="0" smtClean="0"/>
              <a:t>”.</a:t>
            </a:r>
          </a:p>
          <a:p>
            <a:endParaRPr lang="en-NZ" dirty="0" smtClean="0"/>
          </a:p>
          <a:p>
            <a:r>
              <a:rPr lang="en-NZ" dirty="0" smtClean="0"/>
              <a:t>We couldn’t agree more. The standard recognises the need to bridge the gap between long-term strategic planning, and shorter-term operational planning.</a:t>
            </a:r>
          </a:p>
          <a:p>
            <a:endParaRPr lang="en-NZ" dirty="0" smtClean="0"/>
          </a:p>
          <a:p>
            <a:r>
              <a:rPr lang="en-NZ" dirty="0" smtClean="0"/>
              <a:t>The Local Government Act 2002 was amended in 2014 with the introduction of Infrastructure Strategies, designed to cover a 30-year period. Throughout 2015, we reviewed councils’ Infrastructure Strategies, in particular assessing how well they stepped up from a 10-year horizon to a 30-year horizon, and how well they supported consultation with stakeholders.</a:t>
            </a:r>
          </a:p>
          <a:p>
            <a:endParaRPr lang="en-NZ" dirty="0" smtClean="0"/>
          </a:p>
          <a:p>
            <a:r>
              <a:rPr lang="en-NZ" dirty="0" smtClean="0"/>
              <a:t>The new documents unleashed the creativity in many local authorities. There were many good examples emerging and we soon formed an impression of what was working well.</a:t>
            </a:r>
          </a:p>
          <a:p>
            <a:endParaRPr lang="en-NZ" dirty="0" smtClean="0"/>
          </a:p>
          <a:p>
            <a:r>
              <a:rPr lang="en-NZ" dirty="0" smtClean="0"/>
              <a:t>Our publication shares a number of those examples.</a:t>
            </a:r>
          </a:p>
          <a:p>
            <a:endParaRPr lang="en-NZ" dirty="0" smtClean="0"/>
          </a:p>
          <a:p>
            <a:r>
              <a:rPr lang="en-NZ" sz="1100" b="0" i="0" u="none" strike="noStrike" kern="1200" baseline="0" dirty="0" smtClean="0">
                <a:solidFill>
                  <a:schemeClr val="tx1"/>
                </a:solidFill>
                <a:latin typeface="Tw Cen MT Mi" pitchFamily="34" charset="0"/>
                <a:ea typeface="+mn-ea"/>
                <a:cs typeface="+mn-cs"/>
              </a:rPr>
              <a:t>Infrastructure Strategies add a new dimension to planning. Perhaps the most important lessons for us in bridging the gap between strategic planning, and the detail of engineering based asset management planning are:</a:t>
            </a:r>
          </a:p>
          <a:p>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Be strategic – don’t get caught up in the detail, AMPs are for documenting that.;</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Don’t be constrained by the legislation – if a good strategy needs it, put it in. Legislation sets out minimum requirements, not good practice guidance;</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Be clear – tell the reader what is proposed and why – don’t just discuss issues;</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Make sure that significant decisions have options and are clearly linked to strategic issues;</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Link plans to address growth and demand with the analysis that supports it;</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Explain how levels of service are defined in support of any work to change them.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smtClean="0">
                <a:solidFill>
                  <a:schemeClr val="tx1"/>
                </a:solidFill>
                <a:latin typeface="Tw Cen MT Mi" pitchFamily="34" charset="0"/>
                <a:ea typeface="+mn-ea"/>
                <a:cs typeface="+mn-cs"/>
              </a:rPr>
              <a:t>For anyone writing a SAMP or an Infrastructure Strategy we have a range of notable examples in the document under a series of key headings that we think it is important to consider.</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17</a:t>
            </a:fld>
            <a:endParaRPr lang="en-AU"/>
          </a:p>
        </p:txBody>
      </p:sp>
    </p:spTree>
    <p:extLst>
      <p:ext uri="{BB962C8B-B14F-4D97-AF65-F5344CB8AC3E}">
        <p14:creationId xmlns:p14="http://schemas.microsoft.com/office/powerpoint/2010/main" val="257487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u="none" strike="noStrike" kern="1200" baseline="0" dirty="0" smtClean="0">
                <a:solidFill>
                  <a:schemeClr val="tx1"/>
                </a:solidFill>
                <a:latin typeface="Tw Cen MT Mi" pitchFamily="34" charset="0"/>
                <a:ea typeface="+mn-ea"/>
                <a:cs typeface="+mn-cs"/>
              </a:rPr>
              <a:t>Effective planning takes a team, drawing on and co-ordinating resources from across the organisation. Asset management is a discipline that brings together:</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engineering;</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financial planning;</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economic and demographic forecasting;</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corporate and strategic planning;</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performance monitoring and management;</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risk management and lifelines planning; with</a:t>
            </a: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political decision-making and leadership.</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It is important to ensure that there is some way in which these disciplines are able to work together, particularly at the point when the organisation is refreshing its planning and putting together a long-term strategic plan.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Bringing together a temporary structure to work on the development can be useful, much like treating it as a project.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The diagram shows Hamilton City Council’s approach – which has brought together three defined teams supported by a centre of excellence. The centre is led by a small (1.5 FTE) centralised team with contributions by key staff in other support areas and operational parts of the business.</a:t>
            </a:r>
          </a:p>
          <a:p>
            <a:endParaRPr lang="en-NZ" sz="1100" b="0" i="0" u="none" strike="noStrike" kern="1200" baseline="0" dirty="0" smtClean="0">
              <a:solidFill>
                <a:schemeClr val="tx1"/>
              </a:solidFill>
              <a:latin typeface="Tw Cen MT Mi" pitchFamily="34" charset="0"/>
              <a:ea typeface="+mn-ea"/>
              <a:cs typeface="+mn-cs"/>
            </a:endParaRPr>
          </a:p>
          <a:p>
            <a:r>
              <a:rPr lang="en-NZ" dirty="0" smtClean="0"/>
              <a:t>The Asset Strategy staff in the </a:t>
            </a:r>
            <a:r>
              <a:rPr lang="en-NZ" dirty="0" err="1" smtClean="0"/>
              <a:t>CoE</a:t>
            </a:r>
            <a:r>
              <a:rPr lang="en-NZ" dirty="0" smtClean="0"/>
              <a:t> provide the consistency across the three key teams that operate within the organisation.</a:t>
            </a:r>
          </a:p>
          <a:p>
            <a:endParaRPr lang="en-NZ" sz="1100" b="1" i="0" u="none" strike="noStrike" kern="1200" baseline="0" dirty="0" smtClean="0">
              <a:solidFill>
                <a:schemeClr val="tx1"/>
              </a:solidFill>
              <a:latin typeface="Tw Cen MT Mi" pitchFamily="34" charset="0"/>
              <a:ea typeface="+mn-ea"/>
              <a:cs typeface="+mn-cs"/>
            </a:endParaRPr>
          </a:p>
          <a:p>
            <a:r>
              <a:rPr lang="en-NZ" sz="1100" b="1" i="0" u="none" strike="noStrike" kern="1200" baseline="0" dirty="0" smtClean="0">
                <a:solidFill>
                  <a:schemeClr val="tx1"/>
                </a:solidFill>
                <a:latin typeface="Tw Cen MT Mi" pitchFamily="34" charset="0"/>
                <a:ea typeface="+mn-ea"/>
                <a:cs typeface="+mn-cs"/>
              </a:rPr>
              <a:t>The Centre of Excellence approach has been developed to perform five primary functions:</a:t>
            </a:r>
            <a:r>
              <a:rPr lang="en-NZ" sz="1100" b="0" i="0" u="none" strike="noStrike" kern="1200" baseline="0" dirty="0" smtClean="0">
                <a:solidFill>
                  <a:schemeClr val="tx1"/>
                </a:solidFill>
                <a:latin typeface="Tw Cen MT Mi" pitchFamily="34" charset="0"/>
                <a:ea typeface="+mn-ea"/>
                <a:cs typeface="+mn-cs"/>
              </a:rPr>
              <a:t>	</a:t>
            </a:r>
          </a:p>
          <a:p>
            <a:endParaRPr lang="en-NZ" sz="1100" b="1" i="0" u="none" strike="noStrike" kern="1200" baseline="0" dirty="0" smtClean="0">
              <a:solidFill>
                <a:schemeClr val="tx1"/>
              </a:solidFill>
              <a:latin typeface="Tw Cen MT Mi" pitchFamily="34" charset="0"/>
              <a:ea typeface="+mn-ea"/>
              <a:cs typeface="+mn-cs"/>
            </a:endParaRPr>
          </a:p>
          <a:p>
            <a:r>
              <a:rPr lang="en-NZ" sz="1100" b="1" i="0" u="none" strike="noStrike" kern="1200" baseline="0" dirty="0" smtClean="0">
                <a:solidFill>
                  <a:schemeClr val="tx1"/>
                </a:solidFill>
                <a:latin typeface="Tw Cen MT Mi" pitchFamily="34" charset="0"/>
                <a:ea typeface="+mn-ea"/>
                <a:cs typeface="+mn-cs"/>
              </a:rPr>
              <a:t>Support: e.g. </a:t>
            </a:r>
            <a:r>
              <a:rPr lang="en-NZ" sz="1100" b="0" i="0" u="none" strike="noStrike" kern="1200" baseline="0" dirty="0" smtClean="0">
                <a:solidFill>
                  <a:schemeClr val="tx1"/>
                </a:solidFill>
                <a:latin typeface="Tw Cen MT Mi" pitchFamily="34" charset="0"/>
                <a:ea typeface="+mn-ea"/>
                <a:cs typeface="+mn-cs"/>
              </a:rPr>
              <a:t>procuring and providing services to help asset managers, or providing subject matter experts.</a:t>
            </a:r>
          </a:p>
          <a:p>
            <a:endParaRPr lang="en-NZ" sz="1100" b="1" i="0" u="none" strike="noStrike" kern="1200" baseline="0" dirty="0" smtClean="0">
              <a:solidFill>
                <a:schemeClr val="tx1"/>
              </a:solidFill>
              <a:latin typeface="Tw Cen MT Mi" pitchFamily="34" charset="0"/>
              <a:ea typeface="+mn-ea"/>
              <a:cs typeface="+mn-cs"/>
            </a:endParaRPr>
          </a:p>
          <a:p>
            <a:r>
              <a:rPr lang="en-NZ" sz="1100" b="1" i="0" u="none" strike="noStrike" kern="1200" baseline="0" dirty="0" smtClean="0">
                <a:solidFill>
                  <a:schemeClr val="tx1"/>
                </a:solidFill>
                <a:latin typeface="Tw Cen MT Mi" pitchFamily="34" charset="0"/>
                <a:ea typeface="+mn-ea"/>
                <a:cs typeface="+mn-cs"/>
              </a:rPr>
              <a:t>Guidance: </a:t>
            </a:r>
            <a:r>
              <a:rPr lang="en-NZ" sz="1100" b="0" i="0" u="none" strike="noStrike" kern="1200" baseline="0" dirty="0" smtClean="0">
                <a:solidFill>
                  <a:schemeClr val="tx1"/>
                </a:solidFill>
                <a:latin typeface="Tw Cen MT Mi" pitchFamily="34" charset="0"/>
                <a:ea typeface="+mn-ea"/>
                <a:cs typeface="+mn-cs"/>
              </a:rPr>
              <a:t>organisational standards, methodologies, tools, and knowledge repositories. </a:t>
            </a:r>
          </a:p>
          <a:p>
            <a:endParaRPr lang="en-NZ" sz="1100" b="0" i="0" u="none" strike="noStrike" kern="1200" baseline="0" dirty="0" smtClean="0">
              <a:solidFill>
                <a:schemeClr val="tx1"/>
              </a:solidFill>
              <a:latin typeface="Tw Cen MT Mi" pitchFamily="34" charset="0"/>
              <a:ea typeface="+mn-ea"/>
              <a:cs typeface="+mn-cs"/>
            </a:endParaRPr>
          </a:p>
          <a:p>
            <a:r>
              <a:rPr lang="en-NZ" sz="1100" b="1" i="0" u="none" strike="noStrike" kern="1200" baseline="0" dirty="0" smtClean="0">
                <a:solidFill>
                  <a:schemeClr val="tx1"/>
                </a:solidFill>
                <a:latin typeface="Tw Cen MT Mi" pitchFamily="34" charset="0"/>
                <a:ea typeface="+mn-ea"/>
                <a:cs typeface="+mn-cs"/>
              </a:rPr>
              <a:t>Shared Learning: </a:t>
            </a:r>
            <a:r>
              <a:rPr lang="en-NZ" sz="1100" b="0" i="0" u="none" strike="noStrike" kern="1200" baseline="0" dirty="0" smtClean="0">
                <a:solidFill>
                  <a:schemeClr val="tx1"/>
                </a:solidFill>
                <a:latin typeface="Tw Cen MT Mi" pitchFamily="34" charset="0"/>
                <a:ea typeface="+mn-ea"/>
                <a:cs typeface="+mn-cs"/>
              </a:rPr>
              <a:t>The team manages and provides a corporate training programme for Asset Management.</a:t>
            </a:r>
          </a:p>
          <a:p>
            <a:endParaRPr lang="en-NZ" sz="1100" b="0" i="0" u="none" strike="noStrike" kern="1200" baseline="0" dirty="0" smtClean="0">
              <a:solidFill>
                <a:schemeClr val="tx1"/>
              </a:solidFill>
              <a:latin typeface="Tw Cen MT Mi" pitchFamily="34" charset="0"/>
              <a:ea typeface="+mn-ea"/>
              <a:cs typeface="+mn-cs"/>
            </a:endParaRPr>
          </a:p>
          <a:p>
            <a:r>
              <a:rPr lang="en-NZ" sz="1100" b="1" i="0" u="none" strike="noStrike" kern="1200" baseline="0" dirty="0" smtClean="0">
                <a:solidFill>
                  <a:schemeClr val="tx1"/>
                </a:solidFill>
                <a:latin typeface="Tw Cen MT Mi" pitchFamily="34" charset="0"/>
                <a:ea typeface="+mn-ea"/>
                <a:cs typeface="+mn-cs"/>
              </a:rPr>
              <a:t>Measurements: </a:t>
            </a:r>
            <a:r>
              <a:rPr lang="en-NZ" sz="1100" b="0" i="0" u="none" strike="noStrike" kern="1200" baseline="0" dirty="0" smtClean="0">
                <a:solidFill>
                  <a:schemeClr val="tx1"/>
                </a:solidFill>
                <a:latin typeface="Tw Cen MT Mi" pitchFamily="34" charset="0"/>
                <a:ea typeface="+mn-ea"/>
                <a:cs typeface="+mn-cs"/>
              </a:rPr>
              <a:t>The </a:t>
            </a:r>
            <a:r>
              <a:rPr lang="en-NZ" sz="1100" b="0" i="0" u="none" strike="noStrike" kern="1200" baseline="0" dirty="0" err="1" smtClean="0">
                <a:solidFill>
                  <a:schemeClr val="tx1"/>
                </a:solidFill>
                <a:latin typeface="Tw Cen MT Mi" pitchFamily="34" charset="0"/>
                <a:ea typeface="+mn-ea"/>
                <a:cs typeface="+mn-cs"/>
              </a:rPr>
              <a:t>CoE</a:t>
            </a:r>
            <a:r>
              <a:rPr lang="en-NZ" sz="1100" b="0" i="0" u="none" strike="noStrike" kern="1200" baseline="0" dirty="0" smtClean="0">
                <a:solidFill>
                  <a:schemeClr val="tx1"/>
                </a:solidFill>
                <a:latin typeface="Tw Cen MT Mi" pitchFamily="34" charset="0"/>
                <a:ea typeface="+mn-ea"/>
                <a:cs typeface="+mn-cs"/>
              </a:rPr>
              <a:t> monitors AM practices and reports this to senior management. </a:t>
            </a:r>
          </a:p>
          <a:p>
            <a:endParaRPr lang="en-NZ" sz="1100" b="0" i="0" u="none" strike="noStrike" kern="1200" baseline="0" dirty="0" smtClean="0">
              <a:solidFill>
                <a:schemeClr val="tx1"/>
              </a:solidFill>
              <a:latin typeface="Tw Cen MT Mi" pitchFamily="34" charset="0"/>
              <a:ea typeface="+mn-ea"/>
              <a:cs typeface="+mn-cs"/>
            </a:endParaRPr>
          </a:p>
          <a:p>
            <a:r>
              <a:rPr lang="en-NZ" sz="1100" b="1" i="0" u="none" strike="noStrike" kern="1200" baseline="0" dirty="0" smtClean="0">
                <a:solidFill>
                  <a:schemeClr val="tx1"/>
                </a:solidFill>
                <a:latin typeface="Tw Cen MT Mi" pitchFamily="34" charset="0"/>
                <a:ea typeface="+mn-ea"/>
                <a:cs typeface="+mn-cs"/>
              </a:rPr>
              <a:t>Governance: </a:t>
            </a:r>
            <a:r>
              <a:rPr lang="en-NZ" sz="1100" b="0" i="0" u="none" strike="noStrike" kern="1200" baseline="0" dirty="0" smtClean="0">
                <a:solidFill>
                  <a:schemeClr val="tx1"/>
                </a:solidFill>
                <a:latin typeface="Tw Cen MT Mi" pitchFamily="34" charset="0"/>
                <a:ea typeface="+mn-ea"/>
                <a:cs typeface="+mn-cs"/>
              </a:rPr>
              <a:t>Where necessary, the Team will analyse matters of concern and recommend to SLT plans of action. This may include reallocating limited resources (money, people, </a:t>
            </a:r>
            <a:r>
              <a:rPr lang="en-NZ" sz="1100" b="0" i="0" u="none" strike="noStrike" kern="1200" baseline="0" dirty="0" err="1" smtClean="0">
                <a:solidFill>
                  <a:schemeClr val="tx1"/>
                </a:solidFill>
                <a:latin typeface="Tw Cen MT Mi" pitchFamily="34" charset="0"/>
                <a:ea typeface="+mn-ea"/>
                <a:cs typeface="+mn-cs"/>
              </a:rPr>
              <a:t>etc</a:t>
            </a:r>
            <a:r>
              <a:rPr lang="en-NZ" sz="1100" b="0" i="0" u="none" strike="noStrike" kern="1200" baseline="0" dirty="0" smtClean="0">
                <a:solidFill>
                  <a:schemeClr val="tx1"/>
                </a:solidFill>
                <a:latin typeface="Tw Cen MT Mi" pitchFamily="34" charset="0"/>
                <a:ea typeface="+mn-ea"/>
                <a:cs typeface="+mn-cs"/>
              </a:rPr>
              <a:t>). It also has oversight of the portfolio to help ensure Council invests in the most valuable projects and to help identify economies of scale by coordinating projects.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We have a number of examples in our document of different organisations tackling the same issue. In some cases coordination goes beyond the boundaries of a single organisation so that planning can be integrated or so that smaller organisations can share resources. </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18</a:t>
            </a:fld>
            <a:endParaRPr lang="en-AU"/>
          </a:p>
        </p:txBody>
      </p:sp>
    </p:spTree>
    <p:extLst>
      <p:ext uri="{BB962C8B-B14F-4D97-AF65-F5344CB8AC3E}">
        <p14:creationId xmlns:p14="http://schemas.microsoft.com/office/powerpoint/2010/main" val="416794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u="none" strike="noStrike" kern="1200" baseline="0" dirty="0" smtClean="0">
                <a:solidFill>
                  <a:schemeClr val="tx1"/>
                </a:solidFill>
                <a:latin typeface="Tw Cen MT Mi" pitchFamily="34" charset="0"/>
                <a:ea typeface="+mn-ea"/>
                <a:cs typeface="+mn-cs"/>
              </a:rPr>
              <a:t>Regardless of the structures in place, in our view good quality data is at the heart of effective planning.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It provides the starting point for planning and allows analysis to be accurate and informative. It allows trade-offs to be determined with confidence so that the best value whole-of-life strategies can be established. It allows risk to be managed and issues to be addressed quickly and efficiently when they arise:</a:t>
            </a:r>
          </a:p>
          <a:p>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good planning relies on good quality data, and good asset management practice updates asset knowledge and information systems as work is carried out; </a:t>
            </a:r>
            <a:br>
              <a:rPr lang="en-NZ" sz="1100" b="0" i="0" u="none" strike="noStrike" kern="1200" baseline="0" dirty="0" smtClean="0">
                <a:solidFill>
                  <a:schemeClr val="tx1"/>
                </a:solidFill>
                <a:latin typeface="Tw Cen MT Mi" pitchFamily="34" charset="0"/>
                <a:ea typeface="+mn-ea"/>
                <a:cs typeface="+mn-cs"/>
              </a:rPr>
            </a:br>
            <a:r>
              <a:rPr lang="en-NZ" sz="1100" b="0" i="0" u="none" strike="noStrike" kern="1200" baseline="0" dirty="0" smtClean="0">
                <a:solidFill>
                  <a:schemeClr val="tx1"/>
                </a:solidFill>
                <a:latin typeface="Tw Cen MT Mi" pitchFamily="34" charset="0"/>
                <a:ea typeface="+mn-ea"/>
                <a:cs typeface="+mn-cs"/>
              </a:rPr>
              <a:t/>
            </a:r>
            <a:br>
              <a:rPr lang="en-NZ" sz="1100" b="0" i="0" u="none" strike="noStrike" kern="1200" baseline="0" dirty="0" smtClean="0">
                <a:solidFill>
                  <a:schemeClr val="tx1"/>
                </a:solidFill>
                <a:latin typeface="Tw Cen MT Mi" pitchFamily="34" charset="0"/>
                <a:ea typeface="+mn-ea"/>
                <a:cs typeface="+mn-cs"/>
              </a:rPr>
            </a:br>
            <a:r>
              <a:rPr lang="en-NZ" sz="1100" b="0" i="0" u="none" strike="noStrike" kern="1200" baseline="0" dirty="0" smtClean="0">
                <a:solidFill>
                  <a:schemeClr val="tx1"/>
                </a:solidFill>
                <a:latin typeface="Tw Cen MT Mi" pitchFamily="34" charset="0"/>
                <a:ea typeface="+mn-ea"/>
                <a:cs typeface="+mn-cs"/>
              </a:rPr>
              <a:t>A virtuous circle where good quality data informs work, which in turn leads to better asset information should be the aim.</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But data systems can only be as good as the way in which they are operated; The data in them needs to be reliable for the resulting analysis to be accurate.</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It is important to be clear on the reliability of asset data and have firm plans in place to maintain its accuracy or bring it up to the level it needs to be; The most open organisations make clear assumptions about the effect any uncertainty in asset information will have on their plans; they are not surprised when plans need to change because they recognised the limitations of their analysis.</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data needs to be clean, and free from errors that would make a material difference;</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organisations need a clear process to update their data in a timely and accurate manner – condition information can be particularly useful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smtClean="0">
                <a:solidFill>
                  <a:schemeClr val="tx1"/>
                </a:solidFill>
                <a:latin typeface="Tw Cen MT Mi" pitchFamily="34" charset="0"/>
                <a:ea typeface="+mn-ea"/>
                <a:cs typeface="+mn-cs"/>
              </a:rPr>
              <a:t>The slide shows </a:t>
            </a:r>
            <a:r>
              <a:rPr lang="en-NZ" sz="1100" b="0" i="0" u="none" strike="noStrike" kern="1200" baseline="0" dirty="0" err="1" smtClean="0">
                <a:solidFill>
                  <a:schemeClr val="tx1"/>
                </a:solidFill>
                <a:latin typeface="Tw Cen MT Mi" pitchFamily="34" charset="0"/>
                <a:ea typeface="+mn-ea"/>
                <a:cs typeface="+mn-cs"/>
              </a:rPr>
              <a:t>KiwiRail’s</a:t>
            </a:r>
            <a:r>
              <a:rPr lang="en-NZ" sz="1100" b="0" i="0" u="none" strike="noStrike" kern="1200" baseline="0" dirty="0" smtClean="0">
                <a:solidFill>
                  <a:schemeClr val="tx1"/>
                </a:solidFill>
                <a:latin typeface="Tw Cen MT Mi" pitchFamily="34" charset="0"/>
                <a:ea typeface="+mn-ea"/>
                <a:cs typeface="+mn-cs"/>
              </a:rPr>
              <a:t> KPI Dashboard for its Asset Management Knowledge Centre. Each dial represents </a:t>
            </a:r>
            <a:r>
              <a:rPr lang="en-NZ" sz="1100" b="0" i="0" u="none" strike="noStrike" kern="1200" baseline="0" dirty="0" err="1" smtClean="0">
                <a:solidFill>
                  <a:schemeClr val="tx1"/>
                </a:solidFill>
                <a:latin typeface="Tw Cen MT Mi" pitchFamily="34" charset="0"/>
                <a:ea typeface="+mn-ea"/>
                <a:cs typeface="+mn-cs"/>
              </a:rPr>
              <a:t>KiwiRail’s</a:t>
            </a:r>
            <a:r>
              <a:rPr lang="en-NZ" sz="1100" b="0" i="0" u="none" strike="noStrike" kern="1200" baseline="0" dirty="0" smtClean="0">
                <a:solidFill>
                  <a:schemeClr val="tx1"/>
                </a:solidFill>
                <a:latin typeface="Tw Cen MT Mi" pitchFamily="34" charset="0"/>
                <a:ea typeface="+mn-ea"/>
                <a:cs typeface="+mn-cs"/>
              </a:rPr>
              <a:t> view of its own data.</a:t>
            </a:r>
          </a:p>
          <a:p>
            <a:pPr marL="0" indent="0">
              <a:buFont typeface="Arial" panose="020B0604020202020204" pitchFamily="34" charset="0"/>
              <a:buNone/>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smtClean="0">
                <a:solidFill>
                  <a:schemeClr val="tx1"/>
                </a:solidFill>
                <a:latin typeface="Tw Cen MT Mi" pitchFamily="34" charset="0"/>
                <a:ea typeface="+mn-ea"/>
                <a:cs typeface="+mn-cs"/>
              </a:rPr>
              <a:t>Risks, Issues, Stakeholders and Constraints are identified. A brief summary of activity under each heading is provided.</a:t>
            </a:r>
          </a:p>
          <a:p>
            <a:pPr marL="0" indent="0">
              <a:buFont typeface="Arial" panose="020B0604020202020204" pitchFamily="34" charset="0"/>
              <a:buNone/>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smtClean="0">
                <a:solidFill>
                  <a:schemeClr val="tx1"/>
                </a:solidFill>
                <a:latin typeface="Tw Cen MT Mi" pitchFamily="34" charset="0"/>
                <a:ea typeface="+mn-ea"/>
                <a:cs typeface="+mn-cs"/>
              </a:rPr>
              <a:t>Across the bottom of the dashboard is an indicator of overall progress towards the targeted level of asset information robustness.</a:t>
            </a:r>
          </a:p>
          <a:p>
            <a:pPr marL="0" indent="0">
              <a:buFont typeface="Arial" panose="020B0604020202020204" pitchFamily="34" charset="0"/>
              <a:buNone/>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smtClean="0">
                <a:solidFill>
                  <a:schemeClr val="tx1"/>
                </a:solidFill>
                <a:latin typeface="Tw Cen MT Mi" pitchFamily="34" charset="0"/>
                <a:ea typeface="+mn-ea"/>
                <a:cs typeface="+mn-cs"/>
              </a:rPr>
              <a:t>We like the accessible way in which the dashboard makes the importance of data clear and visible.</a:t>
            </a:r>
          </a:p>
          <a:p>
            <a:pPr marL="0" indent="0">
              <a:buFont typeface="Arial" panose="020B0604020202020204" pitchFamily="34" charset="0"/>
              <a:buNone/>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err="1" smtClean="0">
                <a:solidFill>
                  <a:schemeClr val="tx1"/>
                </a:solidFill>
                <a:latin typeface="Tw Cen MT Mi" pitchFamily="34" charset="0"/>
                <a:ea typeface="+mn-ea"/>
                <a:cs typeface="+mn-cs"/>
              </a:rPr>
              <a:t>KiwiRail</a:t>
            </a:r>
            <a:r>
              <a:rPr lang="en-NZ" sz="1100" b="0" i="0" u="none" strike="noStrike" kern="1200" baseline="0" dirty="0" smtClean="0">
                <a:solidFill>
                  <a:schemeClr val="tx1"/>
                </a:solidFill>
                <a:latin typeface="Tw Cen MT Mi" pitchFamily="34" charset="0"/>
                <a:ea typeface="+mn-ea"/>
                <a:cs typeface="+mn-cs"/>
              </a:rPr>
              <a:t> recognises the value of its asset information, and has invested in it.</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19</a:t>
            </a:fld>
            <a:endParaRPr lang="en-AU"/>
          </a:p>
        </p:txBody>
      </p:sp>
    </p:spTree>
    <p:extLst>
      <p:ext uri="{BB962C8B-B14F-4D97-AF65-F5344CB8AC3E}">
        <p14:creationId xmlns:p14="http://schemas.microsoft.com/office/powerpoint/2010/main" val="354148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am here to talk about our latest publication:</a:t>
            </a:r>
          </a:p>
          <a:p>
            <a:pPr marL="171450" indent="-171450">
              <a:buFont typeface="Arial" panose="020B0604020202020204" pitchFamily="34" charset="0"/>
              <a:buChar char="•"/>
            </a:pPr>
            <a:r>
              <a:rPr lang="en-NZ" i="1" dirty="0" smtClean="0"/>
              <a:t>Asset management and long-term planning: Learning from audit findings 2015 to 2017</a:t>
            </a:r>
          </a:p>
          <a:p>
            <a:endParaRPr lang="en-NZ" dirty="0" smtClean="0"/>
          </a:p>
          <a:p>
            <a:r>
              <a:rPr lang="en-NZ" dirty="0" smtClean="0"/>
              <a:t>This publication is intended to be a resource for public sector organisations that manage significant infrastructure networks </a:t>
            </a:r>
          </a:p>
          <a:p>
            <a:endParaRPr lang="en-NZ" dirty="0" smtClean="0"/>
          </a:p>
          <a:p>
            <a:r>
              <a:rPr lang="en-NZ" dirty="0" smtClean="0"/>
              <a:t>And those whose services rely on assets for their delivery.</a:t>
            </a:r>
          </a:p>
          <a:p>
            <a:endParaRPr lang="en-NZ" dirty="0" smtClean="0"/>
          </a:p>
          <a:p>
            <a:r>
              <a:rPr lang="en-NZ" dirty="0" smtClean="0"/>
              <a:t>It is aimed principally at</a:t>
            </a:r>
            <a:r>
              <a:rPr lang="en-NZ" baseline="0" dirty="0" smtClean="0"/>
              <a:t>:</a:t>
            </a:r>
            <a:endParaRPr lang="en-NZ" dirty="0" smtClean="0"/>
          </a:p>
          <a:p>
            <a:pPr marL="171450" indent="-171450">
              <a:buFont typeface="Arial" panose="020B0604020202020204" pitchFamily="34" charset="0"/>
              <a:buChar char="•"/>
            </a:pPr>
            <a:r>
              <a:rPr lang="en-NZ" dirty="0" smtClean="0"/>
              <a:t>asset managers - responsible for managing asset-related functions or contributing to planning – the asset management team if you like; as well as</a:t>
            </a:r>
          </a:p>
          <a:p>
            <a:pPr marL="171450" indent="-171450">
              <a:buFont typeface="Arial" panose="020B0604020202020204" pitchFamily="34" charset="0"/>
              <a:buChar char="•"/>
            </a:pPr>
            <a:r>
              <a:rPr lang="en-NZ" dirty="0" smtClean="0"/>
              <a:t>Senior managers and governing bodies that have responsibility for making strategic</a:t>
            </a:r>
            <a:r>
              <a:rPr lang="en-NZ" baseline="0" dirty="0" smtClean="0"/>
              <a:t> and </a:t>
            </a:r>
            <a:r>
              <a:rPr lang="en-NZ" dirty="0" smtClean="0"/>
              <a:t>asset-related decisions.</a:t>
            </a:r>
          </a:p>
          <a:p>
            <a:pPr marL="171450" indent="-171450">
              <a:buFont typeface="Arial" panose="020B0604020202020204" pitchFamily="34" charset="0"/>
              <a:buChar char="•"/>
            </a:pPr>
            <a:endParaRPr lang="en-NZ" dirty="0" smtClean="0"/>
          </a:p>
          <a:p>
            <a:r>
              <a:rPr lang="en-NZ" dirty="0" smtClean="0"/>
              <a:t>It builds on our similar publication of April 2010, </a:t>
            </a:r>
            <a:r>
              <a:rPr lang="en-NZ" i="1" dirty="0" smtClean="0"/>
              <a:t>Asset management for public entities</a:t>
            </a:r>
            <a:r>
              <a:rPr lang="en-NZ" dirty="0" smtClean="0"/>
              <a:t>.</a:t>
            </a:r>
          </a:p>
          <a:p>
            <a:endParaRPr lang="en-NZ" dirty="0" smtClean="0"/>
          </a:p>
          <a:p>
            <a:r>
              <a:rPr lang="en-NZ" dirty="0" smtClean="0"/>
              <a:t>Both are a combination of thoughts from our audit findings, reflections on good practice, and some highlights</a:t>
            </a:r>
            <a:r>
              <a:rPr lang="en-NZ" baseline="0" dirty="0" smtClean="0"/>
              <a:t> of notable practice from across the sector.</a:t>
            </a:r>
          </a:p>
          <a:p>
            <a:endParaRPr lang="en-NZ" dirty="0" smtClean="0"/>
          </a:p>
          <a:p>
            <a:r>
              <a:rPr lang="en-NZ" dirty="0" smtClean="0"/>
              <a:t>In 2010 we said that good asset management is an integral part of an organisation’s service and financial planning. That is even more true as our population increases and makes more demands on public services.</a:t>
            </a:r>
          </a:p>
          <a:p>
            <a:endParaRPr lang="en-NZ" dirty="0" smtClean="0"/>
          </a:p>
          <a:p>
            <a:r>
              <a:rPr lang="en-NZ" dirty="0" smtClean="0"/>
              <a:t>Through</a:t>
            </a:r>
            <a:r>
              <a:rPr lang="en-NZ" baseline="0" dirty="0" smtClean="0"/>
              <a:t> this publication w</a:t>
            </a:r>
            <a:r>
              <a:rPr lang="en-NZ" dirty="0" smtClean="0"/>
              <a:t>e are making the most of our unique view across the public sector. We want to raise</a:t>
            </a:r>
            <a:r>
              <a:rPr lang="en-NZ" baseline="0" dirty="0" smtClean="0"/>
              <a:t> the profile of asset management, and support the practitioners working in it.  We want to </a:t>
            </a:r>
            <a:r>
              <a:rPr lang="en-NZ" dirty="0" smtClean="0"/>
              <a:t>foster continued improvement across</a:t>
            </a:r>
            <a:r>
              <a:rPr lang="en-NZ" baseline="0" dirty="0" smtClean="0"/>
              <a:t> </a:t>
            </a:r>
            <a:r>
              <a:rPr lang="en-NZ" dirty="0" smtClean="0"/>
              <a:t>the public sector by sharing our views and examples.</a:t>
            </a:r>
          </a:p>
          <a:p>
            <a:endParaRPr lang="en-NZ" dirty="0" smtClean="0"/>
          </a:p>
          <a:p>
            <a:r>
              <a:rPr lang="en-NZ" dirty="0" smtClean="0"/>
              <a:t>We pose</a:t>
            </a:r>
            <a:r>
              <a:rPr lang="en-NZ" baseline="0" dirty="0" smtClean="0"/>
              <a:t> 10 questions that we think governing bodies and senior management need to know the answers to.</a:t>
            </a:r>
          </a:p>
          <a:p>
            <a:endParaRPr lang="en-NZ" dirty="0" smtClean="0"/>
          </a:p>
          <a:p>
            <a:r>
              <a:rPr lang="en-NZ" dirty="0" smtClean="0"/>
              <a:t>We are confident that the information in this publication will add value and encourage sharing of good practice examples and lessons learned, between asset managers and across public sector organisations.</a:t>
            </a:r>
          </a:p>
          <a:p>
            <a:endParaRPr lang="en-NZ" dirty="0" smtClean="0"/>
          </a:p>
          <a:p>
            <a:r>
              <a:rPr lang="en-NZ" dirty="0" smtClean="0"/>
              <a:t>We quote examples from 15 entities in this publication. I want to thank the public sector organisations who agreed to be featured. Their willingness to be open and transparent contributes to the effectiveness and efficiency of the public sector.</a:t>
            </a:r>
          </a:p>
          <a:p>
            <a:endParaRPr lang="en-NZ" dirty="0" smtClean="0"/>
          </a:p>
          <a:p>
            <a:r>
              <a:rPr lang="en-NZ" dirty="0" smtClean="0"/>
              <a:t>We are not saying that these organisations are perfect. Nor that we have all the answers. We are merely</a:t>
            </a:r>
            <a:endParaRPr lang="en-NZ" baseline="0" dirty="0" smtClean="0"/>
          </a:p>
          <a:p>
            <a:pPr marL="171450" indent="-171450">
              <a:buFont typeface="Arial" panose="020B0604020202020204" pitchFamily="34" charset="0"/>
              <a:buChar char="•"/>
            </a:pPr>
            <a:r>
              <a:rPr lang="en-NZ" baseline="0" dirty="0" smtClean="0"/>
              <a:t>pointing to some examples that we think are interesting; and </a:t>
            </a:r>
          </a:p>
          <a:p>
            <a:pPr marL="171450" indent="-171450">
              <a:buFont typeface="Arial" panose="020B0604020202020204" pitchFamily="34" charset="0"/>
              <a:buChar char="•"/>
            </a:pPr>
            <a:r>
              <a:rPr lang="en-NZ" baseline="0" dirty="0" smtClean="0"/>
              <a:t>encouraging the public sector to share the skills, knowledge and experience that we see across the country.</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2</a:t>
            </a:fld>
            <a:endParaRPr lang="en-AU"/>
          </a:p>
        </p:txBody>
      </p:sp>
    </p:spTree>
    <p:extLst>
      <p:ext uri="{BB962C8B-B14F-4D97-AF65-F5344CB8AC3E}">
        <p14:creationId xmlns:p14="http://schemas.microsoft.com/office/powerpoint/2010/main" val="77005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JMK was a British Economist who died over 70 years ago.  One of the giants of modern economics he had great insight.  Perhaps he foresaw the difficulties and uncertainties inherent in long term planning? </a:t>
            </a:r>
          </a:p>
          <a:p>
            <a:endParaRPr lang="en-NZ" dirty="0" smtClean="0"/>
          </a:p>
          <a:p>
            <a:r>
              <a:rPr lang="en-NZ" dirty="0" smtClean="0"/>
              <a:t>A few quotes from him illustrate</a:t>
            </a:r>
            <a:r>
              <a:rPr lang="en-NZ" baseline="0" dirty="0" smtClean="0"/>
              <a:t> the nature of uncertainty: </a:t>
            </a:r>
            <a:endParaRPr lang="en-NZ" dirty="0" smtClean="0"/>
          </a:p>
          <a:p>
            <a:endParaRPr lang="en-NZ" dirty="0" smtClean="0"/>
          </a:p>
          <a:p>
            <a:r>
              <a:rPr lang="en-NZ" dirty="0" smtClean="0"/>
              <a:t>“There is nothing a government hates more than to be well informed; …it makes the process of arriving at decisions much more complicated and difficult”</a:t>
            </a:r>
          </a:p>
          <a:p>
            <a:endParaRPr lang="en-NZ" dirty="0" smtClean="0"/>
          </a:p>
          <a:p>
            <a:r>
              <a:rPr lang="en-NZ" dirty="0" smtClean="0"/>
              <a:t>“It is better to be roughly right than precisely wrong”</a:t>
            </a:r>
          </a:p>
          <a:p>
            <a:endParaRPr lang="en-NZ" dirty="0" smtClean="0"/>
          </a:p>
          <a:p>
            <a:r>
              <a:rPr lang="en-NZ" dirty="0" smtClean="0"/>
              <a:t>“There is no harm in being sometimes wrong – especially if one is promptly</a:t>
            </a:r>
            <a:r>
              <a:rPr lang="en-NZ" baseline="0" dirty="0" smtClean="0"/>
              <a:t> found out”</a:t>
            </a:r>
          </a:p>
          <a:p>
            <a:endParaRPr lang="en-NZ" baseline="0" dirty="0" smtClean="0"/>
          </a:p>
          <a:p>
            <a:r>
              <a:rPr lang="en-NZ" baseline="0" dirty="0" smtClean="0"/>
              <a:t>He did of course also have something to say about absolute certainty….</a:t>
            </a:r>
            <a:endParaRPr lang="en-NZ" dirty="0" smtClean="0"/>
          </a:p>
          <a:p>
            <a:endParaRPr lang="en-NZ" dirty="0" smtClean="0"/>
          </a:p>
          <a:p>
            <a:r>
              <a:rPr lang="en-NZ" dirty="0" smtClean="0"/>
              <a:t>“In the long run, we’re all dead”</a:t>
            </a:r>
          </a:p>
          <a:p>
            <a:endParaRPr lang="en-NZ" dirty="0" smtClean="0"/>
          </a:p>
          <a:p>
            <a:r>
              <a:rPr lang="en-NZ" dirty="0" smtClean="0"/>
              <a:t>Good quality planning relies on clear assumptions to help address uncertainty.</a:t>
            </a:r>
          </a:p>
          <a:p>
            <a:endParaRPr lang="en-NZ" dirty="0" smtClean="0"/>
          </a:p>
          <a:p>
            <a:r>
              <a:rPr lang="en-NZ" dirty="0" smtClean="0"/>
              <a:t>Corporate assumptions ensure consistency across multiple service areas. A good set of assumptions balances these corporate considerations with factors specifically relevant to the asset group.</a:t>
            </a:r>
          </a:p>
          <a:p>
            <a:endParaRPr lang="en-NZ" dirty="0" smtClean="0"/>
          </a:p>
          <a:p>
            <a:r>
              <a:rPr lang="en-NZ" dirty="0" smtClean="0"/>
              <a:t>Asset managers should be provided with a clear set of corporate assumptions on which to base plans and financial forecasts. They should also have the opportunity to influence these assumptions and introduce specific assumptions relevant to their service area.</a:t>
            </a:r>
          </a:p>
          <a:p>
            <a:endParaRPr lang="en-NZ" dirty="0" smtClean="0"/>
          </a:p>
          <a:p>
            <a:endParaRPr lang="en-NZ" dirty="0" smtClean="0"/>
          </a:p>
          <a:p>
            <a:r>
              <a:rPr lang="en-NZ" dirty="0" smtClean="0"/>
              <a:t>Clearly expressing your assumptions is an important part of accountability. It allows your stakeholders to take an informed view of your planning, and to understand what factors might lead plans to change. </a:t>
            </a:r>
          </a:p>
          <a:p>
            <a:endParaRPr lang="en-NZ" dirty="0" smtClean="0"/>
          </a:p>
          <a:p>
            <a:r>
              <a:rPr lang="en-NZ" dirty="0" smtClean="0"/>
              <a:t>Stakeholders can also take a view on whether assumptions are reasonable, which is all part of ensuring that the right debate takes place.</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22</a:t>
            </a:fld>
            <a:endParaRPr lang="en-AU"/>
          </a:p>
        </p:txBody>
      </p:sp>
    </p:spTree>
    <p:extLst>
      <p:ext uri="{BB962C8B-B14F-4D97-AF65-F5344CB8AC3E}">
        <p14:creationId xmlns:p14="http://schemas.microsoft.com/office/powerpoint/2010/main" val="238967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smtClean="0"/>
              <a:t>This slide shows an extract from Greater Wellington Regional Council’s corporate assumptions document – in this case, showing some of its non-financial assumptions. The entire document ran to 10 pages of clearly documented assumptions. Estimates of potential effects were included where the Council could assess these with confidence.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smtClean="0"/>
              <a:t>Even though you can’t read it – you can appreciate the level</a:t>
            </a:r>
            <a:r>
              <a:rPr lang="en-NZ" baseline="0" dirty="0" smtClean="0"/>
              <a:t> of detail that </a:t>
            </a:r>
            <a:r>
              <a:rPr lang="en-NZ" baseline="0" smtClean="0"/>
              <a:t>the council went to.</a:t>
            </a:r>
            <a:endParaRPr lang="en-NZ" dirty="0" smtClean="0"/>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23</a:t>
            </a:fld>
            <a:endParaRPr lang="en-AU"/>
          </a:p>
        </p:txBody>
      </p:sp>
    </p:spTree>
    <p:extLst>
      <p:ext uri="{BB962C8B-B14F-4D97-AF65-F5344CB8AC3E}">
        <p14:creationId xmlns:p14="http://schemas.microsoft.com/office/powerpoint/2010/main" val="341901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u="none" strike="noStrike" kern="1200" baseline="0" dirty="0" smtClean="0">
                <a:solidFill>
                  <a:schemeClr val="tx1"/>
                </a:solidFill>
                <a:latin typeface="Tw Cen MT Mi" pitchFamily="34" charset="0"/>
                <a:ea typeface="+mn-ea"/>
                <a:cs typeface="+mn-cs"/>
              </a:rPr>
              <a:t>Asset management planning is not for the auditor’s benefit – but there are some things that make it easier to be accountable and can be helpful in their own right: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Make sure that the governing body is clear on its priorities, and engage early with auditors on significant issues. </a:t>
            </a:r>
            <a:br>
              <a:rPr lang="en-NZ" sz="1100" b="0" i="0" u="none" strike="noStrike" kern="1200" baseline="0" dirty="0" smtClean="0">
                <a:solidFill>
                  <a:schemeClr val="tx1"/>
                </a:solidFill>
                <a:latin typeface="Tw Cen MT Mi" pitchFamily="34" charset="0"/>
                <a:ea typeface="+mn-ea"/>
                <a:cs typeface="+mn-cs"/>
              </a:rPr>
            </a:br>
            <a:r>
              <a:rPr lang="en-NZ" sz="1100" b="0" i="0" u="none" strike="noStrike" kern="1200" baseline="0" dirty="0" smtClean="0">
                <a:solidFill>
                  <a:schemeClr val="tx1"/>
                </a:solidFill>
                <a:latin typeface="Tw Cen MT Mi" pitchFamily="34" charset="0"/>
                <a:ea typeface="+mn-ea"/>
                <a:cs typeface="+mn-cs"/>
              </a:rPr>
              <a:t/>
            </a:r>
            <a:br>
              <a:rPr lang="en-NZ" sz="1100" b="0" i="0" u="none" strike="noStrike" kern="1200" baseline="0" dirty="0" smtClean="0">
                <a:solidFill>
                  <a:schemeClr val="tx1"/>
                </a:solidFill>
                <a:latin typeface="Tw Cen MT Mi" pitchFamily="34" charset="0"/>
                <a:ea typeface="+mn-ea"/>
                <a:cs typeface="+mn-cs"/>
              </a:rPr>
            </a:br>
            <a:r>
              <a:rPr lang="en-NZ" sz="1100" b="0" i="0" u="none" strike="noStrike" kern="1200" baseline="0" dirty="0" smtClean="0">
                <a:solidFill>
                  <a:schemeClr val="tx1"/>
                </a:solidFill>
                <a:latin typeface="Tw Cen MT Mi" pitchFamily="34" charset="0"/>
                <a:ea typeface="+mn-ea"/>
                <a:cs typeface="+mn-cs"/>
              </a:rPr>
              <a:t>Priorities, especially those requiring stakeholder consultation, need to be clearly defined ahead of an audit. The governing body has a lead role in determining acceptable scenarios. Being clear about scenarios underpins effective decision-making. We have found that, when staff have clear direction, long-term planning becomes more efficient.</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Be realistic about time frames and follow a project-managed approach.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Assign a senior staff member responsibility for quality assurance.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Asset management planning is not a compliance exercise, and neither is the production of an asset management plan. The process and the resulting document need to be useful.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Documented plans do not need to be lengthy. They need to cover all the issues, but the best are readable, living documents.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171450" indent="-171450">
              <a:buFont typeface="Arial" panose="020B0604020202020204" pitchFamily="34" charset="0"/>
              <a:buChar char="•"/>
            </a:pPr>
            <a:r>
              <a:rPr lang="en-NZ" sz="1100" b="0" i="0" u="none" strike="noStrike" kern="1200" baseline="0" dirty="0" smtClean="0">
                <a:solidFill>
                  <a:schemeClr val="tx1"/>
                </a:solidFill>
                <a:latin typeface="Tw Cen MT Mi" pitchFamily="34" charset="0"/>
                <a:ea typeface="+mn-ea"/>
                <a:cs typeface="+mn-cs"/>
              </a:rPr>
              <a:t>A good plan sets out scenarios that link planning decisions to the organisation’s financial position. Clear assumptions and an assessment of data reliability complete the information required for accountability. </a:t>
            </a:r>
          </a:p>
          <a:p>
            <a:pPr marL="171450" indent="-171450">
              <a:buFont typeface="Arial" panose="020B0604020202020204" pitchFamily="34" charset="0"/>
              <a:buChar char="•"/>
            </a:pPr>
            <a:endParaRPr lang="en-NZ" sz="1100" b="0" i="0" u="none" strike="noStrike" kern="1200" baseline="0" dirty="0" smtClean="0">
              <a:solidFill>
                <a:schemeClr val="tx1"/>
              </a:solidFill>
              <a:latin typeface="Tw Cen MT Mi" pitchFamily="34" charset="0"/>
              <a:ea typeface="+mn-ea"/>
              <a:cs typeface="+mn-cs"/>
            </a:endParaRPr>
          </a:p>
          <a:p>
            <a:pPr marL="0" indent="0">
              <a:buFont typeface="Arial" panose="020B0604020202020204" pitchFamily="34" charset="0"/>
              <a:buNone/>
            </a:pPr>
            <a:r>
              <a:rPr lang="en-NZ" sz="1100" b="0" i="0" u="none" strike="noStrike" kern="1200" baseline="0" dirty="0" smtClean="0">
                <a:solidFill>
                  <a:schemeClr val="tx1"/>
                </a:solidFill>
                <a:latin typeface="Tw Cen MT Mi" pitchFamily="34" charset="0"/>
                <a:ea typeface="+mn-ea"/>
                <a:cs typeface="+mn-cs"/>
              </a:rPr>
              <a:t>These are recurring themes from our work. They are important to us, but they are more important to you.</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24</a:t>
            </a:fld>
            <a:endParaRPr lang="en-AU"/>
          </a:p>
        </p:txBody>
      </p:sp>
    </p:spTree>
    <p:extLst>
      <p:ext uri="{BB962C8B-B14F-4D97-AF65-F5344CB8AC3E}">
        <p14:creationId xmlns:p14="http://schemas.microsoft.com/office/powerpoint/2010/main" val="397055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u="none" strike="noStrike" kern="1200" baseline="0" dirty="0" smtClean="0">
                <a:solidFill>
                  <a:schemeClr val="tx1"/>
                </a:solidFill>
                <a:latin typeface="Tw Cen MT Mi" pitchFamily="34" charset="0"/>
                <a:ea typeface="+mn-ea"/>
                <a:cs typeface="+mn-cs"/>
              </a:rPr>
              <a:t>Long-Term Investment Strategy, Long-Term Plan, Infrastructure Strategy, or SAMP; whatever your asset-related strategic document’s name, there are some key questions that apply.</a:t>
            </a:r>
          </a:p>
          <a:p>
            <a:r>
              <a:rPr lang="en-NZ" sz="1100" b="0" i="0" u="none" strike="noStrike" kern="1200" baseline="0" dirty="0" smtClean="0">
                <a:solidFill>
                  <a:schemeClr val="tx1"/>
                </a:solidFill>
                <a:latin typeface="Tw Cen MT Mi" pitchFamily="34" charset="0"/>
                <a:ea typeface="+mn-ea"/>
                <a:cs typeface="+mn-cs"/>
              </a:rPr>
              <a:t>Reflecting on the findings from our work, we believe that there are ten questions that every senior manager and member of a governing body needs to know the answer to. If your organisation owns and operates a significant asset base, or your service delivery is highly reliant on assets, we think you should ask yourself these questions</a:t>
            </a:r>
          </a:p>
          <a:p>
            <a:endParaRPr lang="en-NZ" sz="1100" b="0" i="0" u="none" strike="noStrike" kern="1200" baseline="0" dirty="0" smtClean="0">
              <a:solidFill>
                <a:schemeClr val="tx1"/>
              </a:solidFill>
              <a:effectLst/>
              <a:latin typeface="Tw Cen MT Mi" pitchFamily="34" charset="0"/>
              <a:ea typeface="+mn-ea"/>
              <a:cs typeface="+mn-cs"/>
            </a:endParaRPr>
          </a:p>
          <a:p>
            <a:r>
              <a:rPr lang="en-NZ" sz="1100" b="1" kern="1200" dirty="0" smtClean="0">
                <a:solidFill>
                  <a:schemeClr val="tx1"/>
                </a:solidFill>
                <a:effectLst/>
                <a:latin typeface="Tw Cen MT Mi" pitchFamily="34" charset="0"/>
                <a:ea typeface="+mn-ea"/>
                <a:cs typeface="+mn-cs"/>
              </a:rPr>
              <a:t>Have you got a strategy for the long term sustainability of your assets?</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This should set out your long term approach to owning and managing assets in support of service delivery.  The levels of service you have committed to should be clear. The strategy should match the work that the assets require to meet these service levels and a funding strategy that ensures that this work is affordable.</a:t>
            </a:r>
          </a:p>
          <a:p>
            <a:endParaRPr lang="en-NZ" sz="1100" kern="1200" dirty="0" smtClean="0">
              <a:solidFill>
                <a:schemeClr val="tx1"/>
              </a:solidFill>
              <a:effectLst/>
              <a:latin typeface="Tw Cen MT Mi" pitchFamily="34" charset="0"/>
              <a:ea typeface="+mn-ea"/>
              <a:cs typeface="+mn-cs"/>
            </a:endParaRPr>
          </a:p>
        </p:txBody>
      </p:sp>
      <p:sp>
        <p:nvSpPr>
          <p:cNvPr id="4" name="Slide Number Placeholder 3"/>
          <p:cNvSpPr>
            <a:spLocks noGrp="1"/>
          </p:cNvSpPr>
          <p:nvPr>
            <p:ph type="sldNum" sz="quarter" idx="10"/>
          </p:nvPr>
        </p:nvSpPr>
        <p:spPr/>
        <p:txBody>
          <a:bodyPr/>
          <a:lstStyle/>
          <a:p>
            <a:fld id="{FB168B2F-D959-4C13-9591-43104FF7CD05}" type="slidenum">
              <a:rPr lang="en-AU" smtClean="0"/>
              <a:pPr/>
              <a:t>25</a:t>
            </a:fld>
            <a:endParaRPr lang="en-AU"/>
          </a:p>
        </p:txBody>
      </p:sp>
    </p:spTree>
    <p:extLst>
      <p:ext uri="{BB962C8B-B14F-4D97-AF65-F5344CB8AC3E}">
        <p14:creationId xmlns:p14="http://schemas.microsoft.com/office/powerpoint/2010/main" val="3680917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100" kern="1200" dirty="0" smtClean="0">
              <a:solidFill>
                <a:schemeClr val="tx1"/>
              </a:solidFill>
              <a:effectLst/>
              <a:latin typeface="Tw Cen MT Mi" pitchFamily="34" charset="0"/>
              <a:ea typeface="+mn-ea"/>
              <a:cs typeface="+mn-cs"/>
            </a:endParaRPr>
          </a:p>
          <a:p>
            <a:pPr lvl="0"/>
            <a:r>
              <a:rPr lang="en-NZ" sz="1100" b="1" kern="1200" dirty="0" smtClean="0">
                <a:solidFill>
                  <a:schemeClr val="tx1"/>
                </a:solidFill>
                <a:effectLst/>
                <a:latin typeface="Tw Cen MT Mi" pitchFamily="34" charset="0"/>
                <a:ea typeface="+mn-ea"/>
                <a:cs typeface="+mn-cs"/>
              </a:rPr>
              <a:t>Have you set an asset management policy?</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This defines your approach. It should cover what you are trying to achieve; who is responsible; what you need in order to be successful; the appropriate level of sophistication for your planning; an assessment of whether you are already there or need to improve some things; a clear definition of when plans should be updated, by whom, and who approves them.</a:t>
            </a:r>
          </a:p>
          <a:p>
            <a:r>
              <a:rPr lang="en-NZ" sz="1100" kern="1200" dirty="0" smtClean="0">
                <a:solidFill>
                  <a:schemeClr val="tx1"/>
                </a:solidFill>
                <a:effectLst/>
                <a:latin typeface="Tw Cen MT Mi" pitchFamily="34" charset="0"/>
                <a:ea typeface="+mn-ea"/>
                <a:cs typeface="+mn-cs"/>
              </a:rPr>
              <a:t> </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26</a:t>
            </a:fld>
            <a:endParaRPr lang="en-AU"/>
          </a:p>
        </p:txBody>
      </p:sp>
    </p:spTree>
    <p:extLst>
      <p:ext uri="{BB962C8B-B14F-4D97-AF65-F5344CB8AC3E}">
        <p14:creationId xmlns:p14="http://schemas.microsoft.com/office/powerpoint/2010/main" val="408995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Tw Cen MT Mi" pitchFamily="34" charset="0"/>
                <a:ea typeface="+mn-ea"/>
                <a:cs typeface="+mn-cs"/>
              </a:rPr>
              <a:t> </a:t>
            </a:r>
          </a:p>
          <a:p>
            <a:pPr lvl="0"/>
            <a:r>
              <a:rPr lang="en-NZ" sz="1100" b="1" kern="1200" dirty="0" smtClean="0">
                <a:solidFill>
                  <a:schemeClr val="tx1"/>
                </a:solidFill>
                <a:effectLst/>
                <a:latin typeface="Tw Cen MT Mi" pitchFamily="34" charset="0"/>
                <a:ea typeface="+mn-ea"/>
                <a:cs typeface="+mn-cs"/>
              </a:rPr>
              <a:t>Do you have good quality up-to-date asset management plans for achieving your strategy?</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Plans need to be up to date, realistic and achievable. The plans should cover all assets, detail their life cycle management strategies and explain how to put these into practice.  They should include detailed financial forecasts and budgets.</a:t>
            </a:r>
          </a:p>
          <a:p>
            <a:r>
              <a:rPr lang="en-NZ" sz="1100" kern="1200" dirty="0" smtClean="0">
                <a:solidFill>
                  <a:schemeClr val="tx1"/>
                </a:solidFill>
                <a:effectLst/>
                <a:latin typeface="Tw Cen MT Mi" pitchFamily="34" charset="0"/>
                <a:ea typeface="+mn-ea"/>
                <a:cs typeface="+mn-cs"/>
              </a:rPr>
              <a:t> </a:t>
            </a:r>
          </a:p>
        </p:txBody>
      </p:sp>
      <p:sp>
        <p:nvSpPr>
          <p:cNvPr id="4" name="Slide Number Placeholder 3"/>
          <p:cNvSpPr>
            <a:spLocks noGrp="1"/>
          </p:cNvSpPr>
          <p:nvPr>
            <p:ph type="sldNum" sz="quarter" idx="10"/>
          </p:nvPr>
        </p:nvSpPr>
        <p:spPr/>
        <p:txBody>
          <a:bodyPr/>
          <a:lstStyle/>
          <a:p>
            <a:fld id="{FB168B2F-D959-4C13-9591-43104FF7CD05}" type="slidenum">
              <a:rPr lang="en-AU" smtClean="0"/>
              <a:pPr/>
              <a:t>27</a:t>
            </a:fld>
            <a:endParaRPr lang="en-AU"/>
          </a:p>
        </p:txBody>
      </p:sp>
    </p:spTree>
    <p:extLst>
      <p:ext uri="{BB962C8B-B14F-4D97-AF65-F5344CB8AC3E}">
        <p14:creationId xmlns:p14="http://schemas.microsoft.com/office/powerpoint/2010/main" val="234347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Tw Cen MT Mi" pitchFamily="34" charset="0"/>
                <a:ea typeface="+mn-ea"/>
                <a:cs typeface="+mn-cs"/>
              </a:rPr>
              <a:t> </a:t>
            </a:r>
          </a:p>
          <a:p>
            <a:pPr lvl="0"/>
            <a:r>
              <a:rPr lang="en-NZ" sz="1100" b="1" kern="1200" dirty="0" smtClean="0">
                <a:solidFill>
                  <a:schemeClr val="tx1"/>
                </a:solidFill>
                <a:effectLst/>
                <a:latin typeface="Tw Cen MT Mi" pitchFamily="34" charset="0"/>
                <a:ea typeface="+mn-ea"/>
                <a:cs typeface="+mn-cs"/>
              </a:rPr>
              <a:t>Does your organisation have appropriate asset management skills and experience? </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Good planning needs well qualified, experienced staff. You should be assured that you have appropriately qualified and experienced staff responsible for all asset categories. Staff should have access to continuing professional development. You should access external expertise when needed.</a:t>
            </a:r>
          </a:p>
        </p:txBody>
      </p:sp>
      <p:sp>
        <p:nvSpPr>
          <p:cNvPr id="4" name="Slide Number Placeholder 3"/>
          <p:cNvSpPr>
            <a:spLocks noGrp="1"/>
          </p:cNvSpPr>
          <p:nvPr>
            <p:ph type="sldNum" sz="quarter" idx="10"/>
          </p:nvPr>
        </p:nvSpPr>
        <p:spPr/>
        <p:txBody>
          <a:bodyPr/>
          <a:lstStyle/>
          <a:p>
            <a:fld id="{FB168B2F-D959-4C13-9591-43104FF7CD05}" type="slidenum">
              <a:rPr lang="en-AU" smtClean="0"/>
              <a:pPr/>
              <a:t>28</a:t>
            </a:fld>
            <a:endParaRPr lang="en-AU"/>
          </a:p>
        </p:txBody>
      </p:sp>
    </p:spTree>
    <p:extLst>
      <p:ext uri="{BB962C8B-B14F-4D97-AF65-F5344CB8AC3E}">
        <p14:creationId xmlns:p14="http://schemas.microsoft.com/office/powerpoint/2010/main" val="375944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kern="1200" dirty="0" smtClean="0">
                <a:solidFill>
                  <a:schemeClr val="tx1"/>
                </a:solidFill>
                <a:effectLst/>
                <a:latin typeface="Tw Cen MT Mi" pitchFamily="34" charset="0"/>
                <a:ea typeface="+mn-ea"/>
                <a:cs typeface="+mn-cs"/>
              </a:rPr>
              <a:t>Do you know the reliability of your asset information?</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You should have formally assessed the reliability of asset information so that you understand the implications for your planning. With less reliable information you may make less well-informed decisions and face more unplanned work. You should be working to improve the reliability of your data.</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29</a:t>
            </a:fld>
            <a:endParaRPr lang="en-AU"/>
          </a:p>
        </p:txBody>
      </p:sp>
    </p:spTree>
    <p:extLst>
      <p:ext uri="{BB962C8B-B14F-4D97-AF65-F5344CB8AC3E}">
        <p14:creationId xmlns:p14="http://schemas.microsoft.com/office/powerpoint/2010/main" val="2455600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100" b="1" kern="1200" dirty="0" smtClean="0">
                <a:solidFill>
                  <a:schemeClr val="tx1"/>
                </a:solidFill>
                <a:effectLst/>
                <a:latin typeface="Tw Cen MT Mi" pitchFamily="34" charset="0"/>
                <a:ea typeface="+mn-ea"/>
                <a:cs typeface="+mn-cs"/>
              </a:rPr>
              <a:t>Do you have a structured approach to assessing the condition and performance of your assets?</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Condition and performance information contribute to well-informed decision-making. Data should be up-to-date, reliable, and captured in an asset information system.</a:t>
            </a:r>
          </a:p>
          <a:p>
            <a:r>
              <a:rPr lang="en-NZ" sz="1100" kern="1200" dirty="0" smtClean="0">
                <a:solidFill>
                  <a:schemeClr val="tx1"/>
                </a:solidFill>
                <a:effectLst/>
                <a:latin typeface="Tw Cen MT Mi" pitchFamily="34" charset="0"/>
                <a:ea typeface="+mn-ea"/>
                <a:cs typeface="+mn-cs"/>
              </a:rPr>
              <a:t> </a:t>
            </a:r>
          </a:p>
        </p:txBody>
      </p:sp>
      <p:sp>
        <p:nvSpPr>
          <p:cNvPr id="4" name="Slide Number Placeholder 3"/>
          <p:cNvSpPr>
            <a:spLocks noGrp="1"/>
          </p:cNvSpPr>
          <p:nvPr>
            <p:ph type="sldNum" sz="quarter" idx="10"/>
          </p:nvPr>
        </p:nvSpPr>
        <p:spPr/>
        <p:txBody>
          <a:bodyPr/>
          <a:lstStyle/>
          <a:p>
            <a:fld id="{FB168B2F-D959-4C13-9591-43104FF7CD05}" type="slidenum">
              <a:rPr lang="en-AU" smtClean="0"/>
              <a:pPr/>
              <a:t>30</a:t>
            </a:fld>
            <a:endParaRPr lang="en-AU"/>
          </a:p>
        </p:txBody>
      </p:sp>
    </p:spTree>
    <p:extLst>
      <p:ext uri="{BB962C8B-B14F-4D97-AF65-F5344CB8AC3E}">
        <p14:creationId xmlns:p14="http://schemas.microsoft.com/office/powerpoint/2010/main" val="2531995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Tw Cen MT Mi" pitchFamily="34" charset="0"/>
                <a:ea typeface="+mn-ea"/>
                <a:cs typeface="+mn-cs"/>
              </a:rPr>
              <a:t> </a:t>
            </a:r>
          </a:p>
          <a:p>
            <a:pPr lvl="0"/>
            <a:r>
              <a:rPr lang="en-NZ" sz="1100" b="1" kern="1200" dirty="0" smtClean="0">
                <a:solidFill>
                  <a:schemeClr val="tx1"/>
                </a:solidFill>
                <a:effectLst/>
                <a:latin typeface="Tw Cen MT Mi" pitchFamily="34" charset="0"/>
                <a:ea typeface="+mn-ea"/>
                <a:cs typeface="+mn-cs"/>
              </a:rPr>
              <a:t>Have you defined a clear and comprehensive set of service levels to be delivered or supported by the assets? </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Support for service delivery is the purpose of asset management.  For planning to be well informed, service levels need to be clearly expressed. They should cover technical standards and levels of performance as well as customer expectations of service delivery.</a:t>
            </a:r>
          </a:p>
          <a:p>
            <a:r>
              <a:rPr lang="en-NZ" sz="1100" kern="1200" dirty="0" smtClean="0">
                <a:solidFill>
                  <a:schemeClr val="tx1"/>
                </a:solidFill>
                <a:effectLst/>
                <a:latin typeface="Tw Cen MT Mi" pitchFamily="34" charset="0"/>
                <a:ea typeface="+mn-ea"/>
                <a:cs typeface="+mn-cs"/>
              </a:rPr>
              <a:t> </a:t>
            </a:r>
          </a:p>
        </p:txBody>
      </p:sp>
      <p:sp>
        <p:nvSpPr>
          <p:cNvPr id="4" name="Slide Number Placeholder 3"/>
          <p:cNvSpPr>
            <a:spLocks noGrp="1"/>
          </p:cNvSpPr>
          <p:nvPr>
            <p:ph type="sldNum" sz="quarter" idx="10"/>
          </p:nvPr>
        </p:nvSpPr>
        <p:spPr/>
        <p:txBody>
          <a:bodyPr/>
          <a:lstStyle/>
          <a:p>
            <a:fld id="{FB168B2F-D959-4C13-9591-43104FF7CD05}" type="slidenum">
              <a:rPr lang="en-AU" smtClean="0"/>
              <a:pPr/>
              <a:t>31</a:t>
            </a:fld>
            <a:endParaRPr lang="en-AU"/>
          </a:p>
        </p:txBody>
      </p:sp>
    </p:spTree>
    <p:extLst>
      <p:ext uri="{BB962C8B-B14F-4D97-AF65-F5344CB8AC3E}">
        <p14:creationId xmlns:p14="http://schemas.microsoft.com/office/powerpoint/2010/main" val="351200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u="none" strike="noStrike" kern="1200" baseline="0" dirty="0" smtClean="0">
                <a:solidFill>
                  <a:schemeClr val="tx1"/>
                </a:solidFill>
                <a:latin typeface="Tw Cen MT Mi" pitchFamily="34" charset="0"/>
                <a:ea typeface="+mn-ea"/>
                <a:cs typeface="+mn-cs"/>
              </a:rPr>
              <a:t>Asset management benefits from good quality, and up-to-date standards and guidance. The International Standard ISO 55000 was introduced in 2014, followed by an updated International Infrastructure Management Manual (IIMM) in 2015. </a:t>
            </a:r>
          </a:p>
          <a:p>
            <a:endParaRPr lang="en-NZ" sz="1100" b="0" i="0" u="none" strike="noStrike" kern="1200" baseline="0" dirty="0" smtClean="0">
              <a:solidFill>
                <a:schemeClr val="tx1"/>
              </a:solidFill>
              <a:latin typeface="Tw Cen MT Mi" pitchFamily="34" charset="0"/>
              <a:ea typeface="+mn-ea"/>
              <a:cs typeface="+mn-cs"/>
            </a:endParaRPr>
          </a:p>
          <a:p>
            <a:r>
              <a:rPr lang="en-NZ" sz="1100" b="0" i="0" u="none" strike="noStrike" kern="1200" baseline="0" dirty="0" smtClean="0">
                <a:solidFill>
                  <a:schemeClr val="tx1"/>
                </a:solidFill>
                <a:latin typeface="Tw Cen MT Mi" pitchFamily="34" charset="0"/>
                <a:ea typeface="+mn-ea"/>
                <a:cs typeface="+mn-cs"/>
              </a:rPr>
              <a:t>Our observations are informed by these standards and guidance. We support and encourage their use.</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3</a:t>
            </a:fld>
            <a:endParaRPr lang="en-AU"/>
          </a:p>
        </p:txBody>
      </p:sp>
    </p:spTree>
    <p:extLst>
      <p:ext uri="{BB962C8B-B14F-4D97-AF65-F5344CB8AC3E}">
        <p14:creationId xmlns:p14="http://schemas.microsoft.com/office/powerpoint/2010/main" val="389767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Tw Cen MT Mi" pitchFamily="34" charset="0"/>
                <a:ea typeface="+mn-ea"/>
                <a:cs typeface="+mn-cs"/>
              </a:rPr>
              <a:t> </a:t>
            </a:r>
          </a:p>
          <a:p>
            <a:pPr lvl="0"/>
            <a:r>
              <a:rPr lang="en-NZ" sz="1100" b="1" kern="1200" dirty="0" smtClean="0">
                <a:solidFill>
                  <a:schemeClr val="tx1"/>
                </a:solidFill>
                <a:effectLst/>
                <a:latin typeface="Tw Cen MT Mi" pitchFamily="34" charset="0"/>
                <a:ea typeface="+mn-ea"/>
                <a:cs typeface="+mn-cs"/>
              </a:rPr>
              <a:t>How well do you forecast future demand for the services that are delivered or supported by</a:t>
            </a:r>
            <a:r>
              <a:rPr lang="en-NZ" sz="1100" kern="1200" dirty="0" smtClean="0">
                <a:solidFill>
                  <a:schemeClr val="tx1"/>
                </a:solidFill>
                <a:effectLst/>
                <a:latin typeface="Tw Cen MT Mi" pitchFamily="34" charset="0"/>
                <a:ea typeface="+mn-ea"/>
                <a:cs typeface="+mn-cs"/>
              </a:rPr>
              <a:t> </a:t>
            </a:r>
            <a:r>
              <a:rPr lang="en-NZ" sz="1100" b="1" kern="1200" dirty="0" smtClean="0">
                <a:solidFill>
                  <a:schemeClr val="tx1"/>
                </a:solidFill>
                <a:effectLst/>
                <a:latin typeface="Tw Cen MT Mi" pitchFamily="34" charset="0"/>
                <a:ea typeface="+mn-ea"/>
                <a:cs typeface="+mn-cs"/>
              </a:rPr>
              <a:t>your assets?</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Current and future demand for your assets should be clear, including an assessment of alternatives and substitutes that people can choose, as well as changes in demographics and patterns of use. Understanding changing demand and its impact on assets is central to long term sustainability.</a:t>
            </a:r>
          </a:p>
          <a:p>
            <a:r>
              <a:rPr lang="en-NZ" sz="1100" kern="1200" dirty="0" smtClean="0">
                <a:solidFill>
                  <a:schemeClr val="tx1"/>
                </a:solidFill>
                <a:effectLst/>
                <a:latin typeface="Tw Cen MT Mi" pitchFamily="34" charset="0"/>
                <a:ea typeface="+mn-ea"/>
                <a:cs typeface="+mn-cs"/>
              </a:rPr>
              <a:t> </a:t>
            </a:r>
          </a:p>
        </p:txBody>
      </p:sp>
      <p:sp>
        <p:nvSpPr>
          <p:cNvPr id="4" name="Slide Number Placeholder 3"/>
          <p:cNvSpPr>
            <a:spLocks noGrp="1"/>
          </p:cNvSpPr>
          <p:nvPr>
            <p:ph type="sldNum" sz="quarter" idx="10"/>
          </p:nvPr>
        </p:nvSpPr>
        <p:spPr/>
        <p:txBody>
          <a:bodyPr/>
          <a:lstStyle/>
          <a:p>
            <a:fld id="{FB168B2F-D959-4C13-9591-43104FF7CD05}" type="slidenum">
              <a:rPr lang="en-AU" smtClean="0"/>
              <a:pPr/>
              <a:t>32</a:t>
            </a:fld>
            <a:endParaRPr lang="en-AU"/>
          </a:p>
        </p:txBody>
      </p:sp>
    </p:spTree>
    <p:extLst>
      <p:ext uri="{BB962C8B-B14F-4D97-AF65-F5344CB8AC3E}">
        <p14:creationId xmlns:p14="http://schemas.microsoft.com/office/powerpoint/2010/main" val="2677777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Tw Cen MT Mi" pitchFamily="34" charset="0"/>
                <a:ea typeface="+mn-ea"/>
                <a:cs typeface="+mn-cs"/>
              </a:rPr>
              <a:t> </a:t>
            </a:r>
          </a:p>
          <a:p>
            <a:pPr lvl="0"/>
            <a:r>
              <a:rPr lang="en-NZ" sz="1100" b="1" kern="1200" dirty="0" smtClean="0">
                <a:solidFill>
                  <a:schemeClr val="tx1"/>
                </a:solidFill>
                <a:effectLst/>
                <a:latin typeface="Tw Cen MT Mi" pitchFamily="34" charset="0"/>
                <a:ea typeface="+mn-ea"/>
                <a:cs typeface="+mn-cs"/>
              </a:rPr>
              <a:t>Do you report, and get reports on, achievement of your asset management plan(s)? </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Good quality monitoring and reporting provides assurance that plans are being delivered in practice and are having the desired impact. Reporting should cover performance against service levels, delivery of planned work and actual expenditure against financial forecasts.</a:t>
            </a:r>
          </a:p>
          <a:p>
            <a:r>
              <a:rPr lang="en-NZ" sz="1100" kern="1200" dirty="0" smtClean="0">
                <a:solidFill>
                  <a:schemeClr val="tx1"/>
                </a:solidFill>
                <a:effectLst/>
                <a:latin typeface="Tw Cen MT Mi" pitchFamily="34" charset="0"/>
                <a:ea typeface="+mn-ea"/>
                <a:cs typeface="+mn-cs"/>
              </a:rPr>
              <a:t> </a:t>
            </a:r>
          </a:p>
        </p:txBody>
      </p:sp>
      <p:sp>
        <p:nvSpPr>
          <p:cNvPr id="4" name="Slide Number Placeholder 3"/>
          <p:cNvSpPr>
            <a:spLocks noGrp="1"/>
          </p:cNvSpPr>
          <p:nvPr>
            <p:ph type="sldNum" sz="quarter" idx="10"/>
          </p:nvPr>
        </p:nvSpPr>
        <p:spPr/>
        <p:txBody>
          <a:bodyPr/>
          <a:lstStyle/>
          <a:p>
            <a:fld id="{FB168B2F-D959-4C13-9591-43104FF7CD05}" type="slidenum">
              <a:rPr lang="en-AU" smtClean="0"/>
              <a:pPr/>
              <a:t>33</a:t>
            </a:fld>
            <a:endParaRPr lang="en-AU"/>
          </a:p>
        </p:txBody>
      </p:sp>
    </p:spTree>
    <p:extLst>
      <p:ext uri="{BB962C8B-B14F-4D97-AF65-F5344CB8AC3E}">
        <p14:creationId xmlns:p14="http://schemas.microsoft.com/office/powerpoint/2010/main" val="1855620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Tw Cen MT Mi" pitchFamily="34" charset="0"/>
                <a:ea typeface="+mn-ea"/>
                <a:cs typeface="+mn-cs"/>
              </a:rPr>
              <a:t> </a:t>
            </a:r>
          </a:p>
          <a:p>
            <a:pPr lvl="0"/>
            <a:r>
              <a:rPr lang="en-NZ" sz="1100" b="1" kern="1200" dirty="0" smtClean="0">
                <a:solidFill>
                  <a:schemeClr val="tx1"/>
                </a:solidFill>
                <a:effectLst/>
                <a:latin typeface="Tw Cen MT Mi" pitchFamily="34" charset="0"/>
                <a:ea typeface="+mn-ea"/>
                <a:cs typeface="+mn-cs"/>
              </a:rPr>
              <a:t>Do you have a backlog of repairs, maintenance, and asset renewals? and what are you doing about it?</a:t>
            </a:r>
            <a:endParaRPr lang="en-NZ" sz="1100" kern="1200" dirty="0" smtClean="0">
              <a:solidFill>
                <a:schemeClr val="tx1"/>
              </a:solidFill>
              <a:effectLst/>
              <a:latin typeface="Tw Cen MT Mi" pitchFamily="34" charset="0"/>
              <a:ea typeface="+mn-ea"/>
              <a:cs typeface="+mn-cs"/>
            </a:endParaRPr>
          </a:p>
          <a:p>
            <a:r>
              <a:rPr lang="en-NZ" sz="1100" kern="1200" dirty="0" smtClean="0">
                <a:solidFill>
                  <a:schemeClr val="tx1"/>
                </a:solidFill>
                <a:effectLst/>
                <a:latin typeface="Tw Cen MT Mi" pitchFamily="34" charset="0"/>
                <a:ea typeface="+mn-ea"/>
                <a:cs typeface="+mn-cs"/>
              </a:rPr>
              <a:t>You should be aware of any deferred work, and have made a well-informed decision to defer it.  You should understand the risks and knock-on implications. You should have a strategy of divesting assets that cannot be maintained, or catching up with the backlog for assets you need to keep.</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34</a:t>
            </a:fld>
            <a:endParaRPr lang="en-AU"/>
          </a:p>
        </p:txBody>
      </p:sp>
    </p:spTree>
    <p:extLst>
      <p:ext uri="{BB962C8B-B14F-4D97-AF65-F5344CB8AC3E}">
        <p14:creationId xmlns:p14="http://schemas.microsoft.com/office/powerpoint/2010/main" val="3614999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to sum up, our latest publication:</a:t>
            </a:r>
          </a:p>
          <a:p>
            <a:pPr marL="171450" indent="-171450">
              <a:buFont typeface="Arial" panose="020B0604020202020204" pitchFamily="34" charset="0"/>
              <a:buChar char="•"/>
            </a:pPr>
            <a:r>
              <a:rPr lang="en-NZ" i="1" dirty="0" smtClean="0"/>
              <a:t>Asset management and long-term planning: Learning from audit findings 2015 to 2017</a:t>
            </a:r>
          </a:p>
          <a:p>
            <a:pPr marL="0" indent="0">
              <a:buFont typeface="Arial" panose="020B0604020202020204" pitchFamily="34" charset="0"/>
              <a:buNone/>
            </a:pPr>
            <a:r>
              <a:rPr lang="en-NZ" i="0" dirty="0" smtClean="0"/>
              <a:t>is</a:t>
            </a:r>
            <a:r>
              <a:rPr lang="en-NZ" i="0" baseline="0" dirty="0" smtClean="0"/>
              <a:t> out now</a:t>
            </a:r>
            <a:endParaRPr lang="en-NZ" i="0" dirty="0" smtClean="0"/>
          </a:p>
          <a:p>
            <a:endParaRPr lang="en-NZ" dirty="0" smtClean="0"/>
          </a:p>
          <a:p>
            <a:r>
              <a:rPr lang="en-NZ" dirty="0" smtClean="0"/>
              <a:t>This publication is intended to be a resource for public sector organisations that manage significant infrastructure networks </a:t>
            </a:r>
          </a:p>
          <a:p>
            <a:endParaRPr lang="en-NZ" dirty="0" smtClean="0"/>
          </a:p>
          <a:p>
            <a:r>
              <a:rPr lang="en-NZ" dirty="0" smtClean="0"/>
              <a:t>Copies are available here today.  We will be sending a copy to every asset intensive public sector organisation. Electronic copies will also be available on our website. </a:t>
            </a:r>
          </a:p>
          <a:p>
            <a:endParaRPr lang="en-NZ" dirty="0" smtClean="0"/>
          </a:p>
          <a:p>
            <a:r>
              <a:rPr lang="en-NZ" dirty="0" smtClean="0"/>
              <a:t>You should have a flyer in your delegate packs with a brief summary of the key headings and the pyramid.</a:t>
            </a:r>
          </a:p>
          <a:p>
            <a:endParaRPr lang="en-NZ" dirty="0" smtClean="0"/>
          </a:p>
          <a:p>
            <a:r>
              <a:rPr lang="en-NZ" dirty="0" smtClean="0"/>
              <a:t>We conclude our publication, as I did today’s presentation, with</a:t>
            </a:r>
            <a:r>
              <a:rPr lang="en-NZ" baseline="0" dirty="0" smtClean="0"/>
              <a:t> 10 questions that we think governing bodies and senior management need to know the answers to. </a:t>
            </a:r>
          </a:p>
          <a:p>
            <a:endParaRPr lang="en-NZ" baseline="0" dirty="0" smtClean="0"/>
          </a:p>
          <a:p>
            <a:r>
              <a:rPr lang="en-NZ" baseline="0" dirty="0" smtClean="0"/>
              <a:t>The questions are also summarised on the flyer in your packs.</a:t>
            </a:r>
          </a:p>
          <a:p>
            <a:endParaRPr lang="en-NZ" dirty="0" smtClean="0"/>
          </a:p>
          <a:p>
            <a:r>
              <a:rPr lang="en-NZ" dirty="0" smtClean="0"/>
              <a:t>We think they represent a great starting</a:t>
            </a:r>
            <a:r>
              <a:rPr lang="en-NZ" baseline="0" dirty="0" smtClean="0"/>
              <a:t> point for any organisation reviewing its approach to planning.</a:t>
            </a:r>
            <a:endParaRPr lang="en-NZ" dirty="0" smtClean="0"/>
          </a:p>
        </p:txBody>
      </p:sp>
      <p:sp>
        <p:nvSpPr>
          <p:cNvPr id="4" name="Slide Number Placeholder 3"/>
          <p:cNvSpPr>
            <a:spLocks noGrp="1"/>
          </p:cNvSpPr>
          <p:nvPr>
            <p:ph type="sldNum" sz="quarter" idx="10"/>
          </p:nvPr>
        </p:nvSpPr>
        <p:spPr/>
        <p:txBody>
          <a:bodyPr/>
          <a:lstStyle/>
          <a:p>
            <a:fld id="{FB168B2F-D959-4C13-9591-43104FF7CD05}" type="slidenum">
              <a:rPr lang="en-AU" smtClean="0"/>
              <a:pPr/>
              <a:t>35</a:t>
            </a:fld>
            <a:endParaRPr lang="en-AU"/>
          </a:p>
        </p:txBody>
      </p:sp>
    </p:spTree>
    <p:extLst>
      <p:ext uri="{BB962C8B-B14F-4D97-AF65-F5344CB8AC3E}">
        <p14:creationId xmlns:p14="http://schemas.microsoft.com/office/powerpoint/2010/main" val="370438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Our audit work is directed by our assessment of risk.  So how do we think about risk and why does it matter to you?</a:t>
            </a:r>
          </a:p>
          <a:p>
            <a:endParaRPr lang="en-NZ" dirty="0" smtClean="0"/>
          </a:p>
          <a:p>
            <a:r>
              <a:rPr lang="en-NZ" dirty="0" smtClean="0"/>
              <a:t>When we assess risk, we consider two angles:</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Firstly - environmental risk influenced by the type of activities being undertaken, complexity, instability, change, the criticality of services, interdependencies, and reliance on third parties. Size, strategic direction and organisational structure are also important. There is often limited scope to reduce this inherent risk short of ceasing to deliver some services. That is not usually an option for the public sector.</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We also think about risk related to the effective application of good practice management systems and processes. This type of risk is more controllable with proper investment in systems and processes.</a:t>
            </a:r>
          </a:p>
          <a:p>
            <a:endParaRPr lang="en-NZ" dirty="0" smtClean="0"/>
          </a:p>
          <a:p>
            <a:r>
              <a:rPr lang="en-NZ" dirty="0" smtClean="0"/>
              <a:t>We assessed asset management risk across the public sector and graphed the results on a </a:t>
            </a:r>
            <a:r>
              <a:rPr lang="en-NZ" dirty="0" err="1" smtClean="0"/>
              <a:t>3x3</a:t>
            </a:r>
            <a:r>
              <a:rPr lang="en-NZ" dirty="0" smtClean="0"/>
              <a:t> heat map. This helps show the relationship between inherent and management process risks. We use a simple high, medium, low scale. </a:t>
            </a:r>
          </a:p>
          <a:p>
            <a:endParaRPr lang="en-NZ" dirty="0" smtClean="0"/>
          </a:p>
          <a:p>
            <a:r>
              <a:rPr lang="en-NZ" dirty="0" smtClean="0"/>
              <a:t>Stronger systems and processes reduce management risk. </a:t>
            </a:r>
          </a:p>
          <a:p>
            <a:endParaRPr lang="en-NZ" dirty="0" smtClean="0"/>
          </a:p>
          <a:p>
            <a:r>
              <a:rPr lang="en-NZ" dirty="0" smtClean="0"/>
              <a:t>We expect organisations with high levels of inherent risk to have stronger management systems, processes, and controls </a:t>
            </a:r>
            <a:br>
              <a:rPr lang="en-NZ" dirty="0" smtClean="0"/>
            </a:br>
            <a:r>
              <a:rPr lang="en-NZ" dirty="0" smtClean="0"/>
              <a:t>and more sophisticated management approaches to deal with the importance and complexity of their assets. </a:t>
            </a:r>
          </a:p>
          <a:p>
            <a:endParaRPr lang="en-NZ" dirty="0" smtClean="0"/>
          </a:p>
          <a:p>
            <a:r>
              <a:rPr lang="en-NZ" dirty="0" smtClean="0"/>
              <a:t>Conversely, for organisations with lower inherent risk, less complex approaches may be appropriate.</a:t>
            </a:r>
          </a:p>
          <a:p>
            <a:endParaRPr lang="en-NZ" dirty="0" smtClean="0"/>
          </a:p>
          <a:p>
            <a:r>
              <a:rPr lang="en-NZ" dirty="0" smtClean="0"/>
              <a:t>The key point is that the management approach needs to match the complexity and importance of the task.</a:t>
            </a:r>
          </a:p>
          <a:p>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4</a:t>
            </a:fld>
            <a:endParaRPr lang="en-AU"/>
          </a:p>
        </p:txBody>
      </p:sp>
    </p:spTree>
    <p:extLst>
      <p:ext uri="{BB962C8B-B14F-4D97-AF65-F5344CB8AC3E}">
        <p14:creationId xmlns:p14="http://schemas.microsoft.com/office/powerpoint/2010/main" val="379149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Pull out three sectors – explain meaning of the shapes, clustering and orientation of the ellipses</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5</a:t>
            </a:fld>
            <a:endParaRPr lang="en-AU"/>
          </a:p>
        </p:txBody>
      </p:sp>
    </p:spTree>
    <p:extLst>
      <p:ext uri="{BB962C8B-B14F-4D97-AF65-F5344CB8AC3E}">
        <p14:creationId xmlns:p14="http://schemas.microsoft.com/office/powerpoint/2010/main" val="135019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Now added CG – don’t see the same pattern</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6</a:t>
            </a:fld>
            <a:endParaRPr lang="en-AU"/>
          </a:p>
        </p:txBody>
      </p:sp>
    </p:spTree>
    <p:extLst>
      <p:ext uri="{BB962C8B-B14F-4D97-AF65-F5344CB8AC3E}">
        <p14:creationId xmlns:p14="http://schemas.microsoft.com/office/powerpoint/2010/main" val="114537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Discuss long flat trend line</a:t>
            </a:r>
          </a:p>
          <a:p>
            <a:endParaRPr lang="en-NZ" dirty="0" smtClean="0"/>
          </a:p>
          <a:p>
            <a:r>
              <a:rPr lang="en-NZ" dirty="0" smtClean="0"/>
              <a:t>Point out the apparent cluster heading in the wrong direction?</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7</a:t>
            </a:fld>
            <a:endParaRPr lang="en-AU"/>
          </a:p>
        </p:txBody>
      </p:sp>
    </p:spTree>
    <p:extLst>
      <p:ext uri="{BB962C8B-B14F-4D97-AF65-F5344CB8AC3E}">
        <p14:creationId xmlns:p14="http://schemas.microsoft.com/office/powerpoint/2010/main" val="26273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Emphasise the movement we hope</a:t>
            </a:r>
            <a:r>
              <a:rPr lang="en-NZ" baseline="0" dirty="0" smtClean="0"/>
              <a:t> to see over time</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8</a:t>
            </a:fld>
            <a:endParaRPr lang="en-AU"/>
          </a:p>
        </p:txBody>
      </p:sp>
    </p:spTree>
    <p:extLst>
      <p:ext uri="{BB962C8B-B14F-4D97-AF65-F5344CB8AC3E}">
        <p14:creationId xmlns:p14="http://schemas.microsoft.com/office/powerpoint/2010/main" val="166333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Now for more detail on how we derive the ratings</a:t>
            </a:r>
          </a:p>
          <a:p>
            <a:endParaRPr lang="en-NZ" dirty="0" smtClean="0"/>
          </a:p>
          <a:p>
            <a:r>
              <a:rPr lang="en-NZ" dirty="0" smtClean="0"/>
              <a:t>This is the public sector overall</a:t>
            </a:r>
            <a:endParaRPr lang="en-NZ" dirty="0"/>
          </a:p>
        </p:txBody>
      </p:sp>
      <p:sp>
        <p:nvSpPr>
          <p:cNvPr id="4" name="Slide Number Placeholder 3"/>
          <p:cNvSpPr>
            <a:spLocks noGrp="1"/>
          </p:cNvSpPr>
          <p:nvPr>
            <p:ph type="sldNum" sz="quarter" idx="10"/>
          </p:nvPr>
        </p:nvSpPr>
        <p:spPr/>
        <p:txBody>
          <a:bodyPr/>
          <a:lstStyle/>
          <a:p>
            <a:fld id="{FB168B2F-D959-4C13-9591-43104FF7CD05}" type="slidenum">
              <a:rPr lang="en-AU" smtClean="0"/>
              <a:pPr/>
              <a:t>9</a:t>
            </a:fld>
            <a:endParaRPr lang="en-AU"/>
          </a:p>
        </p:txBody>
      </p:sp>
    </p:spTree>
    <p:extLst>
      <p:ext uri="{BB962C8B-B14F-4D97-AF65-F5344CB8AC3E}">
        <p14:creationId xmlns:p14="http://schemas.microsoft.com/office/powerpoint/2010/main" val="632498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0" y="4508500"/>
            <a:ext cx="8734425" cy="2016125"/>
          </a:xfrm>
        </p:spPr>
        <p:txBody>
          <a:bodyPr/>
          <a:lstStyle>
            <a:lvl1pPr algn="r">
              <a:lnSpc>
                <a:spcPct val="75000"/>
              </a:lnSpc>
              <a:defRPr sz="7200">
                <a:solidFill>
                  <a:schemeClr val="tx1"/>
                </a:solidFill>
              </a:defRPr>
            </a:lvl1pPr>
          </a:lstStyle>
          <a:p>
            <a:r>
              <a:rPr lang="en-US" smtClean="0"/>
              <a:t>Click to edit Master title style</a:t>
            </a:r>
            <a:endParaRPr lang="en-AU" dirty="0"/>
          </a:p>
        </p:txBody>
      </p:sp>
      <p:sp>
        <p:nvSpPr>
          <p:cNvPr id="7178" name="Rectangle 10"/>
          <p:cNvSpPr>
            <a:spLocks noGrp="1" noChangeArrowheads="1"/>
          </p:cNvSpPr>
          <p:nvPr>
            <p:ph type="subTitle" sz="quarter" idx="1"/>
          </p:nvPr>
        </p:nvSpPr>
        <p:spPr>
          <a:xfrm>
            <a:off x="2627313" y="2924175"/>
            <a:ext cx="6107112" cy="914400"/>
          </a:xfrm>
        </p:spPr>
        <p:txBody>
          <a:bodyPr/>
          <a:lstStyle>
            <a:lvl1pPr marL="0" indent="0" algn="r">
              <a:buFont typeface="Symbol" pitchFamily="18" charset="2"/>
              <a:buNone/>
              <a:defRPr/>
            </a:lvl1pPr>
          </a:lstStyle>
          <a:p>
            <a:r>
              <a:rPr lang="en-US" smtClean="0"/>
              <a:t>Click to edit Master subtitle style</a:t>
            </a:r>
            <a:endParaRPr lang="en-AU" dirty="0"/>
          </a:p>
        </p:txBody>
      </p:sp>
      <p:sp>
        <p:nvSpPr>
          <p:cNvPr id="7211" name="Rectangle 43"/>
          <p:cNvSpPr>
            <a:spLocks noChangeArrowheads="1"/>
          </p:cNvSpPr>
          <p:nvPr/>
        </p:nvSpPr>
        <p:spPr bwMode="auto">
          <a:xfrm>
            <a:off x="-14288" y="0"/>
            <a:ext cx="9158288" cy="1268413"/>
          </a:xfrm>
          <a:prstGeom prst="rect">
            <a:avLst/>
          </a:prstGeom>
          <a:solidFill>
            <a:schemeClr val="tx1"/>
          </a:solidFill>
          <a:ln w="9525">
            <a:solidFill>
              <a:schemeClr val="tx1"/>
            </a:solidFill>
            <a:miter lim="800000"/>
            <a:headEnd/>
            <a:tailEnd/>
          </a:ln>
          <a:effectLst/>
        </p:spPr>
        <p:txBody>
          <a:bodyPr wrap="none" anchor="ctr"/>
          <a:lstStyle/>
          <a:p>
            <a:endParaRPr lang="en-NZ"/>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152" y="390747"/>
            <a:ext cx="2736304" cy="4512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lvl4pPr marL="2330450" indent="-538163">
              <a:defRPr sz="1800">
                <a:latin typeface="Calibri" panose="020F0502020204030204" pitchFamily="34" charset="0"/>
              </a:defRPr>
            </a:lvl4pPr>
            <a:lvl5pPr marL="2868613" indent="-538163">
              <a:defRPr sz="18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23850" y="1628775"/>
            <a:ext cx="4208463" cy="4321175"/>
          </a:xfrm>
        </p:spPr>
        <p:txBody>
          <a:bodyPr/>
          <a:lstStyle>
            <a:lvl1pPr>
              <a:defRPr sz="2800"/>
            </a:lvl1pPr>
            <a:lvl2pPr>
              <a:defRPr sz="2400"/>
            </a:lvl2pPr>
            <a:lvl3pPr>
              <a:defRPr sz="2000"/>
            </a:lvl3pPr>
            <a:lvl4pPr marL="2330450" indent="-538163">
              <a:tabLst>
                <a:tab pos="2330450" algn="l"/>
              </a:tabLst>
              <a:defRPr sz="1800">
                <a:latin typeface="Calibri" panose="020F0502020204030204" pitchFamily="34" charset="0"/>
              </a:defRPr>
            </a:lvl4pPr>
            <a:lvl5pPr marL="2868613" indent="-508000">
              <a:tabLst>
                <a:tab pos="2868613" algn="l"/>
              </a:tabLst>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Content Placeholder 3"/>
          <p:cNvSpPr>
            <a:spLocks noGrp="1"/>
          </p:cNvSpPr>
          <p:nvPr>
            <p:ph sz="half" idx="2"/>
          </p:nvPr>
        </p:nvSpPr>
        <p:spPr>
          <a:xfrm>
            <a:off x="4684713" y="1628775"/>
            <a:ext cx="4208462" cy="4321175"/>
          </a:xfrm>
        </p:spPr>
        <p:txBody>
          <a:bodyPr/>
          <a:lstStyle>
            <a:lvl1pPr>
              <a:defRPr sz="2800"/>
            </a:lvl1pPr>
            <a:lvl2pPr>
              <a:defRPr sz="2400"/>
            </a:lvl2pPr>
            <a:lvl3pPr>
              <a:defRPr sz="2000"/>
            </a:lvl3pPr>
            <a:lvl4pPr marL="2330450" indent="-508000">
              <a:defRPr sz="1800">
                <a:latin typeface="Calibri" panose="020F0502020204030204" pitchFamily="34" charset="0"/>
              </a:defRPr>
            </a:lvl4pPr>
            <a:lvl5pPr marL="2868613" indent="-538163">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marL="2330450" indent="-538163">
              <a:defRPr sz="1800">
                <a:latin typeface="Calibri" panose="020F0502020204030204" pitchFamily="34" charset="0"/>
              </a:defRPr>
            </a:lvl4pPr>
            <a:lvl5pPr marL="2868613" indent="-538163">
              <a:defRPr sz="1800">
                <a:latin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marL="2330450" indent="-538163">
              <a:defRPr sz="1800">
                <a:latin typeface="Calibri" panose="020F0502020204030204" pitchFamily="34" charset="0"/>
              </a:defRPr>
            </a:lvl4pPr>
            <a:lvl5pPr marL="2868613" indent="-538163">
              <a:defRPr sz="1800">
                <a:latin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364" y="1556792"/>
            <a:ext cx="3008313" cy="925512"/>
          </a:xfrm>
        </p:spPr>
        <p:txBody>
          <a:bodyPr anchor="b"/>
          <a:lstStyle>
            <a:lvl1pPr algn="l">
              <a:defRPr sz="2000" b="1"/>
            </a:lvl1pPr>
          </a:lstStyle>
          <a:p>
            <a:r>
              <a:rPr lang="en-US" smtClean="0"/>
              <a:t>Click to edit Master title style</a:t>
            </a:r>
            <a:endParaRPr lang="en-NZ"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marL="2330450" indent="-538163">
              <a:tabLst>
                <a:tab pos="2330450" algn="l"/>
              </a:tabLst>
              <a:defRPr sz="1800">
                <a:latin typeface="Calibri" panose="020F0502020204030204" pitchFamily="34" charset="0"/>
              </a:defRPr>
            </a:lvl4pPr>
            <a:lvl5pPr marL="2868613" indent="-538163">
              <a:defRPr sz="1800">
                <a:latin typeface="Calibri" panose="020F050202020403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1628799"/>
            <a:ext cx="5486400" cy="309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 name="Rectangle 71"/>
          <p:cNvSpPr>
            <a:spLocks noChangeArrowheads="1"/>
          </p:cNvSpPr>
          <p:nvPr/>
        </p:nvSpPr>
        <p:spPr bwMode="auto">
          <a:xfrm>
            <a:off x="-14288" y="0"/>
            <a:ext cx="9158288" cy="1412875"/>
          </a:xfrm>
          <a:prstGeom prst="rect">
            <a:avLst/>
          </a:prstGeom>
          <a:solidFill>
            <a:schemeClr val="tx1"/>
          </a:solidFill>
          <a:ln w="9525">
            <a:solidFill>
              <a:schemeClr val="tx1"/>
            </a:solidFill>
            <a:miter lim="800000"/>
            <a:headEnd/>
            <a:tailEnd/>
          </a:ln>
          <a:effectLst/>
        </p:spPr>
        <p:txBody>
          <a:bodyPr wrap="none" anchor="ctr"/>
          <a:lstStyle/>
          <a:p>
            <a:endParaRPr lang="en-NZ"/>
          </a:p>
        </p:txBody>
      </p:sp>
      <p:sp>
        <p:nvSpPr>
          <p:cNvPr id="1027" name="Rectangle 3"/>
          <p:cNvSpPr>
            <a:spLocks noGrp="1" noChangeArrowheads="1"/>
          </p:cNvSpPr>
          <p:nvPr>
            <p:ph type="body" idx="1"/>
          </p:nvPr>
        </p:nvSpPr>
        <p:spPr bwMode="auto">
          <a:xfrm>
            <a:off x="323850" y="1628775"/>
            <a:ext cx="8569325"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1026" name="Rectangle 2"/>
          <p:cNvSpPr>
            <a:spLocks noGrp="1" noChangeArrowheads="1"/>
          </p:cNvSpPr>
          <p:nvPr>
            <p:ph type="title"/>
          </p:nvPr>
        </p:nvSpPr>
        <p:spPr bwMode="auto">
          <a:xfrm>
            <a:off x="179388" y="333375"/>
            <a:ext cx="8964612"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19504" y="6237312"/>
            <a:ext cx="2473671" cy="407975"/>
          </a:xfrm>
          <a:prstGeom prst="rect">
            <a:avLst/>
          </a:prstGeom>
        </p:spPr>
      </p:pic>
      <p:cxnSp>
        <p:nvCxnSpPr>
          <p:cNvPr id="7" name="Straight Connector 6"/>
          <p:cNvCxnSpPr/>
          <p:nvPr userDrawn="1"/>
        </p:nvCxnSpPr>
        <p:spPr bwMode="auto">
          <a:xfrm>
            <a:off x="323528" y="6093296"/>
            <a:ext cx="8591872" cy="0"/>
          </a:xfrm>
          <a:prstGeom prst="line">
            <a:avLst/>
          </a:prstGeom>
          <a:ln>
            <a:solidFill>
              <a:schemeClr val="accent1">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48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p:titleStyle>
    <p:bodyStyle>
      <a:lvl1pPr marL="762000" indent="-762000" algn="l" rtl="0" eaLnBrk="1" fontAlgn="base" hangingPunct="1">
        <a:spcBef>
          <a:spcPct val="20000"/>
        </a:spcBef>
        <a:spcAft>
          <a:spcPct val="0"/>
        </a:spcAft>
        <a:buClr>
          <a:schemeClr val="tx1"/>
        </a:buClr>
        <a:buSzPct val="85000"/>
        <a:buFont typeface="Symbol" pitchFamily="18" charset="2"/>
        <a:buChar char="·"/>
        <a:defRPr sz="2300">
          <a:solidFill>
            <a:schemeClr val="tx1"/>
          </a:solidFill>
          <a:latin typeface="Calibri" panose="020F0502020204030204" pitchFamily="34" charset="0"/>
          <a:ea typeface="+mn-ea"/>
          <a:cs typeface="+mn-cs"/>
        </a:defRPr>
      </a:lvl1pPr>
      <a:lvl2pPr marL="1254125" indent="-450850" algn="l" rtl="0" eaLnBrk="1" fontAlgn="base" hangingPunct="1">
        <a:spcBef>
          <a:spcPct val="20000"/>
        </a:spcBef>
        <a:spcAft>
          <a:spcPct val="0"/>
        </a:spcAft>
        <a:buClr>
          <a:schemeClr val="tx1"/>
        </a:buClr>
        <a:buSzPct val="75000"/>
        <a:buChar char="o"/>
        <a:tabLst>
          <a:tab pos="1254125" algn="l"/>
        </a:tabLst>
        <a:defRPr sz="2000">
          <a:solidFill>
            <a:schemeClr val="tx1"/>
          </a:solidFill>
          <a:latin typeface="Calibri" panose="020F0502020204030204" pitchFamily="34" charset="0"/>
        </a:defRPr>
      </a:lvl2pPr>
      <a:lvl3pPr marL="1792288" indent="-538163" algn="l" rtl="0" eaLnBrk="1" fontAlgn="base" hangingPunct="1">
        <a:spcBef>
          <a:spcPct val="20000"/>
        </a:spcBef>
        <a:spcAft>
          <a:spcPct val="0"/>
        </a:spcAft>
        <a:buClr>
          <a:schemeClr val="tx1"/>
        </a:buClr>
        <a:buSzPct val="75000"/>
        <a:buFont typeface="Symbol" pitchFamily="18" charset="2"/>
        <a:buChar char="·"/>
        <a:defRPr>
          <a:solidFill>
            <a:schemeClr val="tx1"/>
          </a:solidFill>
          <a:latin typeface="Calibri" panose="020F0502020204030204" pitchFamily="34" charset="0"/>
        </a:defRPr>
      </a:lvl3pPr>
      <a:lvl4pPr marL="3143250" indent="-571500" algn="l" rtl="0" eaLnBrk="1" fontAlgn="base" hangingPunct="1">
        <a:spcBef>
          <a:spcPct val="20000"/>
        </a:spcBef>
        <a:spcAft>
          <a:spcPct val="0"/>
        </a:spcAft>
        <a:buClr>
          <a:schemeClr val="tx1"/>
        </a:buClr>
        <a:buSzPct val="75000"/>
        <a:buChar char="–"/>
        <a:defRPr sz="2000">
          <a:solidFill>
            <a:schemeClr val="tx1"/>
          </a:solidFill>
          <a:latin typeface="Tahoma" pitchFamily="34" charset="0"/>
        </a:defRPr>
      </a:lvl4pPr>
      <a:lvl5pPr marL="39052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5pPr>
      <a:lvl6pPr marL="43624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6pPr>
      <a:lvl7pPr marL="48196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7pPr>
      <a:lvl8pPr marL="52768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8pPr>
      <a:lvl9pPr marL="57340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iso.org/" TargetMode="External"/><Relationship Id="rId5" Type="http://schemas.openxmlformats.org/officeDocument/2006/relationships/hyperlink" Target="http://www.ipwea.org/" TargetMode="External"/><Relationship Id="rId4" Type="http://schemas.openxmlformats.org/officeDocument/2006/relationships/hyperlink" Target="http://www.nams.org.nz/"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p:txBody>
          <a:bodyPr/>
          <a:lstStyle/>
          <a:p>
            <a:r>
              <a:rPr lang="en-GB" sz="6600" dirty="0" smtClean="0"/>
              <a:t>Asset management and long-term planning</a:t>
            </a:r>
            <a:endParaRPr lang="en-GB" sz="6600" dirty="0"/>
          </a:p>
        </p:txBody>
      </p:sp>
      <p:sp>
        <p:nvSpPr>
          <p:cNvPr id="8200" name="Rectangle 8"/>
          <p:cNvSpPr>
            <a:spLocks noGrp="1" noChangeArrowheads="1"/>
          </p:cNvSpPr>
          <p:nvPr>
            <p:ph type="body" idx="1"/>
          </p:nvPr>
        </p:nvSpPr>
        <p:spPr>
          <a:xfrm>
            <a:off x="2123728" y="2924175"/>
            <a:ext cx="6610697" cy="457200"/>
          </a:xfrm>
        </p:spPr>
        <p:txBody>
          <a:bodyPr/>
          <a:lstStyle/>
          <a:p>
            <a:r>
              <a:rPr lang="en-NZ" sz="3600" b="1" dirty="0"/>
              <a:t>Learning from </a:t>
            </a:r>
            <a:r>
              <a:rPr lang="en-NZ" sz="3600" b="1" dirty="0" smtClean="0"/>
              <a:t>audit findings</a:t>
            </a:r>
            <a:br>
              <a:rPr lang="en-NZ" sz="3600" b="1" dirty="0" smtClean="0"/>
            </a:br>
            <a:r>
              <a:rPr lang="en-NZ" sz="3600" b="1" dirty="0" smtClean="0"/>
              <a:t>2015 </a:t>
            </a:r>
            <a:r>
              <a:rPr lang="en-NZ" sz="3600" b="1" dirty="0"/>
              <a:t>to 2017</a:t>
            </a:r>
            <a:endParaRPr lang="en-GB"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Inherent risk</a:t>
            </a:r>
          </a:p>
        </p:txBody>
      </p:sp>
      <p:pic>
        <p:nvPicPr>
          <p:cNvPr id="6" name="Content Placeholder 5"/>
          <p:cNvPicPr>
            <a:picLocks noGrp="1"/>
          </p:cNvPicPr>
          <p:nvPr>
            <p:ph idx="1"/>
          </p:nvPr>
        </p:nvPicPr>
        <p:blipFill>
          <a:blip r:embed="rId3"/>
          <a:stretch>
            <a:fillRect/>
          </a:stretch>
        </p:blipFill>
        <p:spPr>
          <a:xfrm>
            <a:off x="324000" y="1411200"/>
            <a:ext cx="8657741" cy="5464928"/>
          </a:xfrm>
          <a:prstGeom prst="rect">
            <a:avLst/>
          </a:prstGeom>
        </p:spPr>
      </p:pic>
    </p:spTree>
    <p:extLst>
      <p:ext uri="{BB962C8B-B14F-4D97-AF65-F5344CB8AC3E}">
        <p14:creationId xmlns:p14="http://schemas.microsoft.com/office/powerpoint/2010/main" val="225780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Inherent risk</a:t>
            </a:r>
            <a:endParaRPr lang="en-NZ" dirty="0"/>
          </a:p>
        </p:txBody>
      </p:sp>
      <p:pic>
        <p:nvPicPr>
          <p:cNvPr id="6" name="Content Placeholder 5"/>
          <p:cNvPicPr>
            <a:picLocks noGrp="1"/>
          </p:cNvPicPr>
          <p:nvPr>
            <p:ph idx="1"/>
          </p:nvPr>
        </p:nvPicPr>
        <p:blipFill>
          <a:blip r:embed="rId3"/>
          <a:stretch>
            <a:fillRect/>
          </a:stretch>
        </p:blipFill>
        <p:spPr>
          <a:xfrm>
            <a:off x="324000" y="1411200"/>
            <a:ext cx="8657741" cy="5464928"/>
          </a:xfrm>
          <a:prstGeom prst="rect">
            <a:avLst/>
          </a:prstGeom>
        </p:spPr>
      </p:pic>
    </p:spTree>
    <p:extLst>
      <p:ext uri="{BB962C8B-B14F-4D97-AF65-F5344CB8AC3E}">
        <p14:creationId xmlns:p14="http://schemas.microsoft.com/office/powerpoint/2010/main" val="1265919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Where are the opportunities for improvement?</a:t>
            </a:r>
          </a:p>
        </p:txBody>
      </p:sp>
      <p:pic>
        <p:nvPicPr>
          <p:cNvPr id="4" name="Content Placeholder 3"/>
          <p:cNvPicPr>
            <a:picLocks noGrp="1"/>
          </p:cNvPicPr>
          <p:nvPr>
            <p:ph idx="1"/>
          </p:nvPr>
        </p:nvPicPr>
        <p:blipFill>
          <a:blip r:embed="rId3"/>
          <a:stretch>
            <a:fillRect/>
          </a:stretch>
        </p:blipFill>
        <p:spPr>
          <a:xfrm>
            <a:off x="288000" y="1412776"/>
            <a:ext cx="8657741" cy="5464928"/>
          </a:xfrm>
          <a:prstGeom prst="rect">
            <a:avLst/>
          </a:prstGeom>
        </p:spPr>
      </p:pic>
    </p:spTree>
    <p:extLst>
      <p:ext uri="{BB962C8B-B14F-4D97-AF65-F5344CB8AC3E}">
        <p14:creationId xmlns:p14="http://schemas.microsoft.com/office/powerpoint/2010/main" val="256440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Where are the opportunities for improvement?</a:t>
            </a:r>
            <a:endParaRPr lang="en-NZ" dirty="0"/>
          </a:p>
        </p:txBody>
      </p:sp>
      <p:pic>
        <p:nvPicPr>
          <p:cNvPr id="4" name="Content Placeholder 3"/>
          <p:cNvPicPr>
            <a:picLocks noGrp="1"/>
          </p:cNvPicPr>
          <p:nvPr>
            <p:ph idx="1"/>
          </p:nvPr>
        </p:nvPicPr>
        <p:blipFill>
          <a:blip r:embed="rId3"/>
          <a:stretch>
            <a:fillRect/>
          </a:stretch>
        </p:blipFill>
        <p:spPr>
          <a:xfrm>
            <a:off x="288000" y="1411200"/>
            <a:ext cx="8657741" cy="5464928"/>
          </a:xfrm>
          <a:prstGeom prst="rect">
            <a:avLst/>
          </a:prstGeom>
        </p:spPr>
      </p:pic>
    </p:spTree>
    <p:extLst>
      <p:ext uri="{BB962C8B-B14F-4D97-AF65-F5344CB8AC3E}">
        <p14:creationId xmlns:p14="http://schemas.microsoft.com/office/powerpoint/2010/main" val="330561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Where are the opportunities for improvement?</a:t>
            </a:r>
            <a:endParaRPr lang="en-NZ" dirty="0"/>
          </a:p>
        </p:txBody>
      </p:sp>
      <p:pic>
        <p:nvPicPr>
          <p:cNvPr id="4" name="Content Placeholder 3"/>
          <p:cNvPicPr>
            <a:picLocks noGrp="1"/>
          </p:cNvPicPr>
          <p:nvPr>
            <p:ph idx="1"/>
          </p:nvPr>
        </p:nvPicPr>
        <p:blipFill>
          <a:blip r:embed="rId3"/>
          <a:stretch>
            <a:fillRect/>
          </a:stretch>
        </p:blipFill>
        <p:spPr>
          <a:xfrm>
            <a:off x="288000" y="1411200"/>
            <a:ext cx="8657741" cy="5464928"/>
          </a:xfrm>
          <a:prstGeom prst="rect">
            <a:avLst/>
          </a:prstGeom>
        </p:spPr>
      </p:pic>
    </p:spTree>
    <p:extLst>
      <p:ext uri="{BB962C8B-B14F-4D97-AF65-F5344CB8AC3E}">
        <p14:creationId xmlns:p14="http://schemas.microsoft.com/office/powerpoint/2010/main" val="536817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A closer look at </a:t>
            </a:r>
            <a:r>
              <a:rPr lang="en-NZ" sz="3600" dirty="0"/>
              <a:t>the opportunities for </a:t>
            </a:r>
            <a:r>
              <a:rPr lang="en-NZ" sz="3600" dirty="0" smtClean="0"/>
              <a:t>improvement</a:t>
            </a:r>
            <a:endParaRPr lang="en-NZ" dirty="0"/>
          </a:p>
        </p:txBody>
      </p:sp>
      <p:pic>
        <p:nvPicPr>
          <p:cNvPr id="5" name="Content Placeholder 4"/>
          <p:cNvPicPr>
            <a:picLocks noGrp="1"/>
          </p:cNvPicPr>
          <p:nvPr>
            <p:ph idx="1"/>
          </p:nvPr>
        </p:nvPicPr>
        <p:blipFill>
          <a:blip r:embed="rId3"/>
          <a:stretch>
            <a:fillRect/>
          </a:stretch>
        </p:blipFill>
        <p:spPr>
          <a:xfrm>
            <a:off x="288000" y="1411200"/>
            <a:ext cx="8646402" cy="5453954"/>
          </a:xfrm>
          <a:prstGeom prst="rect">
            <a:avLst/>
          </a:prstGeom>
        </p:spPr>
      </p:pic>
    </p:spTree>
    <p:extLst>
      <p:ext uri="{BB962C8B-B14F-4D97-AF65-F5344CB8AC3E}">
        <p14:creationId xmlns:p14="http://schemas.microsoft.com/office/powerpoint/2010/main" val="2529944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The asset management </a:t>
            </a:r>
            <a:r>
              <a:rPr lang="en-NZ" sz="3600" dirty="0" smtClean="0"/>
              <a:t>pyramid</a:t>
            </a:r>
            <a:endParaRPr lang="en-NZ" sz="3600" dirty="0"/>
          </a:p>
        </p:txBody>
      </p:sp>
      <p:graphicFrame>
        <p:nvGraphicFramePr>
          <p:cNvPr id="3" name="Diagram 2"/>
          <p:cNvGraphicFramePr/>
          <p:nvPr>
            <p:extLst>
              <p:ext uri="{D42A27DB-BD31-4B8C-83A1-F6EECF244321}">
                <p14:modId xmlns:p14="http://schemas.microsoft.com/office/powerpoint/2010/main" val="1407560097"/>
              </p:ext>
            </p:extLst>
          </p:nvPr>
        </p:nvGraphicFramePr>
        <p:xfrm>
          <a:off x="395536" y="1649656"/>
          <a:ext cx="54242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221604440"/>
              </p:ext>
            </p:extLst>
          </p:nvPr>
        </p:nvGraphicFramePr>
        <p:xfrm>
          <a:off x="6156176" y="1649656"/>
          <a:ext cx="269979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49455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Strategic asset management</a:t>
            </a:r>
            <a:endParaRPr lang="en-NZ" sz="36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437595"/>
            <a:ext cx="8856984" cy="5375781"/>
          </a:xfrm>
          <a:ln>
            <a:noFill/>
          </a:ln>
        </p:spPr>
      </p:pic>
    </p:spTree>
    <p:extLst>
      <p:ext uri="{BB962C8B-B14F-4D97-AF65-F5344CB8AC3E}">
        <p14:creationId xmlns:p14="http://schemas.microsoft.com/office/powerpoint/2010/main" val="894431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Planning for success</a:t>
            </a:r>
            <a:r>
              <a:rPr lang="en-NZ" sz="3600" b="0" dirty="0"/>
              <a:t/>
            </a:r>
            <a:br>
              <a:rPr lang="en-NZ" sz="3600" b="0" dirty="0"/>
            </a:br>
            <a:r>
              <a:rPr lang="en-NZ" sz="3600" dirty="0"/>
              <a:t>Good asset management takes a team</a:t>
            </a:r>
          </a:p>
        </p:txBody>
      </p:sp>
      <p:graphicFrame>
        <p:nvGraphicFramePr>
          <p:cNvPr id="7" name="Diagram 6"/>
          <p:cNvGraphicFramePr/>
          <p:nvPr>
            <p:extLst>
              <p:ext uri="{D42A27DB-BD31-4B8C-83A1-F6EECF244321}">
                <p14:modId xmlns:p14="http://schemas.microsoft.com/office/powerpoint/2010/main" val="1435565327"/>
              </p:ext>
            </p:extLst>
          </p:nvPr>
        </p:nvGraphicFramePr>
        <p:xfrm>
          <a:off x="1055580" y="1700808"/>
          <a:ext cx="7212228" cy="4021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254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Data basics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678" y="1556793"/>
            <a:ext cx="8753275" cy="5273490"/>
          </a:xfrm>
          <a:ln>
            <a:solidFill>
              <a:schemeClr val="bg1"/>
            </a:solidFill>
          </a:ln>
        </p:spPr>
      </p:pic>
    </p:spTree>
    <p:extLst>
      <p:ext uri="{BB962C8B-B14F-4D97-AF65-F5344CB8AC3E}">
        <p14:creationId xmlns:p14="http://schemas.microsoft.com/office/powerpoint/2010/main" val="307413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NZ" sz="3600" dirty="0" smtClean="0"/>
              <a:t>Asset management and long-term planning</a:t>
            </a:r>
            <a:endParaRPr lang="en-NZ" sz="36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426" y="1628800"/>
            <a:ext cx="3136536" cy="424847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Data basics – a closer look</a:t>
            </a:r>
            <a:endParaRPr lang="en-NZ" sz="36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635" b="1366"/>
          <a:stretch/>
        </p:blipFill>
        <p:spPr>
          <a:xfrm>
            <a:off x="307724" y="1484784"/>
            <a:ext cx="8656763" cy="5328592"/>
          </a:xfrm>
        </p:spPr>
      </p:pic>
    </p:spTree>
    <p:extLst>
      <p:ext uri="{BB962C8B-B14F-4D97-AF65-F5344CB8AC3E}">
        <p14:creationId xmlns:p14="http://schemas.microsoft.com/office/powerpoint/2010/main" val="417279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Track record of spending</a:t>
            </a:r>
            <a:endParaRPr lang="en-NZ" sz="3600" dirty="0"/>
          </a:p>
        </p:txBody>
      </p:sp>
      <p:sp>
        <p:nvSpPr>
          <p:cNvPr id="3" name="Content Placeholder 2"/>
          <p:cNvSpPr>
            <a:spLocks noGrp="1"/>
          </p:cNvSpPr>
          <p:nvPr>
            <p:ph idx="1"/>
          </p:nvPr>
        </p:nvSpPr>
        <p:spPr>
          <a:xfrm>
            <a:off x="323850" y="1628775"/>
            <a:ext cx="8569325" cy="1224161"/>
          </a:xfrm>
        </p:spPr>
        <p:txBody>
          <a:bodyPr/>
          <a:lstStyle/>
          <a:p>
            <a:r>
              <a:rPr lang="en-NZ" sz="2200" b="1" dirty="0" smtClean="0"/>
              <a:t>Track </a:t>
            </a:r>
            <a:r>
              <a:rPr lang="en-NZ" sz="2200" b="1" dirty="0"/>
              <a:t>record of actual </a:t>
            </a:r>
            <a:r>
              <a:rPr lang="en-NZ" sz="2200" b="1" dirty="0" smtClean="0"/>
              <a:t>spend </a:t>
            </a:r>
            <a:r>
              <a:rPr lang="en-NZ" sz="2200" b="1" dirty="0"/>
              <a:t>against </a:t>
            </a:r>
            <a:r>
              <a:rPr lang="en-NZ" sz="2200" b="1" dirty="0" smtClean="0"/>
              <a:t>forecast: is </a:t>
            </a:r>
            <a:r>
              <a:rPr lang="en-NZ" sz="2200" b="1" dirty="0"/>
              <a:t>forecast expenditure </a:t>
            </a:r>
            <a:r>
              <a:rPr lang="en-NZ" sz="2200" b="1" dirty="0" smtClean="0"/>
              <a:t>a </a:t>
            </a:r>
            <a:r>
              <a:rPr lang="en-NZ" sz="2200" b="1" dirty="0"/>
              <a:t>reasonable estimate of what </a:t>
            </a:r>
            <a:r>
              <a:rPr lang="en-NZ" sz="2200" b="1" dirty="0" smtClean="0"/>
              <a:t>happens </a:t>
            </a:r>
            <a:r>
              <a:rPr lang="en-NZ" sz="2200" b="1" dirty="0"/>
              <a:t>in </a:t>
            </a:r>
            <a:r>
              <a:rPr lang="en-NZ" sz="2200" b="1" dirty="0" smtClean="0"/>
              <a:t>practice?  </a:t>
            </a:r>
            <a:endParaRPr lang="en-NZ" sz="2200" b="1" dirty="0"/>
          </a:p>
          <a:p>
            <a:r>
              <a:rPr lang="en-NZ" sz="2200" b="1" dirty="0" smtClean="0"/>
              <a:t>Are depreciation </a:t>
            </a:r>
            <a:r>
              <a:rPr lang="en-NZ" sz="2200" b="1" dirty="0"/>
              <a:t>and renewal forecasts </a:t>
            </a:r>
            <a:r>
              <a:rPr lang="en-NZ" sz="2200" b="1" dirty="0" smtClean="0"/>
              <a:t>reasonable?</a:t>
            </a:r>
            <a:endParaRPr lang="en-NZ" sz="2200" b="1" dirty="0"/>
          </a:p>
          <a:p>
            <a:endParaRPr lang="en-NZ" sz="2200" b="1" dirty="0"/>
          </a:p>
        </p:txBody>
      </p:sp>
      <p:pic>
        <p:nvPicPr>
          <p:cNvPr id="4" name="Picture 3"/>
          <p:cNvPicPr>
            <a:picLocks noChangeAspect="1"/>
          </p:cNvPicPr>
          <p:nvPr/>
        </p:nvPicPr>
        <p:blipFill>
          <a:blip r:embed="rId2"/>
          <a:stretch>
            <a:fillRect/>
          </a:stretch>
        </p:blipFill>
        <p:spPr>
          <a:xfrm>
            <a:off x="323529" y="2708919"/>
            <a:ext cx="8569646" cy="3300615"/>
          </a:xfrm>
          <a:prstGeom prst="rect">
            <a:avLst/>
          </a:prstGeom>
        </p:spPr>
      </p:pic>
    </p:spTree>
    <p:extLst>
      <p:ext uri="{BB962C8B-B14F-4D97-AF65-F5344CB8AC3E}">
        <p14:creationId xmlns:p14="http://schemas.microsoft.com/office/powerpoint/2010/main" val="1015190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Well informed assumptions</a:t>
            </a:r>
            <a:endParaRPr lang="en-NZ" sz="3600" dirty="0"/>
          </a:p>
        </p:txBody>
      </p:sp>
      <p:sp>
        <p:nvSpPr>
          <p:cNvPr id="4" name="Content Placeholder 3"/>
          <p:cNvSpPr>
            <a:spLocks noGrp="1"/>
          </p:cNvSpPr>
          <p:nvPr>
            <p:ph sz="half" idx="2"/>
          </p:nvPr>
        </p:nvSpPr>
        <p:spPr>
          <a:xfrm>
            <a:off x="3851920" y="1628775"/>
            <a:ext cx="5041255" cy="4321175"/>
          </a:xfrm>
        </p:spPr>
        <p:txBody>
          <a:bodyPr/>
          <a:lstStyle/>
          <a:p>
            <a:pPr marL="0" indent="0">
              <a:buNone/>
            </a:pPr>
            <a:r>
              <a:rPr lang="en-NZ" sz="5000" b="1" dirty="0" smtClean="0"/>
              <a:t>“When the facts change, I change my mind. </a:t>
            </a:r>
            <a:br>
              <a:rPr lang="en-NZ" sz="5000" b="1" dirty="0" smtClean="0"/>
            </a:br>
            <a:r>
              <a:rPr lang="en-NZ" sz="5000" b="1" dirty="0" smtClean="0"/>
              <a:t>What do you do?”</a:t>
            </a:r>
          </a:p>
          <a:p>
            <a:pPr marL="0" indent="0">
              <a:buNone/>
            </a:pPr>
            <a:endParaRPr lang="en-NZ" sz="1400" dirty="0" smtClean="0"/>
          </a:p>
          <a:p>
            <a:pPr marL="0" indent="0">
              <a:buNone/>
            </a:pPr>
            <a:endParaRPr lang="en-NZ" sz="1400" dirty="0" smtClean="0"/>
          </a:p>
          <a:p>
            <a:pPr marL="0" indent="0">
              <a:buNone/>
            </a:pPr>
            <a:endParaRPr lang="en-NZ" sz="1400" dirty="0"/>
          </a:p>
          <a:p>
            <a:pPr marL="0" indent="0">
              <a:buNone/>
            </a:pPr>
            <a:r>
              <a:rPr lang="en-NZ" sz="1600" dirty="0" smtClean="0"/>
              <a:t>John Maynard Keynes, 1883-1946</a:t>
            </a:r>
            <a:endParaRPr lang="en-NZ" sz="1600" dirty="0"/>
          </a:p>
        </p:txBody>
      </p:sp>
      <p:pic>
        <p:nvPicPr>
          <p:cNvPr id="8" name="Content Placeholder 7"/>
          <p:cNvPicPr>
            <a:picLocks noGrp="1" noChangeAspect="1"/>
          </p:cNvPicPr>
          <p:nvPr>
            <p:ph sz="half" idx="1"/>
          </p:nvPr>
        </p:nvPicPr>
        <p:blipFill>
          <a:blip r:embed="rId3"/>
          <a:stretch>
            <a:fillRect/>
          </a:stretch>
        </p:blipFill>
        <p:spPr>
          <a:xfrm>
            <a:off x="361039" y="1628775"/>
            <a:ext cx="3346865" cy="4321175"/>
          </a:xfrm>
          <a:prstGeom prst="rect">
            <a:avLst/>
          </a:prstGeom>
        </p:spPr>
      </p:pic>
    </p:spTree>
    <p:extLst>
      <p:ext uri="{BB962C8B-B14F-4D97-AF65-F5344CB8AC3E}">
        <p14:creationId xmlns:p14="http://schemas.microsoft.com/office/powerpoint/2010/main" val="1275263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Well informed assumptions</a:t>
            </a:r>
            <a:endParaRPr lang="en-NZ" sz="36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520" y="1449376"/>
            <a:ext cx="8680964" cy="5364000"/>
          </a:xfrm>
        </p:spPr>
      </p:pic>
    </p:spTree>
    <p:extLst>
      <p:ext uri="{BB962C8B-B14F-4D97-AF65-F5344CB8AC3E}">
        <p14:creationId xmlns:p14="http://schemas.microsoft.com/office/powerpoint/2010/main" val="4258942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H</a:t>
            </a:r>
            <a:r>
              <a:rPr lang="en-NZ" sz="3600" dirty="0" smtClean="0"/>
              <a:t>elping </a:t>
            </a:r>
            <a:r>
              <a:rPr lang="en-NZ" sz="3600" dirty="0"/>
              <a:t>your auditor can be helping yourself</a:t>
            </a:r>
          </a:p>
        </p:txBody>
      </p:sp>
      <p:pic>
        <p:nvPicPr>
          <p:cNvPr id="3" name="Content Placeholder 2"/>
          <p:cNvPicPr>
            <a:picLocks noGrp="1" noChangeAspect="1"/>
          </p:cNvPicPr>
          <p:nvPr>
            <p:ph idx="1"/>
          </p:nvPr>
        </p:nvPicPr>
        <p:blipFill>
          <a:blip r:embed="rId3"/>
          <a:stretch>
            <a:fillRect/>
          </a:stretch>
        </p:blipFill>
        <p:spPr>
          <a:xfrm>
            <a:off x="323850" y="3082706"/>
            <a:ext cx="8569325" cy="1413312"/>
          </a:xfrm>
          <a:prstGeom prst="rect">
            <a:avLst/>
          </a:prstGeom>
        </p:spPr>
      </p:pic>
    </p:spTree>
    <p:extLst>
      <p:ext uri="{BB962C8B-B14F-4D97-AF65-F5344CB8AC3E}">
        <p14:creationId xmlns:p14="http://schemas.microsoft.com/office/powerpoint/2010/main" val="1618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Top ten questions </a:t>
            </a:r>
            <a:r>
              <a:rPr lang="en-NZ" dirty="0" smtClean="0"/>
              <a:t/>
            </a:r>
            <a:br>
              <a:rPr lang="en-NZ" dirty="0" smtClean="0"/>
            </a:br>
            <a:r>
              <a:rPr lang="en-NZ" sz="3600" dirty="0" smtClean="0"/>
              <a:t>for governors and senior managers</a:t>
            </a:r>
            <a:endParaRPr lang="en-NZ" sz="3600" dirty="0"/>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a:pPr>
            <a:r>
              <a:rPr lang="en-NZ" sz="4000" b="1" dirty="0"/>
              <a:t>Have you got a strategy for the long term sustainability of your assets</a:t>
            </a:r>
            <a:r>
              <a:rPr lang="en-NZ" sz="4000" b="1" dirty="0" smtClean="0"/>
              <a:t>?</a:t>
            </a:r>
            <a:endParaRPr lang="en-NZ" sz="4000" dirty="0"/>
          </a:p>
        </p:txBody>
      </p:sp>
    </p:spTree>
    <p:extLst>
      <p:ext uri="{BB962C8B-B14F-4D97-AF65-F5344CB8AC3E}">
        <p14:creationId xmlns:p14="http://schemas.microsoft.com/office/powerpoint/2010/main" val="3738969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Top ten questions </a:t>
            </a:r>
            <a:r>
              <a:rPr lang="en-NZ" dirty="0" smtClean="0"/>
              <a:t/>
            </a:r>
            <a:br>
              <a:rPr lang="en-NZ" dirty="0" smtClean="0"/>
            </a:br>
            <a:r>
              <a:rPr lang="en-NZ" sz="3600" dirty="0" smtClean="0"/>
              <a:t>for governors and senior managers</a:t>
            </a:r>
            <a:endParaRPr lang="en-NZ" sz="3600" dirty="0"/>
          </a:p>
        </p:txBody>
      </p:sp>
      <p:sp>
        <p:nvSpPr>
          <p:cNvPr id="3" name="Content Placeholder 2"/>
          <p:cNvSpPr>
            <a:spLocks noGrp="1"/>
          </p:cNvSpPr>
          <p:nvPr>
            <p:ph idx="1"/>
          </p:nvPr>
        </p:nvSpPr>
        <p:spPr/>
        <p:txBody>
          <a:bodyPr anchor="ctr"/>
          <a:lstStyle/>
          <a:p>
            <a:pPr marL="1143000" lvl="0" indent="-1143000">
              <a:spcBef>
                <a:spcPts val="1200"/>
              </a:spcBef>
              <a:spcAft>
                <a:spcPts val="600"/>
              </a:spcAft>
              <a:buFont typeface="+mj-lt"/>
              <a:buAutoNum type="arabicPeriod" startAt="2"/>
            </a:pPr>
            <a:r>
              <a:rPr lang="en-NZ" sz="4000" b="1" dirty="0" smtClean="0"/>
              <a:t>Have </a:t>
            </a:r>
            <a:r>
              <a:rPr lang="en-NZ" sz="4000" b="1" dirty="0"/>
              <a:t>you set an asset management policy</a:t>
            </a:r>
            <a:r>
              <a:rPr lang="en-NZ" sz="4000" b="1" dirty="0" smtClean="0"/>
              <a:t>?</a:t>
            </a:r>
            <a:endParaRPr lang="en-NZ" sz="4000" dirty="0"/>
          </a:p>
        </p:txBody>
      </p:sp>
    </p:spTree>
    <p:extLst>
      <p:ext uri="{BB962C8B-B14F-4D97-AF65-F5344CB8AC3E}">
        <p14:creationId xmlns:p14="http://schemas.microsoft.com/office/powerpoint/2010/main" val="1343036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Top ten questions </a:t>
            </a:r>
            <a:r>
              <a:rPr lang="en-NZ" dirty="0" smtClean="0"/>
              <a:t/>
            </a:r>
            <a:br>
              <a:rPr lang="en-NZ" dirty="0" smtClean="0"/>
            </a:br>
            <a:r>
              <a:rPr lang="en-NZ" sz="3600" dirty="0" smtClean="0"/>
              <a:t>for governors and senior managers</a:t>
            </a:r>
            <a:endParaRPr lang="en-NZ" sz="3600" dirty="0"/>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startAt="3"/>
            </a:pPr>
            <a:r>
              <a:rPr lang="en-NZ" sz="4000" b="1" dirty="0" smtClean="0"/>
              <a:t>Do </a:t>
            </a:r>
            <a:r>
              <a:rPr lang="en-NZ" sz="4000" b="1" dirty="0"/>
              <a:t>you have good quality up-to-date asset management plans for achieving your strategy</a:t>
            </a:r>
            <a:r>
              <a:rPr lang="en-NZ" sz="4000" b="1" dirty="0" smtClean="0"/>
              <a:t>?</a:t>
            </a:r>
            <a:endParaRPr lang="en-NZ" sz="4000" dirty="0"/>
          </a:p>
        </p:txBody>
      </p:sp>
    </p:spTree>
    <p:extLst>
      <p:ext uri="{BB962C8B-B14F-4D97-AF65-F5344CB8AC3E}">
        <p14:creationId xmlns:p14="http://schemas.microsoft.com/office/powerpoint/2010/main" val="2734470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Top ten questions </a:t>
            </a:r>
            <a:r>
              <a:rPr lang="en-NZ" dirty="0" smtClean="0"/>
              <a:t/>
            </a:r>
            <a:br>
              <a:rPr lang="en-NZ" dirty="0" smtClean="0"/>
            </a:br>
            <a:r>
              <a:rPr lang="en-NZ" sz="3600" dirty="0" smtClean="0"/>
              <a:t>for governors and senior managers</a:t>
            </a:r>
            <a:endParaRPr lang="en-NZ" sz="3600" dirty="0"/>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startAt="4"/>
            </a:pPr>
            <a:r>
              <a:rPr lang="en-NZ" sz="4000" b="1" dirty="0" smtClean="0"/>
              <a:t>Does </a:t>
            </a:r>
            <a:r>
              <a:rPr lang="en-NZ" sz="4000" b="1" dirty="0"/>
              <a:t>your organisation have appropriate asset management skills and experience? </a:t>
            </a:r>
            <a:endParaRPr lang="en-NZ" sz="4000" dirty="0"/>
          </a:p>
        </p:txBody>
      </p:sp>
    </p:spTree>
    <p:extLst>
      <p:ext uri="{BB962C8B-B14F-4D97-AF65-F5344CB8AC3E}">
        <p14:creationId xmlns:p14="http://schemas.microsoft.com/office/powerpoint/2010/main" val="3520447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Top ten questions </a:t>
            </a:r>
            <a:r>
              <a:rPr lang="en-NZ" dirty="0" smtClean="0"/>
              <a:t/>
            </a:r>
            <a:br>
              <a:rPr lang="en-NZ" dirty="0" smtClean="0"/>
            </a:br>
            <a:r>
              <a:rPr lang="en-NZ" sz="3600" dirty="0" smtClean="0"/>
              <a:t>for governors and senior managers</a:t>
            </a:r>
            <a:endParaRPr lang="en-NZ" sz="3600" dirty="0"/>
          </a:p>
        </p:txBody>
      </p:sp>
      <p:sp>
        <p:nvSpPr>
          <p:cNvPr id="3" name="Content Placeholder 2"/>
          <p:cNvSpPr>
            <a:spLocks noGrp="1"/>
          </p:cNvSpPr>
          <p:nvPr>
            <p:ph idx="1"/>
          </p:nvPr>
        </p:nvSpPr>
        <p:spPr/>
        <p:txBody>
          <a:bodyPr anchor="ctr"/>
          <a:lstStyle/>
          <a:p>
            <a:pPr marL="914400" lvl="0" indent="-914400">
              <a:spcBef>
                <a:spcPts val="1200"/>
              </a:spcBef>
              <a:spcAft>
                <a:spcPts val="600"/>
              </a:spcAft>
              <a:buFont typeface="+mj-lt"/>
              <a:buAutoNum type="arabicPeriod" startAt="5"/>
            </a:pPr>
            <a:r>
              <a:rPr lang="en-NZ" sz="4000" b="1" dirty="0" smtClean="0"/>
              <a:t>Do </a:t>
            </a:r>
            <a:r>
              <a:rPr lang="en-NZ" sz="4000" b="1" dirty="0"/>
              <a:t>you know the reliability of your asset information</a:t>
            </a:r>
            <a:r>
              <a:rPr lang="en-NZ" sz="4000" b="1" dirty="0" smtClean="0"/>
              <a:t>?</a:t>
            </a:r>
            <a:endParaRPr lang="en-NZ" sz="4000" dirty="0"/>
          </a:p>
        </p:txBody>
      </p:sp>
    </p:spTree>
    <p:extLst>
      <p:ext uri="{BB962C8B-B14F-4D97-AF65-F5344CB8AC3E}">
        <p14:creationId xmlns:p14="http://schemas.microsoft.com/office/powerpoint/2010/main" val="3751291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Good practice</a:t>
            </a:r>
            <a:endParaRPr lang="en-NZ" sz="3600" dirty="0"/>
          </a:p>
        </p:txBody>
      </p:sp>
      <p:pic>
        <p:nvPicPr>
          <p:cNvPr id="4" name="Content Placeholder 3"/>
          <p:cNvPicPr>
            <a:picLocks noGrp="1" noChangeAspect="1"/>
          </p:cNvPicPr>
          <p:nvPr>
            <p:ph idx="1"/>
          </p:nvPr>
        </p:nvPicPr>
        <p:blipFill>
          <a:blip r:embed="rId3"/>
          <a:stretch>
            <a:fillRect/>
          </a:stretch>
        </p:blipFill>
        <p:spPr>
          <a:xfrm>
            <a:off x="683568" y="1844823"/>
            <a:ext cx="1617802" cy="1224137"/>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2843808" y="1484784"/>
            <a:ext cx="5615816" cy="4312976"/>
          </a:xfrm>
          <a:prstGeom prst="rect">
            <a:avLst/>
          </a:prstGeom>
          <a:noFill/>
        </p:spPr>
        <p:txBody>
          <a:bodyPr wrap="square" rtlCol="0">
            <a:spAutoFit/>
          </a:bodyPr>
          <a:lstStyle/>
          <a:p>
            <a:pPr algn="l">
              <a:lnSpc>
                <a:spcPct val="200000"/>
              </a:lnSpc>
            </a:pPr>
            <a:r>
              <a:rPr lang="en-NZ" sz="4800" b="1" dirty="0" smtClean="0">
                <a:hlinkClick r:id="rId4"/>
              </a:rPr>
              <a:t>www.nams.org.nz</a:t>
            </a:r>
            <a:endParaRPr lang="en-NZ" sz="4800" b="1" dirty="0"/>
          </a:p>
          <a:p>
            <a:pPr algn="l">
              <a:lnSpc>
                <a:spcPct val="200000"/>
              </a:lnSpc>
            </a:pPr>
            <a:r>
              <a:rPr lang="en-NZ" sz="4800" b="1" dirty="0" smtClean="0">
                <a:hlinkClick r:id="rId5"/>
              </a:rPr>
              <a:t>www.ipwea.org</a:t>
            </a:r>
            <a:endParaRPr lang="en-NZ" sz="4800" b="1" dirty="0"/>
          </a:p>
          <a:p>
            <a:pPr algn="l">
              <a:lnSpc>
                <a:spcPct val="200000"/>
              </a:lnSpc>
            </a:pPr>
            <a:r>
              <a:rPr lang="en-NZ" sz="4800" b="1" dirty="0" smtClean="0">
                <a:hlinkClick r:id="rId6"/>
              </a:rPr>
              <a:t>www.iso.org</a:t>
            </a:r>
            <a:r>
              <a:rPr lang="en-NZ" sz="4800" b="1" dirty="0" smtClean="0"/>
              <a:t> </a:t>
            </a:r>
            <a:endParaRPr lang="en-NZ" sz="4800" b="1" dirty="0"/>
          </a:p>
        </p:txBody>
      </p:sp>
      <p:pic>
        <p:nvPicPr>
          <p:cNvPr id="3" name="Picture 2"/>
          <p:cNvPicPr>
            <a:picLocks noChangeAspect="1"/>
          </p:cNvPicPr>
          <p:nvPr/>
        </p:nvPicPr>
        <p:blipFill>
          <a:blip r:embed="rId7"/>
          <a:stretch>
            <a:fillRect/>
          </a:stretch>
        </p:blipFill>
        <p:spPr>
          <a:xfrm>
            <a:off x="683569" y="3212977"/>
            <a:ext cx="1404462" cy="1224136"/>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a:off x="683568" y="4581129"/>
            <a:ext cx="1009168" cy="121663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2538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Top ten questions </a:t>
            </a:r>
            <a:br>
              <a:rPr lang="en-NZ" sz="3600" dirty="0"/>
            </a:br>
            <a:r>
              <a:rPr lang="en-NZ" sz="3600" dirty="0"/>
              <a:t>for governors and senior managers</a:t>
            </a:r>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startAt="6"/>
            </a:pPr>
            <a:r>
              <a:rPr lang="en-NZ" sz="4000" b="1" dirty="0"/>
              <a:t>Do you have a structured approach to assessing the condition and performance of your assets</a:t>
            </a:r>
            <a:r>
              <a:rPr lang="en-NZ" sz="4000" b="1" dirty="0" smtClean="0"/>
              <a:t>?</a:t>
            </a:r>
            <a:endParaRPr lang="en-NZ" sz="4000" dirty="0"/>
          </a:p>
        </p:txBody>
      </p:sp>
    </p:spTree>
    <p:extLst>
      <p:ext uri="{BB962C8B-B14F-4D97-AF65-F5344CB8AC3E}">
        <p14:creationId xmlns:p14="http://schemas.microsoft.com/office/powerpoint/2010/main" val="2781621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Top ten questions </a:t>
            </a:r>
            <a:br>
              <a:rPr lang="en-NZ" sz="3600" dirty="0"/>
            </a:br>
            <a:r>
              <a:rPr lang="en-NZ" sz="3600" dirty="0"/>
              <a:t>for governors and senior managers</a:t>
            </a:r>
          </a:p>
        </p:txBody>
      </p:sp>
      <p:sp>
        <p:nvSpPr>
          <p:cNvPr id="3" name="Content Placeholder 2"/>
          <p:cNvSpPr>
            <a:spLocks noGrp="1"/>
          </p:cNvSpPr>
          <p:nvPr>
            <p:ph idx="1"/>
          </p:nvPr>
        </p:nvSpPr>
        <p:spPr/>
        <p:txBody>
          <a:bodyPr anchor="ctr"/>
          <a:lstStyle/>
          <a:p>
            <a:pPr marL="914400" lvl="0" indent="-914400">
              <a:spcBef>
                <a:spcPts val="1200"/>
              </a:spcBef>
              <a:spcAft>
                <a:spcPts val="600"/>
              </a:spcAft>
              <a:buFont typeface="+mj-lt"/>
              <a:buAutoNum type="arabicPeriod" startAt="7"/>
            </a:pPr>
            <a:r>
              <a:rPr lang="en-NZ" sz="4000" b="1" dirty="0" smtClean="0"/>
              <a:t>Have </a:t>
            </a:r>
            <a:r>
              <a:rPr lang="en-NZ" sz="4000" b="1" dirty="0"/>
              <a:t>you defined a clear and comprehensive set of service levels to be delivered or supported by the assets? </a:t>
            </a:r>
            <a:endParaRPr lang="en-NZ" sz="4000" dirty="0"/>
          </a:p>
        </p:txBody>
      </p:sp>
    </p:spTree>
    <p:extLst>
      <p:ext uri="{BB962C8B-B14F-4D97-AF65-F5344CB8AC3E}">
        <p14:creationId xmlns:p14="http://schemas.microsoft.com/office/powerpoint/2010/main" val="3394792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Top ten questions </a:t>
            </a:r>
            <a:br>
              <a:rPr lang="en-NZ" sz="3600" dirty="0"/>
            </a:br>
            <a:r>
              <a:rPr lang="en-NZ" sz="3600" dirty="0"/>
              <a:t>for governors and senior managers</a:t>
            </a:r>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startAt="8"/>
            </a:pPr>
            <a:r>
              <a:rPr lang="en-NZ" sz="4000" b="1" dirty="0" smtClean="0"/>
              <a:t>How </a:t>
            </a:r>
            <a:r>
              <a:rPr lang="en-NZ" sz="4000" b="1" dirty="0"/>
              <a:t>well do you forecast future demand for the services that are delivered or supported by</a:t>
            </a:r>
            <a:r>
              <a:rPr lang="en-NZ" sz="4000" dirty="0"/>
              <a:t> </a:t>
            </a:r>
            <a:r>
              <a:rPr lang="en-NZ" sz="4000" b="1" dirty="0"/>
              <a:t>your assets</a:t>
            </a:r>
            <a:r>
              <a:rPr lang="en-NZ" sz="4000" b="1" dirty="0" smtClean="0"/>
              <a:t>?</a:t>
            </a:r>
            <a:endParaRPr lang="en-NZ" sz="4000" dirty="0"/>
          </a:p>
        </p:txBody>
      </p:sp>
    </p:spTree>
    <p:extLst>
      <p:ext uri="{BB962C8B-B14F-4D97-AF65-F5344CB8AC3E}">
        <p14:creationId xmlns:p14="http://schemas.microsoft.com/office/powerpoint/2010/main" val="3731639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Top ten questions </a:t>
            </a:r>
            <a:br>
              <a:rPr lang="en-NZ" sz="3600" dirty="0"/>
            </a:br>
            <a:r>
              <a:rPr lang="en-NZ" sz="3600" dirty="0"/>
              <a:t>for governors and senior managers</a:t>
            </a:r>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startAt="9"/>
            </a:pPr>
            <a:r>
              <a:rPr lang="en-NZ" sz="4000" b="1" dirty="0" smtClean="0"/>
              <a:t>Do </a:t>
            </a:r>
            <a:r>
              <a:rPr lang="en-NZ" sz="4000" b="1" dirty="0"/>
              <a:t>you report, and get reports on, achievement of your asset management plan(s)? </a:t>
            </a:r>
            <a:endParaRPr lang="en-NZ" sz="4000" dirty="0"/>
          </a:p>
        </p:txBody>
      </p:sp>
    </p:spTree>
    <p:extLst>
      <p:ext uri="{BB962C8B-B14F-4D97-AF65-F5344CB8AC3E}">
        <p14:creationId xmlns:p14="http://schemas.microsoft.com/office/powerpoint/2010/main" val="3626516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Top ten questions </a:t>
            </a:r>
            <a:br>
              <a:rPr lang="en-NZ" sz="3600" dirty="0"/>
            </a:br>
            <a:r>
              <a:rPr lang="en-NZ" sz="3600" dirty="0"/>
              <a:t>for governors and senior managers</a:t>
            </a:r>
          </a:p>
        </p:txBody>
      </p:sp>
      <p:sp>
        <p:nvSpPr>
          <p:cNvPr id="3" name="Content Placeholder 2"/>
          <p:cNvSpPr>
            <a:spLocks noGrp="1"/>
          </p:cNvSpPr>
          <p:nvPr>
            <p:ph idx="1"/>
          </p:nvPr>
        </p:nvSpPr>
        <p:spPr/>
        <p:txBody>
          <a:bodyPr anchor="ctr"/>
          <a:lstStyle/>
          <a:p>
            <a:pPr lvl="0">
              <a:spcBef>
                <a:spcPts val="1200"/>
              </a:spcBef>
              <a:spcAft>
                <a:spcPts val="600"/>
              </a:spcAft>
              <a:buFont typeface="+mj-lt"/>
              <a:buAutoNum type="arabicPeriod" startAt="10"/>
            </a:pPr>
            <a:r>
              <a:rPr lang="en-NZ" sz="4000" b="1" dirty="0" smtClean="0"/>
              <a:t>Do </a:t>
            </a:r>
            <a:r>
              <a:rPr lang="en-NZ" sz="4000" b="1" dirty="0"/>
              <a:t>you have a backlog of repairs, maintenance, and asset renewals? and what are you doing about it</a:t>
            </a:r>
            <a:r>
              <a:rPr lang="en-NZ" sz="4000" b="1" dirty="0" smtClean="0"/>
              <a:t>?</a:t>
            </a:r>
            <a:endParaRPr lang="en-NZ" sz="4000" dirty="0"/>
          </a:p>
        </p:txBody>
      </p:sp>
    </p:spTree>
    <p:extLst>
      <p:ext uri="{BB962C8B-B14F-4D97-AF65-F5344CB8AC3E}">
        <p14:creationId xmlns:p14="http://schemas.microsoft.com/office/powerpoint/2010/main" val="270017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NZ" sz="3600" dirty="0" smtClean="0"/>
              <a:t>Asset management and long-term planning</a:t>
            </a:r>
            <a:endParaRPr lang="en-NZ" sz="36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426" y="1628800"/>
            <a:ext cx="3136536" cy="424847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341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Assessing risk and </a:t>
            </a:r>
            <a:br>
              <a:rPr lang="en-NZ" sz="3600" dirty="0"/>
            </a:br>
            <a:r>
              <a:rPr lang="en-NZ" sz="3600" dirty="0"/>
              <a:t>opportunities for improvement</a:t>
            </a:r>
            <a:endParaRPr lang="en-NZ" dirty="0"/>
          </a:p>
        </p:txBody>
      </p:sp>
      <p:pic>
        <p:nvPicPr>
          <p:cNvPr id="6" name="Content Placeholder 5"/>
          <p:cNvPicPr>
            <a:picLocks noGrp="1" noChangeAspect="1"/>
          </p:cNvPicPr>
          <p:nvPr>
            <p:ph idx="1"/>
          </p:nvPr>
        </p:nvPicPr>
        <p:blipFill>
          <a:blip r:embed="rId3"/>
          <a:stretch>
            <a:fillRect/>
          </a:stretch>
        </p:blipFill>
        <p:spPr>
          <a:xfrm>
            <a:off x="288000" y="1440000"/>
            <a:ext cx="8657741" cy="5647092"/>
          </a:xfrm>
          <a:prstGeom prst="rect">
            <a:avLst/>
          </a:prstGeom>
        </p:spPr>
      </p:pic>
    </p:spTree>
    <p:extLst>
      <p:ext uri="{BB962C8B-B14F-4D97-AF65-F5344CB8AC3E}">
        <p14:creationId xmlns:p14="http://schemas.microsoft.com/office/powerpoint/2010/main" val="888895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Assessing risk and </a:t>
            </a:r>
            <a:br>
              <a:rPr lang="en-NZ" sz="3600" dirty="0"/>
            </a:br>
            <a:r>
              <a:rPr lang="en-NZ" sz="3600" dirty="0"/>
              <a:t>opportunities for improvement</a:t>
            </a:r>
            <a:endParaRPr lang="en-NZ" dirty="0"/>
          </a:p>
        </p:txBody>
      </p:sp>
      <p:pic>
        <p:nvPicPr>
          <p:cNvPr id="4" name="Content Placeholder 3"/>
          <p:cNvPicPr>
            <a:picLocks noGrp="1" noChangeAspect="1"/>
          </p:cNvPicPr>
          <p:nvPr>
            <p:ph idx="1"/>
          </p:nvPr>
        </p:nvPicPr>
        <p:blipFill>
          <a:blip r:embed="rId3"/>
          <a:stretch>
            <a:fillRect/>
          </a:stretch>
        </p:blipFill>
        <p:spPr>
          <a:xfrm>
            <a:off x="288000" y="1440000"/>
            <a:ext cx="8657741" cy="5647092"/>
          </a:xfrm>
          <a:prstGeom prst="rect">
            <a:avLst/>
          </a:prstGeom>
        </p:spPr>
      </p:pic>
    </p:spTree>
    <p:extLst>
      <p:ext uri="{BB962C8B-B14F-4D97-AF65-F5344CB8AC3E}">
        <p14:creationId xmlns:p14="http://schemas.microsoft.com/office/powerpoint/2010/main" val="318429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Assessing risk and </a:t>
            </a:r>
            <a:br>
              <a:rPr lang="en-NZ" sz="3600" dirty="0"/>
            </a:br>
            <a:r>
              <a:rPr lang="en-NZ" sz="3600" dirty="0"/>
              <a:t>opportunities for improvement</a:t>
            </a:r>
            <a:endParaRPr lang="en-NZ" dirty="0"/>
          </a:p>
        </p:txBody>
      </p:sp>
      <p:pic>
        <p:nvPicPr>
          <p:cNvPr id="4" name="Content Placeholder 3"/>
          <p:cNvPicPr>
            <a:picLocks noGrp="1" noChangeAspect="1"/>
          </p:cNvPicPr>
          <p:nvPr>
            <p:ph idx="1"/>
          </p:nvPr>
        </p:nvPicPr>
        <p:blipFill>
          <a:blip r:embed="rId3"/>
          <a:stretch>
            <a:fillRect/>
          </a:stretch>
        </p:blipFill>
        <p:spPr>
          <a:xfrm>
            <a:off x="288000" y="1440000"/>
            <a:ext cx="8657741" cy="5647092"/>
          </a:xfrm>
          <a:prstGeom prst="rect">
            <a:avLst/>
          </a:prstGeom>
        </p:spPr>
      </p:pic>
    </p:spTree>
    <p:extLst>
      <p:ext uri="{BB962C8B-B14F-4D97-AF65-F5344CB8AC3E}">
        <p14:creationId xmlns:p14="http://schemas.microsoft.com/office/powerpoint/2010/main" val="70812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Assessing risk and </a:t>
            </a:r>
            <a:br>
              <a:rPr lang="en-NZ" sz="3600" dirty="0"/>
            </a:br>
            <a:r>
              <a:rPr lang="en-NZ" sz="3600" dirty="0"/>
              <a:t>opportunities for improvement</a:t>
            </a:r>
            <a:endParaRPr lang="en-NZ" dirty="0"/>
          </a:p>
        </p:txBody>
      </p:sp>
      <p:pic>
        <p:nvPicPr>
          <p:cNvPr id="4" name="Content Placeholder 3"/>
          <p:cNvPicPr>
            <a:picLocks noGrp="1" noChangeAspect="1"/>
          </p:cNvPicPr>
          <p:nvPr>
            <p:ph idx="1"/>
          </p:nvPr>
        </p:nvPicPr>
        <p:blipFill>
          <a:blip r:embed="rId3"/>
          <a:stretch>
            <a:fillRect/>
          </a:stretch>
        </p:blipFill>
        <p:spPr>
          <a:xfrm>
            <a:off x="288000" y="1440000"/>
            <a:ext cx="8657741" cy="5647092"/>
          </a:xfrm>
          <a:prstGeom prst="rect">
            <a:avLst/>
          </a:prstGeom>
        </p:spPr>
      </p:pic>
      <p:cxnSp>
        <p:nvCxnSpPr>
          <p:cNvPr id="5" name="Straight Arrow Connector 4"/>
          <p:cNvCxnSpPr/>
          <p:nvPr/>
        </p:nvCxnSpPr>
        <p:spPr bwMode="auto">
          <a:xfrm flipV="1">
            <a:off x="3347864" y="4437112"/>
            <a:ext cx="1728192" cy="1656184"/>
          </a:xfrm>
          <a:prstGeom prst="straightConnector1">
            <a:avLst/>
          </a:prstGeom>
          <a:ln w="38100">
            <a:prstDash val="sysDash"/>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331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Assessing risk and </a:t>
            </a:r>
            <a:br>
              <a:rPr lang="en-NZ" sz="3600" dirty="0"/>
            </a:br>
            <a:r>
              <a:rPr lang="en-NZ" sz="3600" dirty="0"/>
              <a:t>opportunities for improvement</a:t>
            </a:r>
            <a:endParaRPr lang="en-NZ" dirty="0"/>
          </a:p>
        </p:txBody>
      </p:sp>
      <p:pic>
        <p:nvPicPr>
          <p:cNvPr id="4" name="Content Placeholder 3"/>
          <p:cNvPicPr>
            <a:picLocks noGrp="1" noChangeAspect="1"/>
          </p:cNvPicPr>
          <p:nvPr>
            <p:ph idx="1"/>
          </p:nvPr>
        </p:nvPicPr>
        <p:blipFill>
          <a:blip r:embed="rId3"/>
          <a:stretch>
            <a:fillRect/>
          </a:stretch>
        </p:blipFill>
        <p:spPr>
          <a:xfrm>
            <a:off x="288000" y="1440000"/>
            <a:ext cx="8657741" cy="5647092"/>
          </a:xfrm>
          <a:prstGeom prst="rect">
            <a:avLst/>
          </a:prstGeom>
        </p:spPr>
      </p:pic>
    </p:spTree>
    <p:extLst>
      <p:ext uri="{BB962C8B-B14F-4D97-AF65-F5344CB8AC3E}">
        <p14:creationId xmlns:p14="http://schemas.microsoft.com/office/powerpoint/2010/main" val="2240994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Inherent risk</a:t>
            </a:r>
            <a:endParaRPr lang="en-NZ" dirty="0"/>
          </a:p>
        </p:txBody>
      </p:sp>
      <p:pic>
        <p:nvPicPr>
          <p:cNvPr id="6" name="Content Placeholder 5"/>
          <p:cNvPicPr>
            <a:picLocks noGrp="1"/>
          </p:cNvPicPr>
          <p:nvPr>
            <p:ph idx="1"/>
          </p:nvPr>
        </p:nvPicPr>
        <p:blipFill>
          <a:blip r:embed="rId3"/>
          <a:stretch>
            <a:fillRect/>
          </a:stretch>
        </p:blipFill>
        <p:spPr>
          <a:xfrm>
            <a:off x="323528" y="1412776"/>
            <a:ext cx="8640960" cy="5464928"/>
          </a:xfrm>
          <a:prstGeom prst="rect">
            <a:avLst/>
          </a:prstGeom>
        </p:spPr>
      </p:pic>
    </p:spTree>
    <p:extLst>
      <p:ext uri="{BB962C8B-B14F-4D97-AF65-F5344CB8AC3E}">
        <p14:creationId xmlns:p14="http://schemas.microsoft.com/office/powerpoint/2010/main" val="4141113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udit NZ">
      <a:dk1>
        <a:sysClr val="windowText" lastClr="000000"/>
      </a:dk1>
      <a:lt1>
        <a:sysClr val="window" lastClr="FFFFFF"/>
      </a:lt1>
      <a:dk2>
        <a:srgbClr val="1F497D"/>
      </a:dk2>
      <a:lt2>
        <a:srgbClr val="EEECE1"/>
      </a:lt2>
      <a:accent1>
        <a:srgbClr val="98CCC8"/>
      </a:accent1>
      <a:accent2>
        <a:srgbClr val="B2C891"/>
      </a:accent2>
      <a:accent3>
        <a:srgbClr val="E44F50"/>
      </a:accent3>
      <a:accent4>
        <a:srgbClr val="DBCA67"/>
      </a:accent4>
      <a:accent5>
        <a:srgbClr val="B5A56F"/>
      </a:accent5>
      <a:accent6>
        <a:srgbClr val="8BB4E8"/>
      </a:accent6>
      <a:hlink>
        <a:srgbClr val="0000FF"/>
      </a:hlink>
      <a:folHlink>
        <a:srgbClr val="800080"/>
      </a:folHlink>
    </a:clrScheme>
    <a:fontScheme name="Audit N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NZ" altLang="en-AU" sz="2200" b="0" i="0" u="none" strike="noStrike" cap="none" normalizeH="0" baseline="0" smtClean="0">
            <a:ln>
              <a:noFill/>
            </a:ln>
            <a:solidFill>
              <a:schemeClr val="tx1"/>
            </a:solidFill>
            <a:effectLst/>
            <a:latin typeface="Tw Cen MT Mi"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NZ" altLang="en-AU" sz="2200" b="0" i="0" u="none" strike="noStrike" cap="none" normalizeH="0" baseline="0" smtClean="0">
            <a:ln>
              <a:noFill/>
            </a:ln>
            <a:solidFill>
              <a:schemeClr val="tx1"/>
            </a:solidFill>
            <a:effectLst/>
            <a:latin typeface="Tw Cen MT Mi" pitchFamily="34" charset="0"/>
          </a:defRPr>
        </a:defPPr>
      </a:lstStyle>
    </a:lnDef>
    <a:txDef>
      <a:spPr>
        <a:noFill/>
      </a:spPr>
      <a:bodyPr wrap="square" rtlCol="0">
        <a:spAutoFit/>
      </a:bodyPr>
      <a:lstStyle>
        <a:defPPr>
          <a:defRPr dirty="0">
            <a:latin typeface="+mn-lt"/>
          </a:defRPr>
        </a:defPPr>
      </a:lstStyle>
    </a:txDef>
  </a:objectDefaults>
  <a:extraClrSchemeLst>
    <a:extraClrScheme>
      <a:clrScheme name="ELT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T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LT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T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T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T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LT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LT presentation 8">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36BFDF"/>
        </a:hlink>
        <a:folHlink>
          <a:srgbClr val="D75554"/>
        </a:folHlink>
      </a:clrScheme>
      <a:clrMap bg1="lt1" tx1="dk1" bg2="lt2" tx2="dk2" accent1="accent1" accent2="accent2" accent3="accent3" accent4="accent4" accent5="accent5" accent6="accent6" hlink="hlink" folHlink="folHlink"/>
    </a:extraClrScheme>
    <a:extraClrScheme>
      <a:clrScheme name="ELT presentation 9">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0000FF"/>
        </a:hlink>
        <a:folHlink>
          <a:srgbClr val="D7555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1) [Read-Only]" id="{5CEB440C-0A60-49C6-A337-5E923A2C137A}" vid="{FA03F3EA-7D17-4D10-AF9B-47BE79C31D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dit NZ">
    <a:dk1>
      <a:sysClr val="windowText" lastClr="000000"/>
    </a:dk1>
    <a:lt1>
      <a:sysClr val="window" lastClr="FFFFFF"/>
    </a:lt1>
    <a:dk2>
      <a:srgbClr val="1F497D"/>
    </a:dk2>
    <a:lt2>
      <a:srgbClr val="EEECE1"/>
    </a:lt2>
    <a:accent1>
      <a:srgbClr val="98CCC8"/>
    </a:accent1>
    <a:accent2>
      <a:srgbClr val="B2C891"/>
    </a:accent2>
    <a:accent3>
      <a:srgbClr val="E44F50"/>
    </a:accent3>
    <a:accent4>
      <a:srgbClr val="DBCA67"/>
    </a:accent4>
    <a:accent5>
      <a:srgbClr val="B5A56F"/>
    </a:accent5>
    <a:accent6>
      <a:srgbClr val="8BB4E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f398e0c3-d8b7-4630-8b51-4135a5ca5f91">2017</year>
    <Category xmlns="a7079684-349f-4527-8ea7-e5e2c3987f99">Presentations other</Category>
    <SubActivity xmlns="f398e0c3-d8b7-4630-8b51-4135a5ca5f91" xsi:nil="true"/>
    <Case xmlns="f398e0c3-d8b7-4630-8b51-4135a5ca5f91" xsi:nil="true"/>
    <Activity xmlns="f398e0c3-d8b7-4630-8b51-4135a5ca5f91">Team management</Activity>
    <documentowner xmlns="f398e0c3-d8b7-4630-8b51-4135a5ca5f91">
      <UserInfo>
        <DisplayName/>
        <AccountId xsi:nil="true"/>
        <AccountType/>
      </UserInfo>
    </documentowner>
    <finalised xmlns="f398e0c3-d8b7-4630-8b51-4135a5ca5f91">false</finalised>
    <DocDescription xmlns="f398e0c3-d8b7-4630-8b51-4135a5ca5f91" xsi:nil="true"/>
    <TaxCatchAll xmlns="f398e0c3-d8b7-4630-8b51-4135a5ca5f91"/>
    <KeyWord xmlns="f398e0c3-d8b7-4630-8b51-4135a5ca5f91" xsi:nil="true"/>
    <Function xmlns="f398e0c3-d8b7-4630-8b51-4135a5ca5f91">Governance and management</Function>
    <_dlc_DocId xmlns="f398e0c3-d8b7-4630-8b51-4135a5ca5f91">0002-17-100</_dlc_DocId>
    <_dlc_DocIdUrl xmlns="f398e0c3-d8b7-4630-8b51-4135a5ca5f91">
      <Url>http://source.oag.net/site/tm/anz/t/saas/_layouts/15/DocIdRedir.aspx?ID=0002-17-100</Url>
      <Description>0002-17-100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PowerPoint" ma:contentTypeID="0x010100701429DC3DDD514993B5A8BF013DB67B00BF61B72C1452DD42A6806D98DBD44C06" ma:contentTypeVersion="25" ma:contentTypeDescription="" ma:contentTypeScope="" ma:versionID="4073381f4962da82faff3c5ae501a556">
  <xsd:schema xmlns:xsd="http://www.w3.org/2001/XMLSchema" xmlns:xs="http://www.w3.org/2001/XMLSchema" xmlns:p="http://schemas.microsoft.com/office/2006/metadata/properties" xmlns:ns2="f398e0c3-d8b7-4630-8b51-4135a5ca5f91" xmlns:ns3="a7079684-349f-4527-8ea7-e5e2c3987f99" targetNamespace="http://schemas.microsoft.com/office/2006/metadata/properties" ma:root="true" ma:fieldsID="ddc43bce0cbc84fabe4b650a336e478a" ns2:_="" ns3:_="">
    <xsd:import namespace="f398e0c3-d8b7-4630-8b51-4135a5ca5f91"/>
    <xsd:import namespace="a7079684-349f-4527-8ea7-e5e2c3987f99"/>
    <xsd:element name="properties">
      <xsd:complexType>
        <xsd:sequence>
          <xsd:element name="documentManagement">
            <xsd:complexType>
              <xsd:all>
                <xsd:element ref="ns2:documentowner" minOccurs="0"/>
                <xsd:element ref="ns2:KeyWord" minOccurs="0"/>
                <xsd:element ref="ns3:Category" minOccurs="0"/>
                <xsd:element ref="ns2:year" minOccurs="0"/>
                <xsd:element ref="ns2:finalised" minOccurs="0"/>
                <xsd:element ref="ns2:DocDescription" minOccurs="0"/>
                <xsd:element ref="ns2:_dlc_DocIdUrl" minOccurs="0"/>
                <xsd:element ref="ns2:_dlc_DocIdPersistId" minOccurs="0"/>
                <xsd:element ref="ns2:TaxCatchAll" minOccurs="0"/>
                <xsd:element ref="ns2:TaxCatchAllLabel" minOccurs="0"/>
                <xsd:element ref="ns2:_dlc_DocId" minOccurs="0"/>
                <xsd:element ref="ns2:Function" minOccurs="0"/>
                <xsd:element ref="ns2:Activity" minOccurs="0"/>
                <xsd:element ref="ns2:SubActivity" minOccurs="0"/>
                <xsd:element ref="ns2:C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8e0c3-d8b7-4630-8b51-4135a5ca5f91" elementFormDefault="qualified">
    <xsd:import namespace="http://schemas.microsoft.com/office/2006/documentManagement/types"/>
    <xsd:import namespace="http://schemas.microsoft.com/office/infopath/2007/PartnerControls"/>
    <xsd:element name="documentowner" ma:index="1" nillable="true" ma:displayName="Document Owner" ma:description="Only use if you have created this document on behalf of someone else" ma:list="UserInfo" ma:SharePointGroup="0" ma:internalName="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eyWord" ma:index="2" nillable="true" ma:displayName="Key Word" ma:format="Dropdown" ma:internalName="KeyWord">
      <xsd:simpleType>
        <xsd:union memberTypes="dms:Text">
          <xsd:simpleType>
            <xsd:restriction base="dms:Choice">
              <xsd:enumeration value="Presentation - SAAS role"/>
              <xsd:enumeration value="Presentation - external"/>
            </xsd:restriction>
          </xsd:simpleType>
        </xsd:union>
      </xsd:simpleType>
    </xsd:element>
    <xsd:element name="year" ma:index="4" nillable="true" ma:displayName="Year" ma:format="Dropdown" ma:internalName="year">
      <xsd:simpleType>
        <xsd:restriction base="dms:Choice">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finalised" ma:index="5" nillable="true" ma:displayName="Finalised?" ma:default="0" ma:internalName="finalised">
      <xsd:simpleType>
        <xsd:restriction base="dms:Boolean"/>
      </xsd:simpleType>
    </xsd:element>
    <xsd:element name="DocDescription" ma:index="6" nillable="true" ma:displayName="Document Description" ma:internalName="DocDescription">
      <xsd:simpleType>
        <xsd:restriction base="dms:Text">
          <xsd:maxLength value="255"/>
        </xsd:restriction>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6dba7921-f603-403f-b2ae-e7e1ad680b25}" ma:internalName="TaxCatchAll" ma:showField="CatchAllData" ma:web="f398e0c3-d8b7-4630-8b51-4135a5ca5f9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6dba7921-f603-403f-b2ae-e7e1ad680b25}" ma:internalName="TaxCatchAllLabel" ma:readOnly="true" ma:showField="CatchAllDataLabel" ma:web="f398e0c3-d8b7-4630-8b51-4135a5ca5f91">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Function" ma:index="18" nillable="true" ma:displayName="Function" ma:default="Governance and Management" ma:hidden="true" ma:internalName="Function" ma:readOnly="false">
      <xsd:simpleType>
        <xsd:restriction base="dms:Text">
          <xsd:maxLength value="255"/>
        </xsd:restriction>
      </xsd:simpleType>
    </xsd:element>
    <xsd:element name="Activity" ma:index="19" nillable="true" ma:displayName="Activity" ma:default="Team Management" ma:hidden="true" ma:internalName="Activity" ma:readOnly="false">
      <xsd:simpleType>
        <xsd:restriction base="dms:Text">
          <xsd:maxLength value="255"/>
        </xsd:restriction>
      </xsd:simpleType>
    </xsd:element>
    <xsd:element name="SubActivity" ma:index="20" nillable="true" ma:displayName="Subactivity" ma:default="Audit NZ Team Sites" ma:hidden="true" ma:internalName="SubActivity" ma:readOnly="false">
      <xsd:simpleType>
        <xsd:restriction base="dms:Text">
          <xsd:maxLength value="255"/>
        </xsd:restriction>
      </xsd:simpleType>
    </xsd:element>
    <xsd:element name="Case" ma:index="21" nillable="true" ma:displayName="Case" ma:hidden="true" ma:internalName="Cas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079684-349f-4527-8ea7-e5e2c3987f99" elementFormDefault="qualified">
    <xsd:import namespace="http://schemas.microsoft.com/office/2006/documentManagement/types"/>
    <xsd:import namespace="http://schemas.microsoft.com/office/infopath/2007/PartnerControls"/>
    <xsd:element name="Category" ma:index="3" nillable="true" ma:displayName="Category" ma:format="Dropdown" ma:internalName="Category">
      <xsd:simpleType>
        <xsd:restriction base="dms:Choice">
          <xsd:enumeration value="Meeting"/>
          <xsd:enumeration value="Presentations other"/>
          <xsd:enumeration value="Presentations – Mod 1"/>
          <xsd:enumeration value="Presentations – Mod 2"/>
          <xsd:enumeration value="Presentations – Mod 3"/>
          <xsd:enumeration value="Presentations – Mod 4"/>
          <xsd:enumeration value="Presentations – Mod 5"/>
          <xsd:enumeration value="Presentations – Managers Mod"/>
          <xsd:enumeration value="Presentations – Directors Mo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etadata xmlns="http://www.objective.com/ecm/document/metadata/DC4691BF00A443899034738234036697" version="1.0.0">
  <systemFields>
    <field name="Objective-Id">
      <value order="0">A1131662</value>
    </field>
    <field name="Objective-Title">
      <value order="0">2017 CAM Workshop 3 - Audit New Zealand Asset Management findings 2015-2017 specific to the Tertiary Sector</value>
    </field>
    <field name="Objective-Description">
      <value order="0"/>
    </field>
    <field name="Objective-CreationStamp">
      <value order="0">2017-11-20T04:20:48Z</value>
    </field>
    <field name="Objective-IsApproved">
      <value order="0">false</value>
    </field>
    <field name="Objective-IsPublished">
      <value order="0">false</value>
    </field>
    <field name="Objective-DatePublished">
      <value order="0"/>
    </field>
    <field name="Objective-ModificationStamp">
      <value order="0">2017-11-21T00:04:42Z</value>
    </field>
    <field name="Objective-Owner">
      <value order="0">Michael David</value>
    </field>
    <field name="Objective-Path">
      <value order="0">Objective Global Folder:TEC Global Folder:Tertiary Education Organisations:Sector:TO-B- CAPITAL ASSET MANAGEMENT (CAM) -NO:2017 CAM</value>
    </field>
    <field name="Objective-Parent">
      <value order="0">2017 CAM</value>
    </field>
    <field name="Objective-State">
      <value order="0">Being Drafted</value>
    </field>
    <field name="Objective-VersionId">
      <value order="0">vA2581845</value>
    </field>
    <field name="Objective-Version">
      <value order="0">0.1</value>
    </field>
    <field name="Objective-VersionNumber">
      <value order="0">1</value>
    </field>
    <field name="Objective-VersionComment">
      <value order="0"/>
    </field>
    <field name="Objective-FileNumber">
      <value order="0">qA59915</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1.xml><?xml version="1.0" encoding="utf-8"?>
<ds:datastoreItem xmlns:ds="http://schemas.openxmlformats.org/officeDocument/2006/customXml" ds:itemID="{5CAEE073-3932-406C-91D8-582354A0374A}">
  <ds:schemaRefs>
    <ds:schemaRef ds:uri="http://purl.org/dc/elements/1.1/"/>
    <ds:schemaRef ds:uri="http://schemas.microsoft.com/office/2006/metadata/properties"/>
    <ds:schemaRef ds:uri="f398e0c3-d8b7-4630-8b51-4135a5ca5f9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a7079684-349f-4527-8ea7-e5e2c3987f99"/>
    <ds:schemaRef ds:uri="http://www.w3.org/XML/1998/namespace"/>
    <ds:schemaRef ds:uri="http://purl.org/dc/dcmitype/"/>
  </ds:schemaRefs>
</ds:datastoreItem>
</file>

<file path=customXml/itemProps2.xml><?xml version="1.0" encoding="utf-8"?>
<ds:datastoreItem xmlns:ds="http://schemas.openxmlformats.org/officeDocument/2006/customXml" ds:itemID="{D111B7BA-F1B7-4AF6-B6AF-957B35DFE373}">
  <ds:schemaRefs>
    <ds:schemaRef ds:uri="http://schemas.microsoft.com/sharepoint/v3/contenttype/forms"/>
  </ds:schemaRefs>
</ds:datastoreItem>
</file>

<file path=customXml/itemProps3.xml><?xml version="1.0" encoding="utf-8"?>
<ds:datastoreItem xmlns:ds="http://schemas.openxmlformats.org/officeDocument/2006/customXml" ds:itemID="{B62994BD-9CFD-44B1-9F22-85EE387660BA}">
  <ds:schemaRefs>
    <ds:schemaRef ds:uri="http://schemas.microsoft.com/office/2006/metadata/customXsn"/>
  </ds:schemaRefs>
</ds:datastoreItem>
</file>

<file path=customXml/itemProps4.xml><?xml version="1.0" encoding="utf-8"?>
<ds:datastoreItem xmlns:ds="http://schemas.openxmlformats.org/officeDocument/2006/customXml" ds:itemID="{9F9147F0-F8B1-45C3-91FE-42E1A9B2A29B}">
  <ds:schemaRefs>
    <ds:schemaRef ds:uri="http://schemas.microsoft.com/sharepoint/events"/>
  </ds:schemaRefs>
</ds:datastoreItem>
</file>

<file path=customXml/itemProps5.xml><?xml version="1.0" encoding="utf-8"?>
<ds:datastoreItem xmlns:ds="http://schemas.openxmlformats.org/officeDocument/2006/customXml" ds:itemID="{32E3A634-79D2-495B-BDFD-6222B831B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98e0c3-d8b7-4630-8b51-4135a5ca5f91"/>
    <ds:schemaRef ds:uri="a7079684-349f-4527-8ea7-e5e2c3987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Props/app.xml><?xml version="1.0" encoding="utf-8"?>
<Properties xmlns="http://schemas.openxmlformats.org/officeDocument/2006/extended-properties" xmlns:vt="http://schemas.openxmlformats.org/officeDocument/2006/docPropsVTypes">
  <Template/>
  <TotalTime>818</TotalTime>
  <Words>3254</Words>
  <Application>Microsoft Office PowerPoint</Application>
  <PresentationFormat>On-screen Show (4:3)</PresentationFormat>
  <Paragraphs>387</Paragraphs>
  <Slides>35</Slides>
  <Notes>33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Symbol</vt:lpstr>
      <vt:lpstr>Tahoma</vt:lpstr>
      <vt:lpstr>Times</vt:lpstr>
      <vt:lpstr>Tw Cen MT Mi</vt:lpstr>
      <vt:lpstr>Blank</vt:lpstr>
      <vt:lpstr>Asset management and long-term planning</vt:lpstr>
      <vt:lpstr>Asset management and long-term planning</vt:lpstr>
      <vt:lpstr>Good practice</vt:lpstr>
      <vt:lpstr>Assessing risk and  opportunities for improvement</vt:lpstr>
      <vt:lpstr>Assessing risk and  opportunities for improvement</vt:lpstr>
      <vt:lpstr>Assessing risk and  opportunities for improvement</vt:lpstr>
      <vt:lpstr>Assessing risk and  opportunities for improvement</vt:lpstr>
      <vt:lpstr>Assessing risk and  opportunities for improvement</vt:lpstr>
      <vt:lpstr>Inherent risk</vt:lpstr>
      <vt:lpstr>Inherent risk</vt:lpstr>
      <vt:lpstr>Inherent risk</vt:lpstr>
      <vt:lpstr>Where are the opportunities for improvement?</vt:lpstr>
      <vt:lpstr>Where are the opportunities for improvement?</vt:lpstr>
      <vt:lpstr>Where are the opportunities for improvement?</vt:lpstr>
      <vt:lpstr>A closer look at the opportunities for improvement</vt:lpstr>
      <vt:lpstr>The asset management pyramid</vt:lpstr>
      <vt:lpstr>Strategic asset management</vt:lpstr>
      <vt:lpstr>Planning for success Good asset management takes a team</vt:lpstr>
      <vt:lpstr>Data basics</vt:lpstr>
      <vt:lpstr>Data basics – a closer look</vt:lpstr>
      <vt:lpstr>Track record of spending</vt:lpstr>
      <vt:lpstr>Well informed assumptions</vt:lpstr>
      <vt:lpstr>Well informed assumptions</vt:lpstr>
      <vt:lpstr>Helping your auditor can be helping yourself</vt:lpstr>
      <vt:lpstr>Top ten questions  for governors and senior managers</vt:lpstr>
      <vt:lpstr>Top ten questions  for governors and senior managers</vt:lpstr>
      <vt:lpstr>Top ten questions  for governors and senior managers</vt:lpstr>
      <vt:lpstr>Top ten questions  for governors and senior managers</vt:lpstr>
      <vt:lpstr>Top ten questions  for governors and senior managers</vt:lpstr>
      <vt:lpstr>Top ten questions  for governors and senior managers</vt:lpstr>
      <vt:lpstr>Top ten questions  for governors and senior managers</vt:lpstr>
      <vt:lpstr>Top ten questions  for governors and senior managers</vt:lpstr>
      <vt:lpstr>Top ten questions  for governors and senior managers</vt:lpstr>
      <vt:lpstr>Top ten questions  for governors and senior managers</vt:lpstr>
      <vt:lpstr>Asset management and long-term planning</vt:lpstr>
    </vt:vector>
  </TitlesOfParts>
  <Company>OAG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management and long-term planning</dc:title>
  <dc:creator>Martin Richardson</dc:creator>
  <cp:lastModifiedBy>Louis Davis</cp:lastModifiedBy>
  <cp:revision>61</cp:revision>
  <cp:lastPrinted>2017-03-20T20:09:14Z</cp:lastPrinted>
  <dcterms:created xsi:type="dcterms:W3CDTF">2017-03-17T00:03:27Z</dcterms:created>
  <dcterms:modified xsi:type="dcterms:W3CDTF">2019-06-07T03:25:30Z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perseded">
    <vt:bool>false</vt:bool>
  </property>
  <property fmtid="{D5CDD505-2E9C-101B-9397-08002B2CF9AE}" pid="3" name="ContentTypeId">
    <vt:lpwstr>0x010100701429DC3DDD514993B5A8BF013DB67B00BF61B72C1452DD42A6806D98DBD44C06</vt:lpwstr>
  </property>
  <property fmtid="{D5CDD505-2E9C-101B-9397-08002B2CF9AE}" pid="4" name="AuditBriefSub_x002d_Category">
    <vt:lpwstr/>
  </property>
  <property fmtid="{D5CDD505-2E9C-101B-9397-08002B2CF9AE}" pid="5" name="AuditBriefCategory">
    <vt:lpwstr/>
  </property>
  <property fmtid="{D5CDD505-2E9C-101B-9397-08002B2CF9AE}" pid="6" name="AuditBriefSub-Category">
    <vt:lpwstr/>
  </property>
  <property fmtid="{D5CDD505-2E9C-101B-9397-08002B2CF9AE}" pid="7" name="EntityName">
    <vt:lpwstr/>
  </property>
  <property fmtid="{D5CDD505-2E9C-101B-9397-08002B2CF9AE}" pid="8" name="_dlc_DocIdItemGuid">
    <vt:lpwstr>9302175f-f906-46a6-bd66-334324a59c72</vt:lpwstr>
  </property>
  <property fmtid="{D5CDD505-2E9C-101B-9397-08002B2CF9AE}" pid="9" name="Objective-Id">
    <vt:lpwstr>A1131662</vt:lpwstr>
  </property>
  <property fmtid="{D5CDD505-2E9C-101B-9397-08002B2CF9AE}" pid="10" name="Objective-Title">
    <vt:lpwstr>2017 CAM Workshop 3 - Audit New Zealand Asset Management findings 2015-2017 specific to the Tertiary Sector</vt:lpwstr>
  </property>
  <property fmtid="{D5CDD505-2E9C-101B-9397-08002B2CF9AE}" pid="11" name="Objective-Description">
    <vt:lpwstr/>
  </property>
  <property fmtid="{D5CDD505-2E9C-101B-9397-08002B2CF9AE}" pid="12" name="Objective-CreationStamp">
    <vt:filetime>2017-11-21T00:04:42Z</vt:filetime>
  </property>
  <property fmtid="{D5CDD505-2E9C-101B-9397-08002B2CF9AE}" pid="13" name="Objective-IsApproved">
    <vt:bool>false</vt:bool>
  </property>
  <property fmtid="{D5CDD505-2E9C-101B-9397-08002B2CF9AE}" pid="14" name="Objective-IsPublished">
    <vt:bool>false</vt:bool>
  </property>
  <property fmtid="{D5CDD505-2E9C-101B-9397-08002B2CF9AE}" pid="15" name="Objective-DatePublished">
    <vt:lpwstr/>
  </property>
  <property fmtid="{D5CDD505-2E9C-101B-9397-08002B2CF9AE}" pid="16" name="Objective-ModificationStamp">
    <vt:filetime>2019-05-29T00:19:00Z</vt:filetime>
  </property>
  <property fmtid="{D5CDD505-2E9C-101B-9397-08002B2CF9AE}" pid="17" name="Objective-Owner">
    <vt:lpwstr>Michael David</vt:lpwstr>
  </property>
  <property fmtid="{D5CDD505-2E9C-101B-9397-08002B2CF9AE}" pid="18" name="Objective-Path">
    <vt:lpwstr>Objective Global Folder:TEC Global Folder:Tertiary Education Organisations:Sector:TO-B- CAPITAL ASSET MANAGEMENT (CAM) -NO:2017 CAM:</vt:lpwstr>
  </property>
  <property fmtid="{D5CDD505-2E9C-101B-9397-08002B2CF9AE}" pid="19" name="Objective-Parent">
    <vt:lpwstr>2017 CAM</vt:lpwstr>
  </property>
  <property fmtid="{D5CDD505-2E9C-101B-9397-08002B2CF9AE}" pid="20" name="Objective-State">
    <vt:lpwstr>Being Drafted</vt:lpwstr>
  </property>
  <property fmtid="{D5CDD505-2E9C-101B-9397-08002B2CF9AE}" pid="21" name="Objective-VersionId">
    <vt:lpwstr>vA2581845</vt:lpwstr>
  </property>
  <property fmtid="{D5CDD505-2E9C-101B-9397-08002B2CF9AE}" pid="22" name="Objective-Version">
    <vt:lpwstr>0.1</vt:lpwstr>
  </property>
  <property fmtid="{D5CDD505-2E9C-101B-9397-08002B2CF9AE}" pid="23" name="Objective-VersionNumber">
    <vt:r8>1</vt:r8>
  </property>
  <property fmtid="{D5CDD505-2E9C-101B-9397-08002B2CF9AE}" pid="24" name="Objective-VersionComment">
    <vt:lpwstr>First version</vt:lpwstr>
  </property>
  <property fmtid="{D5CDD505-2E9C-101B-9397-08002B2CF9AE}" pid="25" name="Objective-FileNumber">
    <vt:lpwstr>TO-B-XX/10-2620</vt:lpwstr>
  </property>
  <property fmtid="{D5CDD505-2E9C-101B-9397-08002B2CF9AE}" pid="26" name="Objective-Classification">
    <vt:lpwstr>[Inherited - none]</vt:lpwstr>
  </property>
  <property fmtid="{D5CDD505-2E9C-101B-9397-08002B2CF9AE}" pid="27" name="Objective-Caveats">
    <vt:lpwstr/>
  </property>
  <property fmtid="{D5CDD505-2E9C-101B-9397-08002B2CF9AE}" pid="28" name="Objective-Fund Name">
    <vt:lpwstr/>
  </property>
  <property fmtid="{D5CDD505-2E9C-101B-9397-08002B2CF9AE}" pid="29" name="Objective-Sub Sector">
    <vt:lpwstr/>
  </property>
  <property fmtid="{D5CDD505-2E9C-101B-9397-08002B2CF9AE}" pid="30" name="Objective-Reference">
    <vt:lpwstr/>
  </property>
  <property fmtid="{D5CDD505-2E9C-101B-9397-08002B2CF9AE}" pid="31" name="Objective-Financial Year">
    <vt:lpwstr/>
  </property>
  <property fmtid="{D5CDD505-2E9C-101B-9397-08002B2CF9AE}" pid="32" name="Objective-EDUMIS Number">
    <vt:lpwstr/>
  </property>
  <property fmtid="{D5CDD505-2E9C-101B-9397-08002B2CF9AE}" pid="33" name="Objective-Action">
    <vt:lpwstr/>
  </property>
  <property fmtid="{D5CDD505-2E9C-101B-9397-08002B2CF9AE}" pid="34" name="Objective-Calendar Year">
    <vt:lpwstr/>
  </property>
  <property fmtid="{D5CDD505-2E9C-101B-9397-08002B2CF9AE}" pid="35" name="Objective-Date">
    <vt:lpwstr/>
  </property>
  <property fmtid="{D5CDD505-2E9C-101B-9397-08002B2CF9AE}" pid="36" name="Objective-Responsible">
    <vt:lpwstr/>
  </property>
  <property fmtid="{D5CDD505-2E9C-101B-9397-08002B2CF9AE}" pid="37" name="Objective-Comment">
    <vt:lpwstr/>
  </property>
  <property fmtid="{D5CDD505-2E9C-101B-9397-08002B2CF9AE}" pid="38" name="Objective-Reference [system]">
    <vt:lpwstr/>
  </property>
  <property fmtid="{D5CDD505-2E9C-101B-9397-08002B2CF9AE}" pid="39" name="Objective-Date [system]">
    <vt:lpwstr/>
  </property>
  <property fmtid="{D5CDD505-2E9C-101B-9397-08002B2CF9AE}" pid="40" name="Objective-Action [system]">
    <vt:lpwstr/>
  </property>
  <property fmtid="{D5CDD505-2E9C-101B-9397-08002B2CF9AE}" pid="41" name="Objective-Responsible [system]">
    <vt:lpwstr/>
  </property>
  <property fmtid="{D5CDD505-2E9C-101B-9397-08002B2CF9AE}" pid="42" name="Objective-Financial Year [system]">
    <vt:lpwstr/>
  </property>
  <property fmtid="{D5CDD505-2E9C-101B-9397-08002B2CF9AE}" pid="43" name="Objective-Calendar Year [system]">
    <vt:lpwstr/>
  </property>
  <property fmtid="{D5CDD505-2E9C-101B-9397-08002B2CF9AE}" pid="44" name="Objective-EDUMIS Number [system]">
    <vt:lpwstr/>
  </property>
  <property fmtid="{D5CDD505-2E9C-101B-9397-08002B2CF9AE}" pid="45" name="Objective-Sub Sector [system]">
    <vt:lpwstr/>
  </property>
  <property fmtid="{D5CDD505-2E9C-101B-9397-08002B2CF9AE}" pid="46" name="Objective-Fund Name [system]">
    <vt:lpwstr/>
  </property>
</Properties>
</file>

<file path=userCustomization/customUI.xml><?xml version="1.0" encoding="utf-8"?>
<mso:customUI xmlns:doc="http://schemas.microsoft.com/office/2006/01/customui/currentDocument" xmlns:mso="http://schemas.microsoft.com/office/2006/01/customui">
  <mso:ribbon>
    <mso:qat>
      <mso:documentControls>
        <mso:control idQ="mso:FileOpen" visible="true"/>
        <mso:control idQ="mso:FileClose" visible="true"/>
        <mso:control idQ="mso:FileSave" visible="true"/>
        <mso:control idQ="mso:FileSaveAsOtherFormats" visible="true"/>
        <mso:separator idQ="doc:sep1" visible="true"/>
        <mso:control idQ="mso:RedoOrRepeat" visible="true"/>
        <mso:control idQ="mso:Undo" visible="true"/>
        <mso:separator idQ="doc:sep1" visible="true"/>
        <mso:control idQ="mso:SlideNewGallery" visible="true"/>
        <mso:separator idQ="doc:sep2" visible="true"/>
        <mso:control idQ="mso:AnimationCustom" visible="true"/>
        <mso:control idQ="mso:TextBoxInsert" visible="true"/>
        <mso:control idQ="mso:FormatPainter" visible="true"/>
        <mso:control idQ="mso:ObjectFormatDialog" visible="true"/>
        <mso:separator idQ="doc:sep3" visible="true"/>
        <mso:control idQ="mso:ObjectsGroup" visible="true"/>
        <mso:control idQ="mso:ObjectsUngroup" visible="true"/>
        <mso:control idQ="mso:ObjectsRegroup" visible="true"/>
        <mso:control idQ="mso:ObjectBringToFront" visible="true"/>
        <mso:control idQ="mso:ObjectSendToBack" visible="true"/>
        <mso:control idQ="mso:ObjectBringForward" visible="true"/>
        <mso:control idQ="mso:ObjectSendBackward" visible="true"/>
      </mso:documentControls>
    </mso:qat>
  </mso:ribbon>
</mso:customUI>
</file>