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2"/>
    <p:sldMasterId id="2147483708" r:id="rId3"/>
    <p:sldMasterId id="2147483680" r:id="rId4"/>
    <p:sldMasterId id="2147483694" r:id="rId5"/>
    <p:sldMasterId id="2147483784" r:id="rId6"/>
    <p:sldMasterId id="2147483796" r:id="rId7"/>
    <p:sldMasterId id="2147483811" r:id="rId8"/>
    <p:sldMasterId id="2147483823" r:id="rId9"/>
    <p:sldMasterId id="2147483839" r:id="rId10"/>
  </p:sldMasterIdLst>
  <p:notesMasterIdLst>
    <p:notesMasterId r:id="rId37"/>
  </p:notesMasterIdLst>
  <p:handoutMasterIdLst>
    <p:handoutMasterId r:id="rId38"/>
  </p:handoutMasterIdLst>
  <p:sldIdLst>
    <p:sldId id="283" r:id="rId11"/>
    <p:sldId id="328" r:id="rId12"/>
    <p:sldId id="316" r:id="rId13"/>
    <p:sldId id="339" r:id="rId14"/>
    <p:sldId id="401" r:id="rId15"/>
    <p:sldId id="402" r:id="rId16"/>
    <p:sldId id="406" r:id="rId17"/>
    <p:sldId id="390" r:id="rId18"/>
    <p:sldId id="409" r:id="rId19"/>
    <p:sldId id="408" r:id="rId20"/>
    <p:sldId id="396" r:id="rId21"/>
    <p:sldId id="392" r:id="rId22"/>
    <p:sldId id="413" r:id="rId23"/>
    <p:sldId id="394" r:id="rId24"/>
    <p:sldId id="395" r:id="rId25"/>
    <p:sldId id="410" r:id="rId26"/>
    <p:sldId id="391" r:id="rId27"/>
    <p:sldId id="411" r:id="rId28"/>
    <p:sldId id="412" r:id="rId29"/>
    <p:sldId id="407" r:id="rId30"/>
    <p:sldId id="404" r:id="rId31"/>
    <p:sldId id="414" r:id="rId32"/>
    <p:sldId id="345" r:id="rId33"/>
    <p:sldId id="405" r:id="rId34"/>
    <p:sldId id="383" r:id="rId35"/>
    <p:sldId id="327" r:id="rId36"/>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56">
          <p15:clr>
            <a:srgbClr val="A4A3A4"/>
          </p15:clr>
        </p15:guide>
        <p15:guide id="2" orient="horz" pos="903">
          <p15:clr>
            <a:srgbClr val="A4A3A4"/>
          </p15:clr>
        </p15:guide>
        <p15:guide id="3" orient="horz" pos="3858">
          <p15:clr>
            <a:srgbClr val="A4A3A4"/>
          </p15:clr>
        </p15:guide>
        <p15:guide id="4" orient="horz" pos="127">
          <p15:clr>
            <a:srgbClr val="A4A3A4"/>
          </p15:clr>
        </p15:guide>
        <p15:guide id="5" pos="286">
          <p15:clr>
            <a:srgbClr val="A4A3A4"/>
          </p15:clr>
        </p15:guide>
        <p15:guide id="6" pos="5473">
          <p15:clr>
            <a:srgbClr val="A4A3A4"/>
          </p15:clr>
        </p15:guide>
        <p15:guide id="7" orient="horz" pos="3859">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guide id="3" orient="horz" pos="3108">
          <p15:clr>
            <a:srgbClr val="A4A3A4"/>
          </p15:clr>
        </p15:guide>
        <p15:guide id="4"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toria Oleary" initials="V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FFFFFF"/>
    <a:srgbClr val="FFE600"/>
    <a:srgbClr val="646464"/>
    <a:srgbClr val="404040"/>
    <a:srgbClr val="FFD200"/>
    <a:srgbClr val="000000"/>
    <a:srgbClr val="FF00FF"/>
    <a:srgbClr val="FF009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90" autoAdjust="0"/>
    <p:restoredTop sz="62788" autoAdjust="0"/>
  </p:normalViewPr>
  <p:slideViewPr>
    <p:cSldViewPr snapToObjects="1" showGuides="1">
      <p:cViewPr varScale="1">
        <p:scale>
          <a:sx n="49" d="100"/>
          <a:sy n="49" d="100"/>
        </p:scale>
        <p:origin x="2280" y="42"/>
      </p:cViewPr>
      <p:guideLst>
        <p:guide orient="horz" pos="656"/>
        <p:guide orient="horz" pos="903"/>
        <p:guide orient="horz" pos="3858"/>
        <p:guide orient="horz" pos="127"/>
        <p:guide pos="286"/>
        <p:guide pos="5473"/>
        <p:guide orient="horz" pos="38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showGuides="1">
      <p:cViewPr>
        <p:scale>
          <a:sx n="200" d="100"/>
          <a:sy n="200" d="100"/>
        </p:scale>
        <p:origin x="-432" y="2742"/>
      </p:cViewPr>
      <p:guideLst>
        <p:guide orient="horz" pos="3224"/>
        <p:guide pos="2238"/>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commentAuthors" Target="commentAuthors.xml"/><Relationship Id="rId3" Type="http://schemas.openxmlformats.org/officeDocument/2006/relationships/slideMaster" Target="slideMasters/slideMaster2.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6.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9.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ex.knyazev\Desktop\Leases%20figures%20NZX%20Top-5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lex.knyazev\Desktop\Leases%20figures%20NZX%20Top-5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lineChart>
        <c:grouping val="standard"/>
        <c:varyColors val="0"/>
        <c:ser>
          <c:idx val="0"/>
          <c:order val="0"/>
          <c:tx>
            <c:strRef>
              <c:f>Sheet1!$F$52</c:f>
              <c:strCache>
                <c:ptCount val="1"/>
                <c:pt idx="0">
                  <c:v>NZ IAS 17</c:v>
                </c:pt>
              </c:strCache>
            </c:strRef>
          </c:tx>
          <c:cat>
            <c:strRef>
              <c:f>Sheet1!$G$51:$K$51</c:f>
              <c:strCache>
                <c:ptCount val="5"/>
                <c:pt idx="0">
                  <c:v>Year 1</c:v>
                </c:pt>
                <c:pt idx="1">
                  <c:v>Year 2</c:v>
                </c:pt>
                <c:pt idx="2">
                  <c:v>Year 3</c:v>
                </c:pt>
                <c:pt idx="3">
                  <c:v>Year 4</c:v>
                </c:pt>
                <c:pt idx="4">
                  <c:v>Year 5</c:v>
                </c:pt>
              </c:strCache>
            </c:strRef>
          </c:cat>
          <c:val>
            <c:numRef>
              <c:f>Sheet1!$G$52:$K$52</c:f>
              <c:numCache>
                <c:formatCode>_-* #,##0_-;\-* #,##0_-;_-* "-"??_-;_-@_-</c:formatCode>
                <c:ptCount val="5"/>
                <c:pt idx="0">
                  <c:v>10000</c:v>
                </c:pt>
                <c:pt idx="1">
                  <c:v>10000</c:v>
                </c:pt>
                <c:pt idx="2">
                  <c:v>10000</c:v>
                </c:pt>
                <c:pt idx="3">
                  <c:v>10000</c:v>
                </c:pt>
                <c:pt idx="4">
                  <c:v>10000</c:v>
                </c:pt>
              </c:numCache>
            </c:numRef>
          </c:val>
          <c:smooth val="0"/>
        </c:ser>
        <c:ser>
          <c:idx val="1"/>
          <c:order val="1"/>
          <c:tx>
            <c:strRef>
              <c:f>Sheet1!$F$53</c:f>
              <c:strCache>
                <c:ptCount val="1"/>
                <c:pt idx="0">
                  <c:v>NZ IFRS 16</c:v>
                </c:pt>
              </c:strCache>
            </c:strRef>
          </c:tx>
          <c:cat>
            <c:strRef>
              <c:f>Sheet1!$G$51:$K$51</c:f>
              <c:strCache>
                <c:ptCount val="5"/>
                <c:pt idx="0">
                  <c:v>Year 1</c:v>
                </c:pt>
                <c:pt idx="1">
                  <c:v>Year 2</c:v>
                </c:pt>
                <c:pt idx="2">
                  <c:v>Year 3</c:v>
                </c:pt>
                <c:pt idx="3">
                  <c:v>Year 4</c:v>
                </c:pt>
                <c:pt idx="4">
                  <c:v>Year 5</c:v>
                </c:pt>
              </c:strCache>
            </c:strRef>
          </c:cat>
          <c:val>
            <c:numRef>
              <c:f>Sheet1!$G$53:$K$53</c:f>
              <c:numCache>
                <c:formatCode>_-* #,##0_-;\-* #,##0_-;_-* "-"??_-;_-@_-</c:formatCode>
                <c:ptCount val="5"/>
                <c:pt idx="0">
                  <c:v>11126</c:v>
                </c:pt>
                <c:pt idx="1">
                  <c:v>10604</c:v>
                </c:pt>
                <c:pt idx="2">
                  <c:v>10042</c:v>
                </c:pt>
                <c:pt idx="3">
                  <c:v>9439</c:v>
                </c:pt>
                <c:pt idx="4">
                  <c:v>8789</c:v>
                </c:pt>
              </c:numCache>
            </c:numRef>
          </c:val>
          <c:smooth val="0"/>
        </c:ser>
        <c:dLbls>
          <c:showLegendKey val="0"/>
          <c:showVal val="0"/>
          <c:showCatName val="0"/>
          <c:showSerName val="0"/>
          <c:showPercent val="0"/>
          <c:showBubbleSize val="0"/>
        </c:dLbls>
        <c:dropLines/>
        <c:marker val="1"/>
        <c:smooth val="0"/>
        <c:axId val="383203536"/>
        <c:axId val="383200792"/>
      </c:lineChart>
      <c:catAx>
        <c:axId val="383203536"/>
        <c:scaling>
          <c:orientation val="minMax"/>
        </c:scaling>
        <c:delete val="0"/>
        <c:axPos val="b"/>
        <c:numFmt formatCode="General" sourceLinked="0"/>
        <c:majorTickMark val="none"/>
        <c:minorTickMark val="none"/>
        <c:tickLblPos val="nextTo"/>
        <c:crossAx val="383200792"/>
        <c:crosses val="autoZero"/>
        <c:auto val="1"/>
        <c:lblAlgn val="ctr"/>
        <c:lblOffset val="100"/>
        <c:noMultiLvlLbl val="0"/>
      </c:catAx>
      <c:valAx>
        <c:axId val="383200792"/>
        <c:scaling>
          <c:orientation val="minMax"/>
          <c:max val="12000"/>
          <c:min val="8000"/>
        </c:scaling>
        <c:delete val="0"/>
        <c:axPos val="l"/>
        <c:majorGridlines/>
        <c:numFmt formatCode="_-* #,##0_-;\-* #,##0_-;_-* &quot;-&quot;??_-;_-@_-" sourceLinked="1"/>
        <c:majorTickMark val="out"/>
        <c:minorTickMark val="none"/>
        <c:tickLblPos val="nextTo"/>
        <c:crossAx val="383203536"/>
        <c:crosses val="autoZero"/>
        <c:crossBetween val="between"/>
        <c:majorUnit val="2000"/>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3384521917656531"/>
          <c:y val="6.9699256342957136E-2"/>
          <c:w val="0.63325605964020748"/>
          <c:h val="0.75681284631087775"/>
        </c:manualLayout>
      </c:layout>
      <c:barChart>
        <c:barDir val="col"/>
        <c:grouping val="stacked"/>
        <c:varyColors val="0"/>
        <c:ser>
          <c:idx val="0"/>
          <c:order val="0"/>
          <c:tx>
            <c:strRef>
              <c:f>Sheet1!$F$56</c:f>
              <c:strCache>
                <c:ptCount val="1"/>
                <c:pt idx="0">
                  <c:v>Interest</c:v>
                </c:pt>
              </c:strCache>
            </c:strRef>
          </c:tx>
          <c:spPr>
            <a:ln>
              <a:noFill/>
            </a:ln>
          </c:spPr>
          <c:invertIfNegative val="0"/>
          <c:cat>
            <c:strRef>
              <c:f>Sheet1!$G$55:$K$55</c:f>
              <c:strCache>
                <c:ptCount val="5"/>
                <c:pt idx="0">
                  <c:v>Year 1</c:v>
                </c:pt>
                <c:pt idx="1">
                  <c:v>Year 2</c:v>
                </c:pt>
                <c:pt idx="2">
                  <c:v>Year 3</c:v>
                </c:pt>
                <c:pt idx="3">
                  <c:v>Year 4</c:v>
                </c:pt>
                <c:pt idx="4">
                  <c:v>Year 5</c:v>
                </c:pt>
              </c:strCache>
            </c:strRef>
          </c:cat>
          <c:val>
            <c:numRef>
              <c:f>Sheet1!$G$56:$K$56</c:f>
              <c:numCache>
                <c:formatCode>_-* #,##0_-;\-* #,##0_-;_-* "-"??_-;_-@_-</c:formatCode>
                <c:ptCount val="5"/>
                <c:pt idx="0">
                  <c:v>3034</c:v>
                </c:pt>
                <c:pt idx="1">
                  <c:v>2512</c:v>
                </c:pt>
                <c:pt idx="2">
                  <c:v>1950</c:v>
                </c:pt>
                <c:pt idx="3">
                  <c:v>1347</c:v>
                </c:pt>
                <c:pt idx="4">
                  <c:v>697</c:v>
                </c:pt>
              </c:numCache>
            </c:numRef>
          </c:val>
        </c:ser>
        <c:ser>
          <c:idx val="1"/>
          <c:order val="1"/>
          <c:tx>
            <c:strRef>
              <c:f>Sheet1!$F$57</c:f>
              <c:strCache>
                <c:ptCount val="1"/>
                <c:pt idx="0">
                  <c:v>Repayment of principle</c:v>
                </c:pt>
              </c:strCache>
            </c:strRef>
          </c:tx>
          <c:spPr>
            <a:ln>
              <a:noFill/>
            </a:ln>
          </c:spPr>
          <c:invertIfNegative val="0"/>
          <c:cat>
            <c:strRef>
              <c:f>Sheet1!$G$55:$K$55</c:f>
              <c:strCache>
                <c:ptCount val="5"/>
                <c:pt idx="0">
                  <c:v>Year 1</c:v>
                </c:pt>
                <c:pt idx="1">
                  <c:v>Year 2</c:v>
                </c:pt>
                <c:pt idx="2">
                  <c:v>Year 3</c:v>
                </c:pt>
                <c:pt idx="3">
                  <c:v>Year 4</c:v>
                </c:pt>
                <c:pt idx="4">
                  <c:v>Year 5</c:v>
                </c:pt>
              </c:strCache>
            </c:strRef>
          </c:cat>
          <c:val>
            <c:numRef>
              <c:f>Sheet1!$G$57:$K$57</c:f>
              <c:numCache>
                <c:formatCode>_-* #,##0_-;\-* #,##0_-;_-* "-"??_-;_-@_-</c:formatCode>
                <c:ptCount val="5"/>
                <c:pt idx="0">
                  <c:v>6966</c:v>
                </c:pt>
                <c:pt idx="1">
                  <c:v>7488</c:v>
                </c:pt>
                <c:pt idx="2">
                  <c:v>8050</c:v>
                </c:pt>
                <c:pt idx="3">
                  <c:v>8653</c:v>
                </c:pt>
                <c:pt idx="4">
                  <c:v>9303</c:v>
                </c:pt>
              </c:numCache>
            </c:numRef>
          </c:val>
        </c:ser>
        <c:dLbls>
          <c:showLegendKey val="0"/>
          <c:showVal val="0"/>
          <c:showCatName val="0"/>
          <c:showSerName val="0"/>
          <c:showPercent val="0"/>
          <c:showBubbleSize val="0"/>
        </c:dLbls>
        <c:gapWidth val="150"/>
        <c:overlap val="100"/>
        <c:axId val="383205888"/>
        <c:axId val="383203928"/>
      </c:barChart>
      <c:catAx>
        <c:axId val="383205888"/>
        <c:scaling>
          <c:orientation val="minMax"/>
        </c:scaling>
        <c:delete val="0"/>
        <c:axPos val="b"/>
        <c:numFmt formatCode="General" sourceLinked="0"/>
        <c:majorTickMark val="out"/>
        <c:minorTickMark val="none"/>
        <c:tickLblPos val="nextTo"/>
        <c:crossAx val="383203928"/>
        <c:crosses val="autoZero"/>
        <c:auto val="1"/>
        <c:lblAlgn val="ctr"/>
        <c:lblOffset val="100"/>
        <c:noMultiLvlLbl val="0"/>
      </c:catAx>
      <c:valAx>
        <c:axId val="383203928"/>
        <c:scaling>
          <c:orientation val="minMax"/>
        </c:scaling>
        <c:delete val="0"/>
        <c:axPos val="l"/>
        <c:majorGridlines/>
        <c:numFmt formatCode="_-* #,##0_-;\-* #,##0_-;_-* &quot;-&quot;??_-;_-@_-" sourceLinked="1"/>
        <c:majorTickMark val="out"/>
        <c:minorTickMark val="none"/>
        <c:tickLblPos val="nextTo"/>
        <c:crossAx val="383205888"/>
        <c:crosses val="autoZero"/>
        <c:crossBetween val="between"/>
      </c:valAx>
    </c:plotArea>
    <c:legend>
      <c:legendPos val="r"/>
      <c:layout>
        <c:manualLayout>
          <c:xMode val="edge"/>
          <c:yMode val="edge"/>
          <c:x val="0.77622328565827792"/>
          <c:y val="0.31986621463983667"/>
          <c:w val="0.19184969039645414"/>
          <c:h val="0.45286016331291923"/>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24F67E-7D50-413D-9A10-3A0AA5036111}"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en-NZ"/>
        </a:p>
      </dgm:t>
    </dgm:pt>
    <dgm:pt modelId="{0BBE3226-B034-4937-A54F-BB84C99B7C17}">
      <dgm:prSet phldrT="[Text]" custT="1"/>
      <dgm:spPr/>
      <dgm:t>
        <a:bodyPr/>
        <a:lstStyle/>
        <a:p>
          <a:r>
            <a:rPr lang="en-NZ" sz="3000" dirty="0" smtClean="0"/>
            <a:t>Small value items</a:t>
          </a:r>
          <a:endParaRPr lang="en-NZ" sz="3000" dirty="0"/>
        </a:p>
      </dgm:t>
    </dgm:pt>
    <dgm:pt modelId="{0DF4280F-69EF-44D9-BC98-DD4B48CCC09A}" type="parTrans" cxnId="{875352BE-0848-4BBA-9C78-FBD70D16F08C}">
      <dgm:prSet/>
      <dgm:spPr/>
      <dgm:t>
        <a:bodyPr/>
        <a:lstStyle/>
        <a:p>
          <a:endParaRPr lang="en-NZ"/>
        </a:p>
      </dgm:t>
    </dgm:pt>
    <dgm:pt modelId="{D5F2EC05-0A51-4BED-AEEE-E40EEBA3C1E3}" type="sibTrans" cxnId="{875352BE-0848-4BBA-9C78-FBD70D16F08C}">
      <dgm:prSet/>
      <dgm:spPr/>
      <dgm:t>
        <a:bodyPr/>
        <a:lstStyle/>
        <a:p>
          <a:endParaRPr lang="en-NZ"/>
        </a:p>
      </dgm:t>
    </dgm:pt>
    <dgm:pt modelId="{1A109A5D-34DA-4A52-89B6-BC39183AC40D}">
      <dgm:prSet phldrT="[Text]"/>
      <dgm:spPr>
        <a:solidFill>
          <a:schemeClr val="accent2">
            <a:lumMod val="60000"/>
            <a:lumOff val="40000"/>
            <a:alpha val="90000"/>
          </a:schemeClr>
        </a:solidFill>
      </dgm:spPr>
      <dgm:t>
        <a:bodyPr/>
        <a:lstStyle/>
        <a:p>
          <a:r>
            <a:rPr lang="en-NZ" dirty="0" smtClean="0"/>
            <a:t>Small value not defined </a:t>
          </a:r>
          <a:br>
            <a:rPr lang="en-NZ" dirty="0" smtClean="0"/>
          </a:br>
          <a:r>
            <a:rPr lang="en-NZ" dirty="0" smtClean="0"/>
            <a:t>(proxy: US$5,000)</a:t>
          </a:r>
          <a:endParaRPr lang="en-NZ" dirty="0"/>
        </a:p>
      </dgm:t>
    </dgm:pt>
    <dgm:pt modelId="{C57FD311-FAF0-4856-AB3B-70F3FF6D250B}" type="parTrans" cxnId="{2B517A1F-728A-4747-94D3-63A43205E731}">
      <dgm:prSet/>
      <dgm:spPr/>
      <dgm:t>
        <a:bodyPr/>
        <a:lstStyle/>
        <a:p>
          <a:endParaRPr lang="en-NZ"/>
        </a:p>
      </dgm:t>
    </dgm:pt>
    <dgm:pt modelId="{EB2126EB-982A-41D5-93B6-5B09C3E0DBA7}" type="sibTrans" cxnId="{2B517A1F-728A-4747-94D3-63A43205E731}">
      <dgm:prSet/>
      <dgm:spPr/>
      <dgm:t>
        <a:bodyPr/>
        <a:lstStyle/>
        <a:p>
          <a:endParaRPr lang="en-NZ"/>
        </a:p>
      </dgm:t>
    </dgm:pt>
    <dgm:pt modelId="{1960DEDC-F16E-48B6-B1C1-2015D0EDCCA7}">
      <dgm:prSet phldrT="[Text]"/>
      <dgm:spPr>
        <a:solidFill>
          <a:schemeClr val="accent2">
            <a:lumMod val="20000"/>
            <a:lumOff val="80000"/>
            <a:alpha val="90000"/>
          </a:schemeClr>
        </a:solidFill>
      </dgm:spPr>
      <dgm:t>
        <a:bodyPr/>
        <a:lstStyle/>
        <a:p>
          <a:r>
            <a:rPr lang="en-NZ" dirty="0" smtClean="0"/>
            <a:t>No need to combine items (e.g. 100 laptops)</a:t>
          </a:r>
          <a:endParaRPr lang="en-NZ" dirty="0"/>
        </a:p>
      </dgm:t>
    </dgm:pt>
    <dgm:pt modelId="{1EB8564B-9CD9-4FE6-9899-C561C662C4EA}" type="parTrans" cxnId="{21D0D416-EFD0-492E-AC28-A42F930CD3C9}">
      <dgm:prSet/>
      <dgm:spPr/>
      <dgm:t>
        <a:bodyPr/>
        <a:lstStyle/>
        <a:p>
          <a:endParaRPr lang="en-NZ"/>
        </a:p>
      </dgm:t>
    </dgm:pt>
    <dgm:pt modelId="{39BCD679-830F-4768-853C-3ED0DDD18827}" type="sibTrans" cxnId="{21D0D416-EFD0-492E-AC28-A42F930CD3C9}">
      <dgm:prSet/>
      <dgm:spPr/>
      <dgm:t>
        <a:bodyPr/>
        <a:lstStyle/>
        <a:p>
          <a:endParaRPr lang="en-NZ"/>
        </a:p>
      </dgm:t>
    </dgm:pt>
    <dgm:pt modelId="{9E408CC6-A2CF-4E93-B857-10506A0A57BE}">
      <dgm:prSet phldrT="[Text]" custT="1"/>
      <dgm:spPr/>
      <dgm:t>
        <a:bodyPr/>
        <a:lstStyle/>
        <a:p>
          <a:r>
            <a:rPr lang="en-NZ" sz="3000" dirty="0" smtClean="0"/>
            <a:t>Short-term leases</a:t>
          </a:r>
          <a:endParaRPr lang="en-NZ" sz="3000" dirty="0"/>
        </a:p>
      </dgm:t>
    </dgm:pt>
    <dgm:pt modelId="{DFDEF86F-0706-437D-812B-38A27009E08A}" type="parTrans" cxnId="{7842AA4F-D14E-468C-8167-B6ED9CB1023C}">
      <dgm:prSet/>
      <dgm:spPr/>
      <dgm:t>
        <a:bodyPr/>
        <a:lstStyle/>
        <a:p>
          <a:endParaRPr lang="en-NZ"/>
        </a:p>
      </dgm:t>
    </dgm:pt>
    <dgm:pt modelId="{60C04EFA-29F7-4E93-91DB-74561D03D2D5}" type="sibTrans" cxnId="{7842AA4F-D14E-468C-8167-B6ED9CB1023C}">
      <dgm:prSet/>
      <dgm:spPr/>
      <dgm:t>
        <a:bodyPr/>
        <a:lstStyle/>
        <a:p>
          <a:endParaRPr lang="en-NZ"/>
        </a:p>
      </dgm:t>
    </dgm:pt>
    <dgm:pt modelId="{0AC36FE4-8866-400B-A9C5-47EB27B4A5C9}">
      <dgm:prSet phldrT="[Text]"/>
      <dgm:spPr>
        <a:solidFill>
          <a:schemeClr val="bg1">
            <a:lumMod val="60000"/>
            <a:lumOff val="40000"/>
            <a:alpha val="90000"/>
          </a:schemeClr>
        </a:solidFill>
      </dgm:spPr>
      <dgm:t>
        <a:bodyPr/>
        <a:lstStyle/>
        <a:p>
          <a:r>
            <a:rPr lang="en-NZ" dirty="0" smtClean="0"/>
            <a:t>Leases with initial lease term shorter than 12 months</a:t>
          </a:r>
          <a:endParaRPr lang="en-NZ" dirty="0"/>
        </a:p>
      </dgm:t>
    </dgm:pt>
    <dgm:pt modelId="{88B51CB2-2682-475E-A124-4AAB8CDD44CF}" type="parTrans" cxnId="{D4212BFC-BE75-4908-9E7C-98E5359E0BF3}">
      <dgm:prSet/>
      <dgm:spPr/>
      <dgm:t>
        <a:bodyPr/>
        <a:lstStyle/>
        <a:p>
          <a:endParaRPr lang="en-NZ"/>
        </a:p>
      </dgm:t>
    </dgm:pt>
    <dgm:pt modelId="{8F61ED92-2EA1-4CF6-867E-F1D8982CFD9F}" type="sibTrans" cxnId="{D4212BFC-BE75-4908-9E7C-98E5359E0BF3}">
      <dgm:prSet/>
      <dgm:spPr/>
      <dgm:t>
        <a:bodyPr/>
        <a:lstStyle/>
        <a:p>
          <a:endParaRPr lang="en-NZ"/>
        </a:p>
      </dgm:t>
    </dgm:pt>
    <dgm:pt modelId="{8465DD14-CA3B-4861-ABD0-A472EEA86401}">
      <dgm:prSet phldrT="[Text]"/>
      <dgm:spPr/>
      <dgm:t>
        <a:bodyPr/>
        <a:lstStyle/>
        <a:p>
          <a:r>
            <a:rPr lang="en-NZ" dirty="0" smtClean="0"/>
            <a:t>Renewals not considered, unless reasonably certain</a:t>
          </a:r>
          <a:endParaRPr lang="en-NZ" dirty="0"/>
        </a:p>
      </dgm:t>
    </dgm:pt>
    <dgm:pt modelId="{0A709F92-43B1-4A56-8025-4C4A4FF69030}" type="parTrans" cxnId="{D157B141-303C-42CC-92D8-4D67AA58F83D}">
      <dgm:prSet/>
      <dgm:spPr/>
      <dgm:t>
        <a:bodyPr/>
        <a:lstStyle/>
        <a:p>
          <a:endParaRPr lang="en-NZ"/>
        </a:p>
      </dgm:t>
    </dgm:pt>
    <dgm:pt modelId="{3B264FB4-F91D-4BBE-8C56-A1E9BC529573}" type="sibTrans" cxnId="{D157B141-303C-42CC-92D8-4D67AA58F83D}">
      <dgm:prSet/>
      <dgm:spPr/>
      <dgm:t>
        <a:bodyPr/>
        <a:lstStyle/>
        <a:p>
          <a:endParaRPr lang="en-NZ"/>
        </a:p>
      </dgm:t>
    </dgm:pt>
    <dgm:pt modelId="{6FB25CAE-61D9-4DD5-B409-BEF94E6ACB9A}" type="pres">
      <dgm:prSet presAssocID="{AB24F67E-7D50-413D-9A10-3A0AA5036111}" presName="Name0" presStyleCnt="0">
        <dgm:presLayoutVars>
          <dgm:chPref val="3"/>
          <dgm:dir/>
          <dgm:animLvl val="lvl"/>
          <dgm:resizeHandles/>
        </dgm:presLayoutVars>
      </dgm:prSet>
      <dgm:spPr/>
      <dgm:t>
        <a:bodyPr/>
        <a:lstStyle/>
        <a:p>
          <a:endParaRPr lang="en-NZ"/>
        </a:p>
      </dgm:t>
    </dgm:pt>
    <dgm:pt modelId="{A6F2EF08-ED3B-48A1-B4E1-97F75ADB9738}" type="pres">
      <dgm:prSet presAssocID="{0BBE3226-B034-4937-A54F-BB84C99B7C17}" presName="horFlow" presStyleCnt="0"/>
      <dgm:spPr/>
    </dgm:pt>
    <dgm:pt modelId="{79108E20-BEF3-4DCD-82A5-642AFCBF78ED}" type="pres">
      <dgm:prSet presAssocID="{0BBE3226-B034-4937-A54F-BB84C99B7C17}" presName="bigChev" presStyleLbl="node1" presStyleIdx="0" presStyleCnt="2"/>
      <dgm:spPr/>
      <dgm:t>
        <a:bodyPr/>
        <a:lstStyle/>
        <a:p>
          <a:endParaRPr lang="en-NZ"/>
        </a:p>
      </dgm:t>
    </dgm:pt>
    <dgm:pt modelId="{B9B557F2-6D74-4C59-AD07-82A4DFC6F500}" type="pres">
      <dgm:prSet presAssocID="{C57FD311-FAF0-4856-AB3B-70F3FF6D250B}" presName="parTrans" presStyleCnt="0"/>
      <dgm:spPr/>
    </dgm:pt>
    <dgm:pt modelId="{95A818D6-3159-4546-86D2-998B88590750}" type="pres">
      <dgm:prSet presAssocID="{1A109A5D-34DA-4A52-89B6-BC39183AC40D}" presName="node" presStyleLbl="alignAccFollowNode1" presStyleIdx="0" presStyleCnt="4">
        <dgm:presLayoutVars>
          <dgm:bulletEnabled val="1"/>
        </dgm:presLayoutVars>
      </dgm:prSet>
      <dgm:spPr/>
      <dgm:t>
        <a:bodyPr/>
        <a:lstStyle/>
        <a:p>
          <a:endParaRPr lang="en-NZ"/>
        </a:p>
      </dgm:t>
    </dgm:pt>
    <dgm:pt modelId="{7987BD5C-CCE1-4A44-BAD6-E3CD4A253546}" type="pres">
      <dgm:prSet presAssocID="{EB2126EB-982A-41D5-93B6-5B09C3E0DBA7}" presName="sibTrans" presStyleCnt="0"/>
      <dgm:spPr/>
    </dgm:pt>
    <dgm:pt modelId="{76366222-7D4E-4CA0-AEE3-1C1C51FF4D21}" type="pres">
      <dgm:prSet presAssocID="{1960DEDC-F16E-48B6-B1C1-2015D0EDCCA7}" presName="node" presStyleLbl="alignAccFollowNode1" presStyleIdx="1" presStyleCnt="4">
        <dgm:presLayoutVars>
          <dgm:bulletEnabled val="1"/>
        </dgm:presLayoutVars>
      </dgm:prSet>
      <dgm:spPr/>
      <dgm:t>
        <a:bodyPr/>
        <a:lstStyle/>
        <a:p>
          <a:endParaRPr lang="en-NZ"/>
        </a:p>
      </dgm:t>
    </dgm:pt>
    <dgm:pt modelId="{2A159DDC-BF57-4611-9CBA-A68028A517F0}" type="pres">
      <dgm:prSet presAssocID="{0BBE3226-B034-4937-A54F-BB84C99B7C17}" presName="vSp" presStyleCnt="0"/>
      <dgm:spPr/>
    </dgm:pt>
    <dgm:pt modelId="{5B21446D-F062-475C-95F1-28A0F1978A70}" type="pres">
      <dgm:prSet presAssocID="{9E408CC6-A2CF-4E93-B857-10506A0A57BE}" presName="horFlow" presStyleCnt="0"/>
      <dgm:spPr/>
    </dgm:pt>
    <dgm:pt modelId="{A3750171-4D6A-4672-9277-BFCC7A77B409}" type="pres">
      <dgm:prSet presAssocID="{9E408CC6-A2CF-4E93-B857-10506A0A57BE}" presName="bigChev" presStyleLbl="node1" presStyleIdx="1" presStyleCnt="2"/>
      <dgm:spPr/>
      <dgm:t>
        <a:bodyPr/>
        <a:lstStyle/>
        <a:p>
          <a:endParaRPr lang="en-NZ"/>
        </a:p>
      </dgm:t>
    </dgm:pt>
    <dgm:pt modelId="{21BC8895-C1CF-46B6-962F-9950AE72C62D}" type="pres">
      <dgm:prSet presAssocID="{88B51CB2-2682-475E-A124-4AAB8CDD44CF}" presName="parTrans" presStyleCnt="0"/>
      <dgm:spPr/>
    </dgm:pt>
    <dgm:pt modelId="{E155BA2A-05D6-460E-A8FD-3378E6EF26CB}" type="pres">
      <dgm:prSet presAssocID="{0AC36FE4-8866-400B-A9C5-47EB27B4A5C9}" presName="node" presStyleLbl="alignAccFollowNode1" presStyleIdx="2" presStyleCnt="4">
        <dgm:presLayoutVars>
          <dgm:bulletEnabled val="1"/>
        </dgm:presLayoutVars>
      </dgm:prSet>
      <dgm:spPr/>
      <dgm:t>
        <a:bodyPr/>
        <a:lstStyle/>
        <a:p>
          <a:endParaRPr lang="en-NZ"/>
        </a:p>
      </dgm:t>
    </dgm:pt>
    <dgm:pt modelId="{B901BE0B-BF0A-4A2D-BEAC-1852514D7CBE}" type="pres">
      <dgm:prSet presAssocID="{8F61ED92-2EA1-4CF6-867E-F1D8982CFD9F}" presName="sibTrans" presStyleCnt="0"/>
      <dgm:spPr/>
    </dgm:pt>
    <dgm:pt modelId="{4B6F4292-E352-4CBF-ABEE-EE85FD63BDA9}" type="pres">
      <dgm:prSet presAssocID="{8465DD14-CA3B-4861-ABD0-A472EEA86401}" presName="node" presStyleLbl="alignAccFollowNode1" presStyleIdx="3" presStyleCnt="4">
        <dgm:presLayoutVars>
          <dgm:bulletEnabled val="1"/>
        </dgm:presLayoutVars>
      </dgm:prSet>
      <dgm:spPr/>
      <dgm:t>
        <a:bodyPr/>
        <a:lstStyle/>
        <a:p>
          <a:endParaRPr lang="en-NZ"/>
        </a:p>
      </dgm:t>
    </dgm:pt>
  </dgm:ptLst>
  <dgm:cxnLst>
    <dgm:cxn modelId="{E44F998A-F493-45CB-ACF2-3483F7953C67}" type="presOf" srcId="{1960DEDC-F16E-48B6-B1C1-2015D0EDCCA7}" destId="{76366222-7D4E-4CA0-AEE3-1C1C51FF4D21}" srcOrd="0" destOrd="0" presId="urn:microsoft.com/office/officeart/2005/8/layout/lProcess3"/>
    <dgm:cxn modelId="{DF131F0B-741A-4DAA-A426-5055556BD6F0}" type="presOf" srcId="{AB24F67E-7D50-413D-9A10-3A0AA5036111}" destId="{6FB25CAE-61D9-4DD5-B409-BEF94E6ACB9A}" srcOrd="0" destOrd="0" presId="urn:microsoft.com/office/officeart/2005/8/layout/lProcess3"/>
    <dgm:cxn modelId="{CA585D52-38E4-470B-859A-E829456F06AA}" type="presOf" srcId="{1A109A5D-34DA-4A52-89B6-BC39183AC40D}" destId="{95A818D6-3159-4546-86D2-998B88590750}" srcOrd="0" destOrd="0" presId="urn:microsoft.com/office/officeart/2005/8/layout/lProcess3"/>
    <dgm:cxn modelId="{875352BE-0848-4BBA-9C78-FBD70D16F08C}" srcId="{AB24F67E-7D50-413D-9A10-3A0AA5036111}" destId="{0BBE3226-B034-4937-A54F-BB84C99B7C17}" srcOrd="0" destOrd="0" parTransId="{0DF4280F-69EF-44D9-BC98-DD4B48CCC09A}" sibTransId="{D5F2EC05-0A51-4BED-AEEE-E40EEBA3C1E3}"/>
    <dgm:cxn modelId="{92DC66C8-99FC-440F-8F09-C2A665335CA4}" type="presOf" srcId="{0AC36FE4-8866-400B-A9C5-47EB27B4A5C9}" destId="{E155BA2A-05D6-460E-A8FD-3378E6EF26CB}" srcOrd="0" destOrd="0" presId="urn:microsoft.com/office/officeart/2005/8/layout/lProcess3"/>
    <dgm:cxn modelId="{88A1A40C-FD0E-441C-A51D-5502301EAC16}" type="presOf" srcId="{0BBE3226-B034-4937-A54F-BB84C99B7C17}" destId="{79108E20-BEF3-4DCD-82A5-642AFCBF78ED}" srcOrd="0" destOrd="0" presId="urn:microsoft.com/office/officeart/2005/8/layout/lProcess3"/>
    <dgm:cxn modelId="{BECE07AA-73F5-4F2A-B460-3BE9F578FE6E}" type="presOf" srcId="{9E408CC6-A2CF-4E93-B857-10506A0A57BE}" destId="{A3750171-4D6A-4672-9277-BFCC7A77B409}" srcOrd="0" destOrd="0" presId="urn:microsoft.com/office/officeart/2005/8/layout/lProcess3"/>
    <dgm:cxn modelId="{D157B141-303C-42CC-92D8-4D67AA58F83D}" srcId="{9E408CC6-A2CF-4E93-B857-10506A0A57BE}" destId="{8465DD14-CA3B-4861-ABD0-A472EEA86401}" srcOrd="1" destOrd="0" parTransId="{0A709F92-43B1-4A56-8025-4C4A4FF69030}" sibTransId="{3B264FB4-F91D-4BBE-8C56-A1E9BC529573}"/>
    <dgm:cxn modelId="{D4212BFC-BE75-4908-9E7C-98E5359E0BF3}" srcId="{9E408CC6-A2CF-4E93-B857-10506A0A57BE}" destId="{0AC36FE4-8866-400B-A9C5-47EB27B4A5C9}" srcOrd="0" destOrd="0" parTransId="{88B51CB2-2682-475E-A124-4AAB8CDD44CF}" sibTransId="{8F61ED92-2EA1-4CF6-867E-F1D8982CFD9F}"/>
    <dgm:cxn modelId="{2B517A1F-728A-4747-94D3-63A43205E731}" srcId="{0BBE3226-B034-4937-A54F-BB84C99B7C17}" destId="{1A109A5D-34DA-4A52-89B6-BC39183AC40D}" srcOrd="0" destOrd="0" parTransId="{C57FD311-FAF0-4856-AB3B-70F3FF6D250B}" sibTransId="{EB2126EB-982A-41D5-93B6-5B09C3E0DBA7}"/>
    <dgm:cxn modelId="{7842AA4F-D14E-468C-8167-B6ED9CB1023C}" srcId="{AB24F67E-7D50-413D-9A10-3A0AA5036111}" destId="{9E408CC6-A2CF-4E93-B857-10506A0A57BE}" srcOrd="1" destOrd="0" parTransId="{DFDEF86F-0706-437D-812B-38A27009E08A}" sibTransId="{60C04EFA-29F7-4E93-91DB-74561D03D2D5}"/>
    <dgm:cxn modelId="{6C19E2B0-C36F-46EF-9B08-0BFD84A3F3C0}" type="presOf" srcId="{8465DD14-CA3B-4861-ABD0-A472EEA86401}" destId="{4B6F4292-E352-4CBF-ABEE-EE85FD63BDA9}" srcOrd="0" destOrd="0" presId="urn:microsoft.com/office/officeart/2005/8/layout/lProcess3"/>
    <dgm:cxn modelId="{21D0D416-EFD0-492E-AC28-A42F930CD3C9}" srcId="{0BBE3226-B034-4937-A54F-BB84C99B7C17}" destId="{1960DEDC-F16E-48B6-B1C1-2015D0EDCCA7}" srcOrd="1" destOrd="0" parTransId="{1EB8564B-9CD9-4FE6-9899-C561C662C4EA}" sibTransId="{39BCD679-830F-4768-853C-3ED0DDD18827}"/>
    <dgm:cxn modelId="{89657A28-5455-4AA2-8FC5-67EE2C7D17A6}" type="presParOf" srcId="{6FB25CAE-61D9-4DD5-B409-BEF94E6ACB9A}" destId="{A6F2EF08-ED3B-48A1-B4E1-97F75ADB9738}" srcOrd="0" destOrd="0" presId="urn:microsoft.com/office/officeart/2005/8/layout/lProcess3"/>
    <dgm:cxn modelId="{5361FB4C-67EB-48DD-9CF4-631B33D3E300}" type="presParOf" srcId="{A6F2EF08-ED3B-48A1-B4E1-97F75ADB9738}" destId="{79108E20-BEF3-4DCD-82A5-642AFCBF78ED}" srcOrd="0" destOrd="0" presId="urn:microsoft.com/office/officeart/2005/8/layout/lProcess3"/>
    <dgm:cxn modelId="{7318A7F5-4471-4E9A-A1C0-6CBF5217F5E2}" type="presParOf" srcId="{A6F2EF08-ED3B-48A1-B4E1-97F75ADB9738}" destId="{B9B557F2-6D74-4C59-AD07-82A4DFC6F500}" srcOrd="1" destOrd="0" presId="urn:microsoft.com/office/officeart/2005/8/layout/lProcess3"/>
    <dgm:cxn modelId="{B21B9A69-6EB5-43CF-A3C0-6F93CE73F75C}" type="presParOf" srcId="{A6F2EF08-ED3B-48A1-B4E1-97F75ADB9738}" destId="{95A818D6-3159-4546-86D2-998B88590750}" srcOrd="2" destOrd="0" presId="urn:microsoft.com/office/officeart/2005/8/layout/lProcess3"/>
    <dgm:cxn modelId="{09555C12-D399-4103-9BAD-8D239877215F}" type="presParOf" srcId="{A6F2EF08-ED3B-48A1-B4E1-97F75ADB9738}" destId="{7987BD5C-CCE1-4A44-BAD6-E3CD4A253546}" srcOrd="3" destOrd="0" presId="urn:microsoft.com/office/officeart/2005/8/layout/lProcess3"/>
    <dgm:cxn modelId="{92E1D2C2-7755-48FE-A8F7-E8F960361D9F}" type="presParOf" srcId="{A6F2EF08-ED3B-48A1-B4E1-97F75ADB9738}" destId="{76366222-7D4E-4CA0-AEE3-1C1C51FF4D21}" srcOrd="4" destOrd="0" presId="urn:microsoft.com/office/officeart/2005/8/layout/lProcess3"/>
    <dgm:cxn modelId="{6711F03D-0AED-4AF6-8BDA-613C811748C0}" type="presParOf" srcId="{6FB25CAE-61D9-4DD5-B409-BEF94E6ACB9A}" destId="{2A159DDC-BF57-4611-9CBA-A68028A517F0}" srcOrd="1" destOrd="0" presId="urn:microsoft.com/office/officeart/2005/8/layout/lProcess3"/>
    <dgm:cxn modelId="{57D964C2-35E7-4379-A6BC-1CB6EA49633D}" type="presParOf" srcId="{6FB25CAE-61D9-4DD5-B409-BEF94E6ACB9A}" destId="{5B21446D-F062-475C-95F1-28A0F1978A70}" srcOrd="2" destOrd="0" presId="urn:microsoft.com/office/officeart/2005/8/layout/lProcess3"/>
    <dgm:cxn modelId="{32E0EBB8-5C5F-4746-9E88-9F5FA9291897}" type="presParOf" srcId="{5B21446D-F062-475C-95F1-28A0F1978A70}" destId="{A3750171-4D6A-4672-9277-BFCC7A77B409}" srcOrd="0" destOrd="0" presId="urn:microsoft.com/office/officeart/2005/8/layout/lProcess3"/>
    <dgm:cxn modelId="{35D0B577-1D96-4F80-8734-991F9D9B389D}" type="presParOf" srcId="{5B21446D-F062-475C-95F1-28A0F1978A70}" destId="{21BC8895-C1CF-46B6-962F-9950AE72C62D}" srcOrd="1" destOrd="0" presId="urn:microsoft.com/office/officeart/2005/8/layout/lProcess3"/>
    <dgm:cxn modelId="{6860BFE7-1CFF-4E3D-9F0C-C80DB903D7EF}" type="presParOf" srcId="{5B21446D-F062-475C-95F1-28A0F1978A70}" destId="{E155BA2A-05D6-460E-A8FD-3378E6EF26CB}" srcOrd="2" destOrd="0" presId="urn:microsoft.com/office/officeart/2005/8/layout/lProcess3"/>
    <dgm:cxn modelId="{FC2B14F8-B654-4B96-8F23-3F029E4A74D9}" type="presParOf" srcId="{5B21446D-F062-475C-95F1-28A0F1978A70}" destId="{B901BE0B-BF0A-4A2D-BEAC-1852514D7CBE}" srcOrd="3" destOrd="0" presId="urn:microsoft.com/office/officeart/2005/8/layout/lProcess3"/>
    <dgm:cxn modelId="{3230D837-6282-4DD4-8EA1-7EFE58483876}" type="presParOf" srcId="{5B21446D-F062-475C-95F1-28A0F1978A70}" destId="{4B6F4292-E352-4CBF-ABEE-EE85FD63BDA9}"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18830" cy="493316"/>
          </a:xfrm>
          <a:prstGeom prst="rect">
            <a:avLst/>
          </a:prstGeom>
        </p:spPr>
        <p:txBody>
          <a:bodyPr vert="horz" lIns="92545" tIns="46272" rIns="92545" bIns="46272"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815375" y="2"/>
            <a:ext cx="2918830" cy="493316"/>
          </a:xfrm>
          <a:prstGeom prst="rect">
            <a:avLst/>
          </a:prstGeom>
        </p:spPr>
        <p:txBody>
          <a:bodyPr vert="horz" lIns="92545" tIns="46272" rIns="92545" bIns="46272" rtlCol="0"/>
          <a:lstStyle>
            <a:lvl1pPr algn="r">
              <a:defRPr sz="1200"/>
            </a:lvl1pPr>
          </a:lstStyle>
          <a:p>
            <a:fld id="{75A85089-C692-4DEA-AC49-04CF34D4FE14}" type="datetimeFigureOut">
              <a:rPr lang="en-GB" smtClean="0">
                <a:latin typeface="Arial" pitchFamily="34" charset="0"/>
              </a:rPr>
              <a:pPr/>
              <a:t>07/06/2019</a:t>
            </a:fld>
            <a:endParaRPr lang="en-GB" dirty="0">
              <a:latin typeface="Arial" pitchFamily="34" charset="0"/>
            </a:endParaRPr>
          </a:p>
        </p:txBody>
      </p:sp>
      <p:sp>
        <p:nvSpPr>
          <p:cNvPr id="4" name="Footer Placeholder 3"/>
          <p:cNvSpPr>
            <a:spLocks noGrp="1"/>
          </p:cNvSpPr>
          <p:nvPr>
            <p:ph type="ftr" sz="quarter" idx="2"/>
          </p:nvPr>
        </p:nvSpPr>
        <p:spPr>
          <a:xfrm>
            <a:off x="3" y="9371285"/>
            <a:ext cx="2918830" cy="493316"/>
          </a:xfrm>
          <a:prstGeom prst="rect">
            <a:avLst/>
          </a:prstGeom>
        </p:spPr>
        <p:txBody>
          <a:bodyPr vert="horz" lIns="92545" tIns="46272" rIns="92545" bIns="46272"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815375" y="9371285"/>
            <a:ext cx="2918830" cy="493316"/>
          </a:xfrm>
          <a:prstGeom prst="rect">
            <a:avLst/>
          </a:prstGeom>
        </p:spPr>
        <p:txBody>
          <a:bodyPr vert="horz" lIns="92545" tIns="46272" rIns="92545" bIns="46272"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18830" cy="493316"/>
          </a:xfrm>
          <a:prstGeom prst="rect">
            <a:avLst/>
          </a:prstGeom>
        </p:spPr>
        <p:txBody>
          <a:bodyPr vert="horz" lIns="92545" tIns="46272" rIns="92545" bIns="46272"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815375" y="2"/>
            <a:ext cx="2918830" cy="493316"/>
          </a:xfrm>
          <a:prstGeom prst="rect">
            <a:avLst/>
          </a:prstGeom>
        </p:spPr>
        <p:txBody>
          <a:bodyPr vert="horz" lIns="92545" tIns="46272" rIns="92545" bIns="46272" rtlCol="0"/>
          <a:lstStyle>
            <a:lvl1pPr algn="r">
              <a:defRPr sz="1200">
                <a:latin typeface="Arial" pitchFamily="34" charset="0"/>
              </a:defRPr>
            </a:lvl1pPr>
          </a:lstStyle>
          <a:p>
            <a:fld id="{8045EBA9-A28D-4849-BFEA-AA04F6A21B63}" type="datetimeFigureOut">
              <a:rPr lang="en-GB" smtClean="0"/>
              <a:pPr/>
              <a:t>07/06/2019</a:t>
            </a:fld>
            <a:endParaRPr lang="en-GB" dirty="0"/>
          </a:p>
        </p:txBody>
      </p:sp>
      <p:sp>
        <p:nvSpPr>
          <p:cNvPr id="4" name="Slide Image Placeholder 3"/>
          <p:cNvSpPr>
            <a:spLocks noGrp="1" noRot="1" noChangeAspect="1"/>
          </p:cNvSpPr>
          <p:nvPr>
            <p:ph type="sldImg" idx="2"/>
          </p:nvPr>
        </p:nvSpPr>
        <p:spPr>
          <a:xfrm>
            <a:off x="900113" y="741363"/>
            <a:ext cx="4935537" cy="3700462"/>
          </a:xfrm>
          <a:prstGeom prst="rect">
            <a:avLst/>
          </a:prstGeom>
          <a:noFill/>
          <a:ln w="12700">
            <a:solidFill>
              <a:prstClr val="black"/>
            </a:solidFill>
          </a:ln>
        </p:spPr>
        <p:txBody>
          <a:bodyPr vert="horz" lIns="92545" tIns="46272" rIns="92545" bIns="46272" rtlCol="0" anchor="ctr"/>
          <a:lstStyle/>
          <a:p>
            <a:endParaRPr lang="en-GB"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2545" tIns="46272" rIns="92545" bIns="4627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3" y="9371285"/>
            <a:ext cx="2918830" cy="493316"/>
          </a:xfrm>
          <a:prstGeom prst="rect">
            <a:avLst/>
          </a:prstGeom>
        </p:spPr>
        <p:txBody>
          <a:bodyPr vert="horz" lIns="92545" tIns="46272" rIns="92545" bIns="46272"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815375" y="9371285"/>
            <a:ext cx="2918830" cy="493316"/>
          </a:xfrm>
          <a:prstGeom prst="rect">
            <a:avLst/>
          </a:prstGeom>
        </p:spPr>
        <p:txBody>
          <a:bodyPr vert="horz" lIns="92545" tIns="46272" rIns="92545" bIns="46272"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03313" y="371475"/>
            <a:ext cx="3960812" cy="2970213"/>
          </a:xfrm>
          <a:ln/>
        </p:spPr>
      </p:sp>
      <p:sp>
        <p:nvSpPr>
          <p:cNvPr id="50179" name="Notes Placeholder 3"/>
          <p:cNvSpPr>
            <a:spLocks noGrp="1"/>
          </p:cNvSpPr>
          <p:nvPr/>
        </p:nvSpPr>
        <p:spPr bwMode="auto">
          <a:xfrm>
            <a:off x="672978" y="4686835"/>
            <a:ext cx="5389817" cy="4438844"/>
          </a:xfrm>
          <a:prstGeom prst="rect">
            <a:avLst/>
          </a:prstGeom>
          <a:noFill/>
          <a:ln w="9525">
            <a:noFill/>
            <a:miter lim="800000"/>
            <a:headEnd/>
            <a:tailEnd/>
          </a:ln>
        </p:spPr>
        <p:txBody>
          <a:bodyPr lIns="89592" tIns="44799" rIns="89592" bIns="44799"/>
          <a:lstStyle/>
          <a:p>
            <a:pPr eaLnBrk="0" hangingPunct="0">
              <a:spcBef>
                <a:spcPct val="30000"/>
              </a:spcBef>
              <a:buClr>
                <a:srgbClr val="FFD200"/>
              </a:buClr>
              <a:buSzPct val="75000"/>
              <a:buFont typeface="Arial" charset="0"/>
              <a:buNone/>
            </a:pPr>
            <a:endParaRPr lang="en-US" sz="1100" dirty="0"/>
          </a:p>
        </p:txBody>
      </p:sp>
      <p:sp>
        <p:nvSpPr>
          <p:cNvPr id="4" name="Notes Placeholder 3"/>
          <p:cNvSpPr>
            <a:spLocks noGrp="1"/>
          </p:cNvSpPr>
          <p:nvPr>
            <p:ph type="body" idx="1"/>
          </p:nvPr>
        </p:nvSpPr>
        <p:spPr/>
        <p:txBody>
          <a:bodyPr>
            <a:normAutofit/>
          </a:bodyPr>
          <a:lstStyle/>
          <a:p>
            <a:pPr defTabSz="869092">
              <a:defRPr/>
            </a:pPr>
            <a:endParaRPr lang="en-US" b="0" dirty="0"/>
          </a:p>
        </p:txBody>
      </p:sp>
    </p:spTree>
    <p:extLst>
      <p:ext uri="{BB962C8B-B14F-4D97-AF65-F5344CB8AC3E}">
        <p14:creationId xmlns:p14="http://schemas.microsoft.com/office/powerpoint/2010/main" val="2291470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Tree>
    <p:extLst>
      <p:ext uri="{BB962C8B-B14F-4D97-AF65-F5344CB8AC3E}">
        <p14:creationId xmlns:p14="http://schemas.microsoft.com/office/powerpoint/2010/main" val="4227623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3814897" y="6"/>
            <a:ext cx="2919341" cy="492639"/>
          </a:xfrm>
          <a:prstGeom prst="rect">
            <a:avLst/>
          </a:prstGeom>
        </p:spPr>
        <p:txBody>
          <a:bodyPr lIns="87474" tIns="43738" rIns="87474" bIns="43738"/>
          <a:lstStyle/>
          <a:p>
            <a:fld id="{C24E81B5-4708-41B6-AAF2-D70FD2791BD7}" type="datetime1">
              <a:rPr lang="en-US" smtClean="0">
                <a:solidFill>
                  <a:prstClr val="black"/>
                </a:solidFill>
              </a:rPr>
              <a:pPr/>
              <a:t>6/7/2019</a:t>
            </a:fld>
            <a:endParaRPr lang="en-US" dirty="0">
              <a:solidFill>
                <a:prstClr val="black"/>
              </a:solidFill>
            </a:endParaRPr>
          </a:p>
        </p:txBody>
      </p:sp>
      <p:sp>
        <p:nvSpPr>
          <p:cNvPr id="5" name="Header Placeholder 4"/>
          <p:cNvSpPr>
            <a:spLocks noGrp="1"/>
          </p:cNvSpPr>
          <p:nvPr>
            <p:ph type="hdr" sz="quarter" idx="11"/>
          </p:nvPr>
        </p:nvSpPr>
        <p:spPr>
          <a:xfrm>
            <a:off x="2" y="6"/>
            <a:ext cx="2919341" cy="492639"/>
          </a:xfrm>
          <a:prstGeom prst="rect">
            <a:avLst/>
          </a:prstGeom>
        </p:spPr>
        <p:txBody>
          <a:bodyPr lIns="87474" tIns="43738" rIns="87474" bIns="43738"/>
          <a:lstStyle/>
          <a:p>
            <a:r>
              <a:rPr lang="en-US" dirty="0" smtClean="0">
                <a:solidFill>
                  <a:prstClr val="black"/>
                </a:solidFill>
              </a:rPr>
              <a:t>Webcast title</a:t>
            </a:r>
            <a:endParaRPr lang="en-US" dirty="0">
              <a:solidFill>
                <a:prstClr val="black"/>
              </a:solidFill>
            </a:endParaRPr>
          </a:p>
        </p:txBody>
      </p:sp>
      <p:sp>
        <p:nvSpPr>
          <p:cNvPr id="8" name="Slide Image Placeholder 7"/>
          <p:cNvSpPr>
            <a:spLocks noGrp="1" noRot="1" noChangeAspect="1"/>
          </p:cNvSpPr>
          <p:nvPr>
            <p:ph type="sldImg"/>
          </p:nvPr>
        </p:nvSpPr>
        <p:spPr>
          <a:xfrm>
            <a:off x="1387475" y="387350"/>
            <a:ext cx="3841750" cy="2881313"/>
          </a:xfrm>
        </p:spPr>
      </p:sp>
      <p:sp>
        <p:nvSpPr>
          <p:cNvPr id="9" name="Notes Placeholder 8"/>
          <p:cNvSpPr>
            <a:spLocks noGrp="1"/>
          </p:cNvSpPr>
          <p:nvPr>
            <p:ph type="body" idx="1"/>
          </p:nvPr>
        </p:nvSpPr>
        <p:spPr>
          <a:xfrm>
            <a:off x="673577" y="3269658"/>
            <a:ext cx="5388610" cy="5856690"/>
          </a:xfrm>
        </p:spPr>
        <p:txBody>
          <a:bodyPr>
            <a:normAutofit/>
          </a:bodyPr>
          <a:lstStyle/>
          <a:p>
            <a:pPr lvl="0"/>
            <a:endParaRPr lang="en-US" dirty="0"/>
          </a:p>
        </p:txBody>
      </p:sp>
      <p:sp>
        <p:nvSpPr>
          <p:cNvPr id="10" name="Slide Number Placeholder 9"/>
          <p:cNvSpPr>
            <a:spLocks noGrp="1"/>
          </p:cNvSpPr>
          <p:nvPr>
            <p:ph type="sldNum" sz="quarter" idx="12"/>
          </p:nvPr>
        </p:nvSpPr>
        <p:spPr>
          <a:xfrm>
            <a:off x="3814897" y="9371989"/>
            <a:ext cx="2919341" cy="492639"/>
          </a:xfrm>
          <a:prstGeom prst="rect">
            <a:avLst/>
          </a:prstGeom>
        </p:spPr>
        <p:txBody>
          <a:bodyPr lIns="87474" tIns="43738" rIns="87474" bIns="43738"/>
          <a:lstStyle/>
          <a:p>
            <a:fld id="{BDB99F4F-4F92-44CC-AB91-5B2DE14F9F1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100729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1387475" y="387350"/>
            <a:ext cx="3841750" cy="2881313"/>
          </a:xfrm>
        </p:spPr>
      </p:sp>
      <p:sp>
        <p:nvSpPr>
          <p:cNvPr id="9" name="Notes Placeholder 8"/>
          <p:cNvSpPr>
            <a:spLocks noGrp="1"/>
          </p:cNvSpPr>
          <p:nvPr>
            <p:ph type="body" idx="1"/>
          </p:nvPr>
        </p:nvSpPr>
        <p:spPr>
          <a:xfrm>
            <a:off x="673577" y="3269662"/>
            <a:ext cx="5388610" cy="5856689"/>
          </a:xfrm>
        </p:spPr>
        <p:txBody>
          <a:bodyPr>
            <a:normAutofit/>
          </a:bodyPr>
          <a:lstStyle/>
          <a:p>
            <a:pPr marL="344786" lvl="1" indent="-344786">
              <a:lnSpc>
                <a:spcPct val="85000"/>
              </a:lnSpc>
              <a:spcBef>
                <a:spcPts val="477"/>
              </a:spcBef>
            </a:pPr>
            <a:endParaRPr lang="en-US" dirty="0" smtClean="0"/>
          </a:p>
        </p:txBody>
      </p:sp>
    </p:spTree>
    <p:extLst>
      <p:ext uri="{BB962C8B-B14F-4D97-AF65-F5344CB8AC3E}">
        <p14:creationId xmlns:p14="http://schemas.microsoft.com/office/powerpoint/2010/main" val="224704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Tree>
    <p:extLst>
      <p:ext uri="{BB962C8B-B14F-4D97-AF65-F5344CB8AC3E}">
        <p14:creationId xmlns:p14="http://schemas.microsoft.com/office/powerpoint/2010/main" val="1262658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3198188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3452475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xfrm>
            <a:off x="917575" y="744538"/>
            <a:ext cx="4962525" cy="3722687"/>
          </a:xfrm>
          <a:ln/>
        </p:spPr>
      </p:sp>
      <p:sp>
        <p:nvSpPr>
          <p:cNvPr id="238595" name="Rectangle 3"/>
          <p:cNvSpPr>
            <a:spLocks noGrp="1" noChangeArrowheads="1"/>
          </p:cNvSpPr>
          <p:nvPr>
            <p:ph type="body" idx="1"/>
          </p:nvPr>
        </p:nvSpPr>
        <p:spPr/>
        <p:txBody>
          <a:bodyPr>
            <a:normAutofit/>
          </a:bodyPr>
          <a:lstStyle/>
          <a:p>
            <a:pPr lvl="0">
              <a:buClrTx/>
            </a:pPr>
            <a:endParaRPr lang="en-GB" baseline="0" dirty="0" smtClean="0"/>
          </a:p>
        </p:txBody>
      </p:sp>
    </p:spTree>
    <p:extLst>
      <p:ext uri="{BB962C8B-B14F-4D97-AF65-F5344CB8AC3E}">
        <p14:creationId xmlns:p14="http://schemas.microsoft.com/office/powerpoint/2010/main" val="37590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17</a:t>
            </a:fld>
            <a:endParaRPr lang="en-GB" dirty="0"/>
          </a:p>
        </p:txBody>
      </p:sp>
    </p:spTree>
    <p:extLst>
      <p:ext uri="{BB962C8B-B14F-4D97-AF65-F5344CB8AC3E}">
        <p14:creationId xmlns:p14="http://schemas.microsoft.com/office/powerpoint/2010/main" val="3316111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3849963" y="6"/>
            <a:ext cx="2946175" cy="495731"/>
          </a:xfrm>
          <a:prstGeom prst="rect">
            <a:avLst/>
          </a:prstGeom>
        </p:spPr>
        <p:txBody>
          <a:bodyPr lIns="88131" tIns="44066" rIns="88131" bIns="44066"/>
          <a:lstStyle/>
          <a:p>
            <a:fld id="{C24E81B5-4708-41B6-AAF2-D70FD2791BD7}" type="datetime1">
              <a:rPr lang="en-US" smtClean="0">
                <a:solidFill>
                  <a:prstClr val="black"/>
                </a:solidFill>
              </a:rPr>
              <a:pPr/>
              <a:t>6/7/2019</a:t>
            </a:fld>
            <a:endParaRPr lang="en-US" dirty="0">
              <a:solidFill>
                <a:prstClr val="black"/>
              </a:solidFill>
            </a:endParaRPr>
          </a:p>
        </p:txBody>
      </p:sp>
      <p:sp>
        <p:nvSpPr>
          <p:cNvPr id="5" name="Header Placeholder 4"/>
          <p:cNvSpPr>
            <a:spLocks noGrp="1"/>
          </p:cNvSpPr>
          <p:nvPr>
            <p:ph type="hdr" sz="quarter" idx="11"/>
          </p:nvPr>
        </p:nvSpPr>
        <p:spPr>
          <a:xfrm>
            <a:off x="3" y="6"/>
            <a:ext cx="2946175" cy="495731"/>
          </a:xfrm>
          <a:prstGeom prst="rect">
            <a:avLst/>
          </a:prstGeom>
        </p:spPr>
        <p:txBody>
          <a:bodyPr lIns="88131" tIns="44066" rIns="88131" bIns="44066"/>
          <a:lstStyle/>
          <a:p>
            <a:r>
              <a:rPr lang="en-US" dirty="0" smtClean="0">
                <a:solidFill>
                  <a:prstClr val="black"/>
                </a:solidFill>
              </a:rPr>
              <a:t>Webcast title</a:t>
            </a:r>
            <a:endParaRPr lang="en-US" dirty="0">
              <a:solidFill>
                <a:prstClr val="black"/>
              </a:solidFill>
            </a:endParaRPr>
          </a:p>
        </p:txBody>
      </p:sp>
      <p:sp>
        <p:nvSpPr>
          <p:cNvPr id="8" name="Slide Image Placeholder 7"/>
          <p:cNvSpPr>
            <a:spLocks noGrp="1" noRot="1" noChangeAspect="1"/>
          </p:cNvSpPr>
          <p:nvPr>
            <p:ph type="sldImg"/>
          </p:nvPr>
        </p:nvSpPr>
        <p:spPr>
          <a:xfrm>
            <a:off x="1408113" y="388938"/>
            <a:ext cx="3862387" cy="2898775"/>
          </a:xfrm>
        </p:spPr>
      </p:sp>
      <p:sp>
        <p:nvSpPr>
          <p:cNvPr id="9" name="Notes Placeholder 8"/>
          <p:cNvSpPr>
            <a:spLocks noGrp="1"/>
          </p:cNvSpPr>
          <p:nvPr>
            <p:ph type="body" idx="1"/>
          </p:nvPr>
        </p:nvSpPr>
        <p:spPr>
          <a:xfrm>
            <a:off x="679768" y="3290177"/>
            <a:ext cx="5438140" cy="5893442"/>
          </a:xfrm>
        </p:spPr>
        <p:txBody>
          <a:bodyPr>
            <a:normAutofit/>
          </a:bodyPr>
          <a:lstStyle/>
          <a:p>
            <a:endParaRPr lang="en-US" dirty="0"/>
          </a:p>
        </p:txBody>
      </p:sp>
      <p:sp>
        <p:nvSpPr>
          <p:cNvPr id="10" name="Slide Number Placeholder 9"/>
          <p:cNvSpPr>
            <a:spLocks noGrp="1"/>
          </p:cNvSpPr>
          <p:nvPr>
            <p:ph type="sldNum" sz="quarter" idx="12"/>
          </p:nvPr>
        </p:nvSpPr>
        <p:spPr>
          <a:xfrm>
            <a:off x="3849963" y="9430799"/>
            <a:ext cx="2946175" cy="495731"/>
          </a:xfrm>
          <a:prstGeom prst="rect">
            <a:avLst/>
          </a:prstGeom>
        </p:spPr>
        <p:txBody>
          <a:bodyPr lIns="88131" tIns="44066" rIns="88131" bIns="44066"/>
          <a:lstStyle/>
          <a:p>
            <a:fld id="{BDB99F4F-4F92-44CC-AB91-5B2DE14F9F1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593876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41363"/>
            <a:ext cx="4935537" cy="3700462"/>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19</a:t>
            </a:fld>
            <a:endParaRPr lang="en-GB" dirty="0"/>
          </a:p>
        </p:txBody>
      </p:sp>
    </p:spTree>
    <p:extLst>
      <p:ext uri="{BB962C8B-B14F-4D97-AF65-F5344CB8AC3E}">
        <p14:creationId xmlns:p14="http://schemas.microsoft.com/office/powerpoint/2010/main" val="370830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Rot="1" noChangeAspect="1" noChangeArrowheads="1" noTextEdit="1"/>
          </p:cNvSpPr>
          <p:nvPr>
            <p:ph type="sldImg"/>
          </p:nvPr>
        </p:nvSpPr>
        <p:spPr>
          <a:xfrm>
            <a:off x="900113" y="741363"/>
            <a:ext cx="4935537" cy="3700462"/>
          </a:xfrm>
          <a:ln/>
        </p:spPr>
      </p:sp>
      <p:sp>
        <p:nvSpPr>
          <p:cNvPr id="6062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5189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714375"/>
            <a:ext cx="4841875" cy="3632200"/>
          </a:xfrm>
        </p:spPr>
      </p:sp>
      <p:sp>
        <p:nvSpPr>
          <p:cNvPr id="3" name="Notes Placeholder 2"/>
          <p:cNvSpPr>
            <a:spLocks noGrp="1"/>
          </p:cNvSpPr>
          <p:nvPr>
            <p:ph type="body" idx="1"/>
          </p:nvPr>
        </p:nvSpPr>
        <p:spPr/>
        <p:txBody>
          <a:bodyPr>
            <a:normAutofit/>
          </a:bodyPr>
          <a:lstStyle/>
          <a:p>
            <a:pPr marL="286397" indent="-286397">
              <a:buFont typeface="Arial" panose="020B0604020202020204" pitchFamily="34" charset="0"/>
              <a:buChar char="•"/>
            </a:pPr>
            <a:endParaRPr lang="en-US" sz="1000" dirty="0">
              <a:cs typeface="Arial" pitchFamily="34" charset="0"/>
            </a:endParaRPr>
          </a:p>
        </p:txBody>
      </p:sp>
      <p:sp>
        <p:nvSpPr>
          <p:cNvPr id="4" name="Slide Number Placeholder 3"/>
          <p:cNvSpPr>
            <a:spLocks noGrp="1"/>
          </p:cNvSpPr>
          <p:nvPr>
            <p:ph type="sldNum" sz="quarter" idx="10"/>
          </p:nvPr>
        </p:nvSpPr>
        <p:spPr>
          <a:xfrm>
            <a:off x="4157816" y="9131647"/>
            <a:ext cx="3182293" cy="481047"/>
          </a:xfrm>
          <a:prstGeom prst="rect">
            <a:avLst/>
          </a:prstGeom>
        </p:spPr>
        <p:txBody>
          <a:bodyPr lIns="95812" tIns="47906" rIns="95812" bIns="47906"/>
          <a:lstStyle/>
          <a:p>
            <a:pPr fontAlgn="base">
              <a:spcBef>
                <a:spcPct val="0"/>
              </a:spcBef>
              <a:spcAft>
                <a:spcPct val="0"/>
              </a:spcAft>
              <a:defRPr/>
            </a:pPr>
            <a:fld id="{29DF304C-9356-42BB-8941-12E863CC5F5A}" type="slidenum">
              <a:rPr lang="en-US" smtClean="0">
                <a:solidFill>
                  <a:srgbClr val="000000"/>
                </a:solidFill>
                <a:latin typeface="Arial" charset="0"/>
              </a:rPr>
              <a:pPr fontAlgn="base">
                <a:spcBef>
                  <a:spcPct val="0"/>
                </a:spcBef>
                <a:spcAft>
                  <a:spcPct val="0"/>
                </a:spcAft>
                <a:defRPr/>
              </a:pPr>
              <a:t>20</a:t>
            </a:fld>
            <a:endParaRPr lang="en-US" dirty="0">
              <a:solidFill>
                <a:srgbClr val="000000"/>
              </a:solidFill>
              <a:latin typeface="Arial" charset="0"/>
            </a:endParaRPr>
          </a:p>
        </p:txBody>
      </p:sp>
    </p:spTree>
    <p:extLst>
      <p:ext uri="{BB962C8B-B14F-4D97-AF65-F5344CB8AC3E}">
        <p14:creationId xmlns:p14="http://schemas.microsoft.com/office/powerpoint/2010/main" val="3955064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xfrm>
            <a:off x="1384300" y="387350"/>
            <a:ext cx="3841750" cy="2881313"/>
          </a:xfrm>
          <a:ln/>
        </p:spPr>
      </p:sp>
      <p:sp>
        <p:nvSpPr>
          <p:cNvPr id="238595" name="Rectangle 3"/>
          <p:cNvSpPr>
            <a:spLocks noGrp="1" noChangeArrowheads="1"/>
          </p:cNvSpPr>
          <p:nvPr>
            <p:ph type="body" idx="1"/>
          </p:nvPr>
        </p:nvSpPr>
        <p:spPr/>
        <p:txBody>
          <a:bodyPr>
            <a:normAutofit/>
          </a:bodyPr>
          <a:lstStyle/>
          <a:p>
            <a:endParaRPr lang="en-GB" sz="1000" b="1" kern="1200"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416535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xfrm>
            <a:off x="1384300" y="387350"/>
            <a:ext cx="3841750" cy="2881313"/>
          </a:xfrm>
          <a:ln/>
        </p:spPr>
      </p:sp>
      <p:sp>
        <p:nvSpPr>
          <p:cNvPr id="238595" name="Rectangle 3"/>
          <p:cNvSpPr>
            <a:spLocks noGrp="1" noChangeArrowheads="1"/>
          </p:cNvSpPr>
          <p:nvPr>
            <p:ph type="body" idx="1"/>
          </p:nvPr>
        </p:nvSpPr>
        <p:spPr/>
        <p:txBody>
          <a:bodyPr>
            <a:normAutofit/>
          </a:bodyPr>
          <a:lstStyle/>
          <a:p>
            <a:endParaRPr lang="en-GB" sz="1000" b="1" kern="1200"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643499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41363"/>
            <a:ext cx="4935537" cy="3700462"/>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23</a:t>
            </a:fld>
            <a:endParaRPr lang="en-GB" dirty="0"/>
          </a:p>
        </p:txBody>
      </p:sp>
    </p:spTree>
    <p:extLst>
      <p:ext uri="{BB962C8B-B14F-4D97-AF65-F5344CB8AC3E}">
        <p14:creationId xmlns:p14="http://schemas.microsoft.com/office/powerpoint/2010/main" val="357443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xfrm>
            <a:off x="1384300" y="387350"/>
            <a:ext cx="3841750" cy="2881313"/>
          </a:xfrm>
          <a:ln/>
        </p:spPr>
      </p:sp>
      <p:sp>
        <p:nvSpPr>
          <p:cNvPr id="238595" name="Rectangle 3"/>
          <p:cNvSpPr>
            <a:spLocks noGrp="1" noChangeArrowheads="1"/>
          </p:cNvSpPr>
          <p:nvPr>
            <p:ph type="body" idx="1"/>
          </p:nvPr>
        </p:nvSpPr>
        <p:spPr/>
        <p:txBody>
          <a:bodyPr>
            <a:normAutofit/>
          </a:bodyPr>
          <a:lstStyle/>
          <a:p>
            <a:endParaRPr lang="en-GB" sz="1000" b="1" kern="1200"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598330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25</a:t>
            </a:fld>
            <a:endParaRPr lang="en-GB" dirty="0"/>
          </a:p>
        </p:txBody>
      </p:sp>
    </p:spTree>
    <p:extLst>
      <p:ext uri="{BB962C8B-B14F-4D97-AF65-F5344CB8AC3E}">
        <p14:creationId xmlns:p14="http://schemas.microsoft.com/office/powerpoint/2010/main" val="3928852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41363"/>
            <a:ext cx="4935537" cy="3700462"/>
          </a:xfrm>
        </p:spPr>
      </p:sp>
      <p:sp>
        <p:nvSpPr>
          <p:cNvPr id="3" name="Notes Placeholder 2"/>
          <p:cNvSpPr>
            <a:spLocks noGrp="1"/>
          </p:cNvSpPr>
          <p:nvPr>
            <p:ph type="body" idx="1"/>
          </p:nvPr>
        </p:nvSpPr>
        <p:spPr/>
        <p:txBody>
          <a:bodyPr>
            <a:normAutofit/>
          </a:bodyPr>
          <a:lstStyle/>
          <a:p>
            <a:endParaRPr lang="en-NZ" dirty="0"/>
          </a:p>
        </p:txBody>
      </p:sp>
    </p:spTree>
    <p:extLst>
      <p:ext uri="{BB962C8B-B14F-4D97-AF65-F5344CB8AC3E}">
        <p14:creationId xmlns:p14="http://schemas.microsoft.com/office/powerpoint/2010/main" val="1313103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3814897" y="6"/>
            <a:ext cx="2919341" cy="492639"/>
          </a:xfrm>
          <a:prstGeom prst="rect">
            <a:avLst/>
          </a:prstGeom>
        </p:spPr>
        <p:txBody>
          <a:bodyPr lIns="87474" tIns="43738" rIns="87474" bIns="43738"/>
          <a:lstStyle/>
          <a:p>
            <a:fld id="{C24E81B5-4708-41B6-AAF2-D70FD2791BD7}" type="datetime1">
              <a:rPr lang="en-US" smtClean="0">
                <a:solidFill>
                  <a:prstClr val="black"/>
                </a:solidFill>
              </a:rPr>
              <a:pPr/>
              <a:t>6/7/2019</a:t>
            </a:fld>
            <a:endParaRPr lang="en-US" dirty="0">
              <a:solidFill>
                <a:prstClr val="black"/>
              </a:solidFill>
            </a:endParaRPr>
          </a:p>
        </p:txBody>
      </p:sp>
      <p:sp>
        <p:nvSpPr>
          <p:cNvPr id="5" name="Header Placeholder 4"/>
          <p:cNvSpPr>
            <a:spLocks noGrp="1"/>
          </p:cNvSpPr>
          <p:nvPr>
            <p:ph type="hdr" sz="quarter" idx="11"/>
          </p:nvPr>
        </p:nvSpPr>
        <p:spPr>
          <a:xfrm>
            <a:off x="2" y="6"/>
            <a:ext cx="2919341" cy="492639"/>
          </a:xfrm>
          <a:prstGeom prst="rect">
            <a:avLst/>
          </a:prstGeom>
        </p:spPr>
        <p:txBody>
          <a:bodyPr lIns="87474" tIns="43738" rIns="87474" bIns="43738"/>
          <a:lstStyle/>
          <a:p>
            <a:r>
              <a:rPr lang="en-US" dirty="0" smtClean="0">
                <a:solidFill>
                  <a:prstClr val="black"/>
                </a:solidFill>
              </a:rPr>
              <a:t>Webcast title</a:t>
            </a:r>
            <a:endParaRPr lang="en-US" dirty="0">
              <a:solidFill>
                <a:prstClr val="black"/>
              </a:solidFill>
            </a:endParaRPr>
          </a:p>
        </p:txBody>
      </p:sp>
      <p:sp>
        <p:nvSpPr>
          <p:cNvPr id="8" name="Slide Image Placeholder 7"/>
          <p:cNvSpPr>
            <a:spLocks noGrp="1" noRot="1" noChangeAspect="1"/>
          </p:cNvSpPr>
          <p:nvPr>
            <p:ph type="sldImg"/>
          </p:nvPr>
        </p:nvSpPr>
        <p:spPr>
          <a:xfrm>
            <a:off x="1387475" y="387350"/>
            <a:ext cx="3841750" cy="2881313"/>
          </a:xfrm>
        </p:spPr>
      </p:sp>
      <p:sp>
        <p:nvSpPr>
          <p:cNvPr id="9" name="Notes Placeholder 8"/>
          <p:cNvSpPr>
            <a:spLocks noGrp="1"/>
          </p:cNvSpPr>
          <p:nvPr>
            <p:ph type="body" idx="1"/>
          </p:nvPr>
        </p:nvSpPr>
        <p:spPr>
          <a:xfrm>
            <a:off x="673577" y="3269658"/>
            <a:ext cx="5388610" cy="5856690"/>
          </a:xfrm>
        </p:spPr>
        <p:txBody>
          <a:bodyPr>
            <a:normAutofit/>
          </a:bodyPr>
          <a:lstStyle/>
          <a:p>
            <a:pPr lvl="0"/>
            <a:endParaRPr lang="en-US" dirty="0">
              <a:solidFill>
                <a:srgbClr val="FF0000"/>
              </a:solidFill>
            </a:endParaRPr>
          </a:p>
        </p:txBody>
      </p:sp>
      <p:sp>
        <p:nvSpPr>
          <p:cNvPr id="10" name="Slide Number Placeholder 9"/>
          <p:cNvSpPr>
            <a:spLocks noGrp="1"/>
          </p:cNvSpPr>
          <p:nvPr>
            <p:ph type="sldNum" sz="quarter" idx="12"/>
          </p:nvPr>
        </p:nvSpPr>
        <p:spPr>
          <a:xfrm>
            <a:off x="3814897" y="9371989"/>
            <a:ext cx="2919341" cy="492639"/>
          </a:xfrm>
          <a:prstGeom prst="rect">
            <a:avLst/>
          </a:prstGeom>
        </p:spPr>
        <p:txBody>
          <a:bodyPr lIns="87474" tIns="43738" rIns="87474" bIns="43738"/>
          <a:lstStyle/>
          <a:p>
            <a:fld id="{BDB99F4F-4F92-44CC-AB91-5B2DE14F9F1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968834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41363"/>
            <a:ext cx="4935537" cy="37004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15178" y="9372020"/>
            <a:ext cx="2919123" cy="492663"/>
          </a:xfrm>
          <a:prstGeom prst="rect">
            <a:avLst/>
          </a:prstGeom>
        </p:spPr>
        <p:txBody>
          <a:bodyPr/>
          <a:lstStyle/>
          <a:p>
            <a:fld id="{5B43D19E-BFDB-4C92-8EDD-32EDDA8F41DF}" type="slidenum">
              <a:rPr lang="en-GB" smtClean="0"/>
              <a:pPr/>
              <a:t>4</a:t>
            </a:fld>
            <a:endParaRPr lang="en-GB" dirty="0"/>
          </a:p>
        </p:txBody>
      </p:sp>
    </p:spTree>
    <p:extLst>
      <p:ext uri="{BB962C8B-B14F-4D97-AF65-F5344CB8AC3E}">
        <p14:creationId xmlns:p14="http://schemas.microsoft.com/office/powerpoint/2010/main" val="423813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xfrm>
            <a:off x="1384300" y="387350"/>
            <a:ext cx="3841750" cy="2881313"/>
          </a:xfrm>
          <a:ln/>
        </p:spPr>
      </p:sp>
      <p:sp>
        <p:nvSpPr>
          <p:cNvPr id="238595" name="Rectangle 3"/>
          <p:cNvSpPr>
            <a:spLocks noGrp="1" noChangeArrowheads="1"/>
          </p:cNvSpPr>
          <p:nvPr>
            <p:ph type="body" idx="1"/>
          </p:nvPr>
        </p:nvSpPr>
        <p:spPr/>
        <p:txBody>
          <a:bodyPr>
            <a:normAutofit/>
          </a:bodyPr>
          <a:lstStyle/>
          <a:p>
            <a:endParaRPr lang="en-GB" sz="1000" b="0"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846905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xfrm>
            <a:off x="1384300" y="387350"/>
            <a:ext cx="3841750" cy="2881313"/>
          </a:xfrm>
          <a:ln/>
        </p:spPr>
      </p:sp>
      <p:sp>
        <p:nvSpPr>
          <p:cNvPr id="238595" name="Rectangle 3"/>
          <p:cNvSpPr>
            <a:spLocks noGrp="1" noChangeArrowheads="1"/>
          </p:cNvSpPr>
          <p:nvPr>
            <p:ph type="body" idx="1"/>
          </p:nvPr>
        </p:nvSpPr>
        <p:spPr/>
        <p:txBody>
          <a:bodyPr>
            <a:normAutofit/>
          </a:bodyPr>
          <a:lstStyle/>
          <a:p>
            <a:endParaRPr lang="en-GB" sz="1000" b="0"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109835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xfrm>
            <a:off x="1384300" y="387350"/>
            <a:ext cx="3841750" cy="2881313"/>
          </a:xfrm>
          <a:ln/>
        </p:spPr>
      </p:sp>
      <p:sp>
        <p:nvSpPr>
          <p:cNvPr id="238595" name="Rectangle 3"/>
          <p:cNvSpPr>
            <a:spLocks noGrp="1" noChangeArrowheads="1"/>
          </p:cNvSpPr>
          <p:nvPr>
            <p:ph type="body" idx="1"/>
          </p:nvPr>
        </p:nvSpPr>
        <p:spPr/>
        <p:txBody>
          <a:bodyPr>
            <a:normAutofit/>
          </a:bodyPr>
          <a:lstStyle/>
          <a:p>
            <a:endParaRPr lang="en-GB" sz="1000" b="0" baseline="0" dirty="0" smtClean="0">
              <a:solidFill>
                <a:srgbClr val="000000"/>
              </a:solidFill>
              <a:latin typeface="Arial" pitchFamily="34" charset="0"/>
              <a:cs typeface="Arial" pitchFamily="34" charset="0"/>
            </a:endParaRPr>
          </a:p>
          <a:p>
            <a:endParaRPr lang="en-GB" sz="1000" b="0"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697937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3814897" y="6"/>
            <a:ext cx="2919341" cy="492639"/>
          </a:xfrm>
          <a:prstGeom prst="rect">
            <a:avLst/>
          </a:prstGeom>
        </p:spPr>
        <p:txBody>
          <a:bodyPr lIns="87474" tIns="43738" rIns="87474" bIns="43738"/>
          <a:lstStyle/>
          <a:p>
            <a:fld id="{C24E81B5-4708-41B6-AAF2-D70FD2791BD7}" type="datetime1">
              <a:rPr lang="en-US" smtClean="0">
                <a:solidFill>
                  <a:prstClr val="black"/>
                </a:solidFill>
              </a:rPr>
              <a:pPr/>
              <a:t>6/7/2019</a:t>
            </a:fld>
            <a:endParaRPr lang="en-US" dirty="0">
              <a:solidFill>
                <a:prstClr val="black"/>
              </a:solidFill>
            </a:endParaRPr>
          </a:p>
        </p:txBody>
      </p:sp>
      <p:sp>
        <p:nvSpPr>
          <p:cNvPr id="5" name="Header Placeholder 4"/>
          <p:cNvSpPr>
            <a:spLocks noGrp="1"/>
          </p:cNvSpPr>
          <p:nvPr>
            <p:ph type="hdr" sz="quarter" idx="11"/>
          </p:nvPr>
        </p:nvSpPr>
        <p:spPr>
          <a:xfrm>
            <a:off x="2" y="6"/>
            <a:ext cx="2919341" cy="492639"/>
          </a:xfrm>
          <a:prstGeom prst="rect">
            <a:avLst/>
          </a:prstGeom>
        </p:spPr>
        <p:txBody>
          <a:bodyPr lIns="87474" tIns="43738" rIns="87474" bIns="43738"/>
          <a:lstStyle/>
          <a:p>
            <a:r>
              <a:rPr lang="en-US" dirty="0" smtClean="0">
                <a:solidFill>
                  <a:prstClr val="black"/>
                </a:solidFill>
              </a:rPr>
              <a:t>Webcast title</a:t>
            </a:r>
            <a:endParaRPr lang="en-US" dirty="0">
              <a:solidFill>
                <a:prstClr val="black"/>
              </a:solidFill>
            </a:endParaRPr>
          </a:p>
        </p:txBody>
      </p:sp>
      <p:sp>
        <p:nvSpPr>
          <p:cNvPr id="8" name="Slide Image Placeholder 7"/>
          <p:cNvSpPr>
            <a:spLocks noGrp="1" noRot="1" noChangeAspect="1"/>
          </p:cNvSpPr>
          <p:nvPr>
            <p:ph type="sldImg"/>
          </p:nvPr>
        </p:nvSpPr>
        <p:spPr>
          <a:xfrm>
            <a:off x="1387475" y="387350"/>
            <a:ext cx="3841750" cy="2881313"/>
          </a:xfrm>
        </p:spPr>
      </p:sp>
      <p:sp>
        <p:nvSpPr>
          <p:cNvPr id="9" name="Notes Placeholder 8"/>
          <p:cNvSpPr>
            <a:spLocks noGrp="1"/>
          </p:cNvSpPr>
          <p:nvPr>
            <p:ph type="body" idx="1"/>
          </p:nvPr>
        </p:nvSpPr>
        <p:spPr>
          <a:xfrm>
            <a:off x="673577" y="3269658"/>
            <a:ext cx="5388610" cy="5856690"/>
          </a:xfrm>
        </p:spPr>
        <p:txBody>
          <a:bodyPr>
            <a:normAutofit fontScale="92500"/>
          </a:bodyPr>
          <a:lstStyle/>
          <a:p>
            <a:pPr marL="0" lvl="1" indent="0">
              <a:spcBef>
                <a:spcPts val="479"/>
              </a:spcBef>
              <a:buClr>
                <a:srgbClr val="FFD200"/>
              </a:buClr>
              <a:buSzPct val="75000"/>
              <a:buFont typeface="Arial" charset="0"/>
              <a:buNone/>
            </a:pPr>
            <a:endParaRPr lang="en-US" sz="800" baseline="0" dirty="0" smtClean="0">
              <a:solidFill>
                <a:schemeClr val="tx1"/>
              </a:solidFill>
            </a:endParaRPr>
          </a:p>
        </p:txBody>
      </p:sp>
      <p:sp>
        <p:nvSpPr>
          <p:cNvPr id="10" name="Slide Number Placeholder 9"/>
          <p:cNvSpPr>
            <a:spLocks noGrp="1"/>
          </p:cNvSpPr>
          <p:nvPr>
            <p:ph type="sldNum" sz="quarter" idx="12"/>
          </p:nvPr>
        </p:nvSpPr>
        <p:spPr>
          <a:xfrm>
            <a:off x="3814897" y="9371989"/>
            <a:ext cx="2919341" cy="492639"/>
          </a:xfrm>
          <a:prstGeom prst="rect">
            <a:avLst/>
          </a:prstGeom>
        </p:spPr>
        <p:txBody>
          <a:bodyPr lIns="87474" tIns="43738" rIns="87474" bIns="43738"/>
          <a:lstStyle/>
          <a:p>
            <a:fld id="{BDB99F4F-4F92-44CC-AB91-5B2DE14F9F1C}"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056563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3849963" y="6"/>
            <a:ext cx="2946175" cy="495731"/>
          </a:xfrm>
          <a:prstGeom prst="rect">
            <a:avLst/>
          </a:prstGeom>
        </p:spPr>
        <p:txBody>
          <a:bodyPr lIns="88131" tIns="44066" rIns="88131" bIns="44066"/>
          <a:lstStyle/>
          <a:p>
            <a:fld id="{C24E81B5-4708-41B6-AAF2-D70FD2791BD7}" type="datetime1">
              <a:rPr lang="en-US" smtClean="0">
                <a:solidFill>
                  <a:prstClr val="black"/>
                </a:solidFill>
              </a:rPr>
              <a:pPr/>
              <a:t>6/7/2019</a:t>
            </a:fld>
            <a:endParaRPr lang="en-US" dirty="0">
              <a:solidFill>
                <a:prstClr val="black"/>
              </a:solidFill>
            </a:endParaRPr>
          </a:p>
        </p:txBody>
      </p:sp>
      <p:sp>
        <p:nvSpPr>
          <p:cNvPr id="5" name="Header Placeholder 4"/>
          <p:cNvSpPr>
            <a:spLocks noGrp="1"/>
          </p:cNvSpPr>
          <p:nvPr>
            <p:ph type="hdr" sz="quarter" idx="11"/>
          </p:nvPr>
        </p:nvSpPr>
        <p:spPr>
          <a:xfrm>
            <a:off x="3" y="6"/>
            <a:ext cx="2946175" cy="495731"/>
          </a:xfrm>
          <a:prstGeom prst="rect">
            <a:avLst/>
          </a:prstGeom>
        </p:spPr>
        <p:txBody>
          <a:bodyPr lIns="88131" tIns="44066" rIns="88131" bIns="44066"/>
          <a:lstStyle/>
          <a:p>
            <a:r>
              <a:rPr lang="en-US" dirty="0" smtClean="0">
                <a:solidFill>
                  <a:prstClr val="black"/>
                </a:solidFill>
              </a:rPr>
              <a:t>Webcast title</a:t>
            </a:r>
            <a:endParaRPr lang="en-US" dirty="0">
              <a:solidFill>
                <a:prstClr val="black"/>
              </a:solidFill>
            </a:endParaRPr>
          </a:p>
        </p:txBody>
      </p:sp>
      <p:sp>
        <p:nvSpPr>
          <p:cNvPr id="8" name="Slide Image Placeholder 7"/>
          <p:cNvSpPr>
            <a:spLocks noGrp="1" noRot="1" noChangeAspect="1"/>
          </p:cNvSpPr>
          <p:nvPr>
            <p:ph type="sldImg"/>
          </p:nvPr>
        </p:nvSpPr>
        <p:spPr>
          <a:xfrm>
            <a:off x="1408113" y="388938"/>
            <a:ext cx="3862387" cy="2898775"/>
          </a:xfrm>
        </p:spPr>
      </p:sp>
      <p:sp>
        <p:nvSpPr>
          <p:cNvPr id="9" name="Notes Placeholder 8"/>
          <p:cNvSpPr>
            <a:spLocks noGrp="1"/>
          </p:cNvSpPr>
          <p:nvPr>
            <p:ph type="body" idx="1"/>
          </p:nvPr>
        </p:nvSpPr>
        <p:spPr>
          <a:xfrm>
            <a:off x="679768" y="3290177"/>
            <a:ext cx="5438140" cy="5893442"/>
          </a:xfrm>
        </p:spPr>
        <p:txBody>
          <a:bodyPr>
            <a:normAutofit lnSpcReduction="10000"/>
          </a:bodyPr>
          <a:lstStyle/>
          <a:p>
            <a:pPr lvl="0"/>
            <a:endParaRPr lang="en-US" dirty="0"/>
          </a:p>
        </p:txBody>
      </p:sp>
      <p:sp>
        <p:nvSpPr>
          <p:cNvPr id="10" name="Slide Number Placeholder 9"/>
          <p:cNvSpPr>
            <a:spLocks noGrp="1"/>
          </p:cNvSpPr>
          <p:nvPr>
            <p:ph type="sldNum" sz="quarter" idx="12"/>
          </p:nvPr>
        </p:nvSpPr>
        <p:spPr>
          <a:xfrm>
            <a:off x="3849963" y="9430799"/>
            <a:ext cx="2946175" cy="495731"/>
          </a:xfrm>
          <a:prstGeom prst="rect">
            <a:avLst/>
          </a:prstGeom>
        </p:spPr>
        <p:txBody>
          <a:bodyPr lIns="88131" tIns="44066" rIns="88131" bIns="44066"/>
          <a:lstStyle/>
          <a:p>
            <a:fld id="{BDB99F4F-4F92-44CC-AB91-5B2DE14F9F1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218358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22.emf"/><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slideMaster" Target="../slideMasters/slideMaster9.xml"/><Relationship Id="rId4" Type="http://schemas.openxmlformats.org/officeDocument/2006/relationships/image" Target="../media/image5.w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5.w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wmf"/><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wmf"/><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wmf"/><Relationship Id="rId1" Type="http://schemas.openxmlformats.org/officeDocument/2006/relationships/slideMaster" Target="../slideMasters/slideMaster3.xml"/><Relationship Id="rId4" Type="http://schemas.openxmlformats.org/officeDocument/2006/relationships/image" Target="../media/image5.w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4.wmf"/><Relationship Id="rId1" Type="http://schemas.openxmlformats.org/officeDocument/2006/relationships/slideMaster" Target="../slideMasters/slideMaster3.xml"/><Relationship Id="rId4" Type="http://schemas.openxmlformats.org/officeDocument/2006/relationships/image" Target="../media/image13.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8.wmf"/><Relationship Id="rId1" Type="http://schemas.openxmlformats.org/officeDocument/2006/relationships/slideMaster" Target="../slideMasters/slideMaster4.xml"/><Relationship Id="rId4" Type="http://schemas.openxmlformats.org/officeDocument/2006/relationships/image" Target="../media/image17.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0.wmf"/><Relationship Id="rId1" Type="http://schemas.openxmlformats.org/officeDocument/2006/relationships/slideMaster" Target="../slideMasters/slideMaster4.xml"/><Relationship Id="rId4" Type="http://schemas.openxmlformats.org/officeDocument/2006/relationships/image" Target="../media/image16.wmf"/></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22.e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slideMaster" Target="../slideMasters/slideMaster6.xml"/><Relationship Id="rId4" Type="http://schemas.openxmlformats.org/officeDocument/2006/relationships/image" Target="../media/image5.wmf"/></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0" name="Rectangle 1"/>
          <p:cNvSpPr>
            <a:spLocks noChangeAspect="1"/>
          </p:cNvSpPr>
          <p:nvPr userDrawn="1"/>
        </p:nvSpPr>
        <p:spPr>
          <a:xfrm>
            <a:off x="1932781" y="777241"/>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smtClean="0"/>
              <a:t>Click to edit Master title style</a:t>
            </a:r>
            <a:endParaRPr lang="en-GB" dirty="0"/>
          </a:p>
        </p:txBody>
      </p:sp>
      <p:sp>
        <p:nvSpPr>
          <p:cNvPr id="15" name="Subtitle 2"/>
          <p:cNvSpPr>
            <a:spLocks noGrp="1"/>
          </p:cNvSpPr>
          <p:nvPr>
            <p:ph type="subTitle" idx="1"/>
          </p:nvPr>
        </p:nvSpPr>
        <p:spPr>
          <a:xfrm>
            <a:off x="2212848" y="3220754"/>
            <a:ext cx="6217920" cy="645743"/>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3077"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r>
              <a:rPr lang="en-US" dirty="0" smtClean="0"/>
              <a:t>November 2015</a:t>
            </a:r>
            <a:endParaRPr lang="en-US" dirty="0"/>
          </a:p>
        </p:txBody>
      </p:sp>
      <p:sp>
        <p:nvSpPr>
          <p:cNvPr id="6" name="Footer Placeholder 5"/>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r>
              <a:rPr lang="en-US" dirty="0" smtClean="0">
                <a:solidFill>
                  <a:srgbClr val="808080"/>
                </a:solidFill>
              </a:rPr>
              <a:t>July 2014</a:t>
            </a:r>
            <a:endParaRPr lang="en-GB" dirty="0">
              <a:solidFill>
                <a:srgbClr val="808080"/>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2" name="Title 1"/>
          <p:cNvSpPr>
            <a:spLocks noGrp="1"/>
          </p:cNvSpPr>
          <p:nvPr>
            <p:ph type="title" hasCustomPrompt="1"/>
          </p:nvPr>
        </p:nvSpPr>
        <p:spPr>
          <a:xfrm>
            <a:off x="463550" y="261938"/>
            <a:ext cx="8213725" cy="790575"/>
          </a:xfrm>
        </p:spPr>
        <p:txBody>
          <a:bodyPr anchor="t"/>
          <a:lstStyle>
            <a:lvl1pPr algn="l">
              <a:defRPr sz="3000" b="1" cap="none" baseline="0">
                <a:solidFill>
                  <a:schemeClr val="tx1"/>
                </a:solidFill>
              </a:defRPr>
            </a:lvl1pPr>
          </a:lstStyle>
          <a:p>
            <a:r>
              <a:rPr lang="en-US" dirty="0" smtClean="0"/>
              <a:t>Title only</a:t>
            </a:r>
            <a:endParaRPr lang="en-GB" dirty="0"/>
          </a:p>
        </p:txBody>
      </p:sp>
      <p:sp>
        <p:nvSpPr>
          <p:cNvPr id="35" name="Line 34"/>
          <p:cNvSpPr>
            <a:spLocks noChangeShapeType="1"/>
          </p:cNvSpPr>
          <p:nvPr userDrawn="1"/>
        </p:nvSpPr>
        <p:spPr bwMode="auto">
          <a:xfrm>
            <a:off x="468313" y="185738"/>
            <a:ext cx="8205787" cy="0"/>
          </a:xfrm>
          <a:prstGeom prst="line">
            <a:avLst/>
          </a:prstGeom>
          <a:noFill/>
          <a:ln w="19050">
            <a:solidFill>
              <a:schemeClr val="accent2"/>
            </a:solidFill>
            <a:round/>
            <a:headEnd/>
            <a:tailEnd/>
          </a:ln>
          <a:effectLst/>
        </p:spPr>
        <p:txBody>
          <a:bodyPr wrap="none" anchor="ctr"/>
          <a:lstStyle/>
          <a:p>
            <a:endParaRPr lang="en-GB" dirty="0">
              <a:solidFill>
                <a:srgbClr val="808080"/>
              </a:solidFill>
            </a:endParaRPr>
          </a:p>
        </p:txBody>
      </p:sp>
      <p:sp>
        <p:nvSpPr>
          <p:cNvPr id="36" name="Line 35"/>
          <p:cNvSpPr>
            <a:spLocks noChangeShapeType="1"/>
          </p:cNvSpPr>
          <p:nvPr userDrawn="1"/>
        </p:nvSpPr>
        <p:spPr bwMode="auto">
          <a:xfrm>
            <a:off x="468313" y="1052736"/>
            <a:ext cx="8205787" cy="0"/>
          </a:xfrm>
          <a:prstGeom prst="line">
            <a:avLst/>
          </a:prstGeom>
          <a:noFill/>
          <a:ln w="25400">
            <a:solidFill>
              <a:schemeClr val="accent1"/>
            </a:solidFill>
            <a:round/>
            <a:headEnd/>
            <a:tailEnd/>
          </a:ln>
          <a:effectLst/>
        </p:spPr>
        <p:txBody>
          <a:bodyPr wrap="none" anchor="ctr"/>
          <a:lstStyle/>
          <a:p>
            <a:endParaRPr lang="en-GB" dirty="0">
              <a:solidFill>
                <a:srgbClr val="808080"/>
              </a:solidFill>
            </a:endParaRPr>
          </a:p>
        </p:txBody>
      </p:sp>
      <p:sp>
        <p:nvSpPr>
          <p:cNvPr id="67" name="Line 11"/>
          <p:cNvSpPr>
            <a:spLocks noChangeShapeType="1"/>
          </p:cNvSpPr>
          <p:nvPr userDrawn="1"/>
        </p:nvSpPr>
        <p:spPr bwMode="auto">
          <a:xfrm>
            <a:off x="468313" y="6230938"/>
            <a:ext cx="8205787" cy="0"/>
          </a:xfrm>
          <a:prstGeom prst="line">
            <a:avLst/>
          </a:prstGeom>
          <a:noFill/>
          <a:ln w="19050">
            <a:solidFill>
              <a:schemeClr val="accent1"/>
            </a:solidFill>
            <a:round/>
            <a:headEnd/>
            <a:tailEnd/>
          </a:ln>
          <a:effectLst/>
        </p:spPr>
        <p:txBody>
          <a:bodyPr wrap="none" anchor="ctr"/>
          <a:lstStyle/>
          <a:p>
            <a:endParaRPr lang="en-GB" dirty="0">
              <a:solidFill>
                <a:srgbClr val="808080"/>
              </a:solidFill>
            </a:endParaRPr>
          </a:p>
        </p:txBody>
      </p:sp>
      <p:pic>
        <p:nvPicPr>
          <p:cNvPr id="10" name="Picture 2" descr="C:\Users\x81870\Desktop\Project Winterfell\EY.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35276" y="6448728"/>
            <a:ext cx="342000" cy="206072"/>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4"/>
          <p:cNvSpPr>
            <a:spLocks noGrp="1"/>
          </p:cNvSpPr>
          <p:nvPr>
            <p:ph type="ftr" sz="quarter" idx="11"/>
          </p:nvPr>
        </p:nvSpPr>
        <p:spPr>
          <a:xfrm>
            <a:off x="2873374" y="6432719"/>
            <a:ext cx="3858865" cy="164633"/>
          </a:xfrm>
        </p:spPr>
        <p:txBody>
          <a:bodyPr/>
          <a:lstStyle/>
          <a:p>
            <a:r>
              <a:rPr lang="en-NZ" dirty="0" smtClean="0">
                <a:solidFill>
                  <a:srgbClr val="808080"/>
                </a:solidFill>
              </a:rPr>
              <a:t>Hedge accounting under IFRS 9</a:t>
            </a:r>
            <a:endParaRPr lang="en-GB" dirty="0" smtClean="0">
              <a:solidFill>
                <a:srgbClr val="808080"/>
              </a:solidFill>
            </a:endParaRPr>
          </a:p>
        </p:txBody>
      </p:sp>
    </p:spTree>
    <p:extLst>
      <p:ext uri="{BB962C8B-B14F-4D97-AF65-F5344CB8AC3E}">
        <p14:creationId xmlns:p14="http://schemas.microsoft.com/office/powerpoint/2010/main" val="272174595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r>
              <a:rPr lang="en-US" dirty="0" smtClean="0">
                <a:solidFill>
                  <a:srgbClr val="808080"/>
                </a:solidFill>
              </a:rPr>
              <a:t>July 2014</a:t>
            </a:r>
            <a:endParaRPr lang="en-GB" dirty="0">
              <a:solidFill>
                <a:srgbClr val="808080"/>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pic>
        <p:nvPicPr>
          <p:cNvPr id="7" name="Picture 2" descr="C:\Users\x81870\Desktop\Project Winterfell\EY.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35276" y="6448728"/>
            <a:ext cx="342000" cy="206072"/>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p:cNvSpPr>
            <a:spLocks noGrp="1"/>
          </p:cNvSpPr>
          <p:nvPr>
            <p:ph type="ftr" sz="quarter" idx="11"/>
          </p:nvPr>
        </p:nvSpPr>
        <p:spPr>
          <a:xfrm>
            <a:off x="2873374" y="6432719"/>
            <a:ext cx="3858865" cy="164633"/>
          </a:xfrm>
        </p:spPr>
        <p:txBody>
          <a:bodyPr/>
          <a:lstStyle/>
          <a:p>
            <a:r>
              <a:rPr lang="en-NZ" dirty="0" smtClean="0">
                <a:solidFill>
                  <a:srgbClr val="808080"/>
                </a:solidFill>
              </a:rPr>
              <a:t>Hedge accounting under IFRS 9</a:t>
            </a:r>
            <a:endParaRPr lang="en-GB" dirty="0" smtClean="0">
              <a:solidFill>
                <a:srgbClr val="808080"/>
              </a:solidFill>
            </a:endParaRPr>
          </a:p>
        </p:txBody>
      </p:sp>
    </p:spTree>
    <p:extLst>
      <p:ext uri="{BB962C8B-B14F-4D97-AF65-F5344CB8AC3E}">
        <p14:creationId xmlns:p14="http://schemas.microsoft.com/office/powerpoint/2010/main" val="121962433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Divider -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550" y="261938"/>
            <a:ext cx="8213725" cy="790575"/>
          </a:xfrm>
        </p:spPr>
        <p:txBody>
          <a:bodyPr anchor="t"/>
          <a:lstStyle>
            <a:lvl1pPr algn="l">
              <a:defRPr sz="3000" b="1" cap="none" baseline="0">
                <a:solidFill>
                  <a:schemeClr val="tx2"/>
                </a:solidFill>
              </a:defRPr>
            </a:lvl1pPr>
          </a:lstStyle>
          <a:p>
            <a:r>
              <a:rPr lang="en-US" dirty="0" smtClean="0"/>
              <a:t>Divider title</a:t>
            </a:r>
            <a:endParaRPr lang="en-GB" dirty="0"/>
          </a:p>
        </p:txBody>
      </p:sp>
      <p:sp>
        <p:nvSpPr>
          <p:cNvPr id="38"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808080"/>
              </a:solidFill>
            </a:endParaRPr>
          </a:p>
        </p:txBody>
      </p:sp>
      <p:pic>
        <p:nvPicPr>
          <p:cNvPr id="5" name="Picture 2" descr="C:\Users\x81870\Desktop\Project Winterfell\EY.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35276" y="6448728"/>
            <a:ext cx="342000" cy="20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600160"/>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Divider - gr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550" y="261938"/>
            <a:ext cx="8213725" cy="790575"/>
          </a:xfrm>
        </p:spPr>
        <p:txBody>
          <a:bodyPr anchor="t"/>
          <a:lstStyle>
            <a:lvl1pPr algn="l">
              <a:defRPr sz="3000" b="1" cap="none" baseline="0">
                <a:solidFill>
                  <a:schemeClr val="tx2"/>
                </a:solidFill>
              </a:defRPr>
            </a:lvl1pPr>
          </a:lstStyle>
          <a:p>
            <a:r>
              <a:rPr lang="en-US" dirty="0" smtClean="0"/>
              <a:t>Divider title</a:t>
            </a:r>
            <a:endParaRPr lang="en-GB" dirty="0"/>
          </a:p>
        </p:txBody>
      </p:sp>
      <p:sp>
        <p:nvSpPr>
          <p:cNvPr id="38"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808080"/>
              </a:solidFill>
            </a:endParaRPr>
          </a:p>
        </p:txBody>
      </p:sp>
      <p:pic>
        <p:nvPicPr>
          <p:cNvPr id="5" name="Picture 2" descr="C:\Users\x81870\Desktop\Project Winterfell\EY.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35276" y="6448728"/>
            <a:ext cx="342000" cy="20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46076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ivider -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550" y="261938"/>
            <a:ext cx="8213725" cy="790575"/>
          </a:xfrm>
        </p:spPr>
        <p:txBody>
          <a:bodyPr anchor="t"/>
          <a:lstStyle>
            <a:lvl1pPr algn="l">
              <a:defRPr sz="3000" b="1" cap="none" baseline="0">
                <a:solidFill>
                  <a:schemeClr val="tx2"/>
                </a:solidFill>
              </a:defRPr>
            </a:lvl1pPr>
          </a:lstStyle>
          <a:p>
            <a:r>
              <a:rPr lang="en-US" dirty="0" smtClean="0"/>
              <a:t>Divider title</a:t>
            </a:r>
            <a:endParaRPr lang="en-GB" dirty="0"/>
          </a:p>
        </p:txBody>
      </p:sp>
      <p:pic>
        <p:nvPicPr>
          <p:cNvPr id="10"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pic>
        <p:nvPicPr>
          <p:cNvPr id="5" name="Picture 2" descr="C:\Users\x81870\Desktop\Project Winterfell\EY.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5276" y="6448728"/>
            <a:ext cx="342000" cy="20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09313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solidFill>
                  <a:srgbClr val="808080"/>
                </a:solidFill>
              </a:rPr>
              <a:t>Presentation title</a:t>
            </a:r>
            <a:endParaRPr lang="en-US" dirty="0">
              <a:solidFill>
                <a:srgbClr val="808080"/>
              </a:solidFill>
            </a:endParaRPr>
          </a:p>
        </p:txBody>
      </p:sp>
      <p:sp>
        <p:nvSpPr>
          <p:cNvPr id="3077"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808080"/>
              </a:solidFill>
            </a:endParaRPr>
          </a:p>
        </p:txBody>
      </p:sp>
    </p:spTree>
    <p:extLst>
      <p:ext uri="{BB962C8B-B14F-4D97-AF65-F5344CB8AC3E}">
        <p14:creationId xmlns:p14="http://schemas.microsoft.com/office/powerpoint/2010/main" val="1718445247"/>
      </p:ext>
    </p:extLst>
  </p:cSld>
  <p:clrMapOvr>
    <a:masterClrMapping/>
  </p:clrMapOvr>
  <p:transition spd="slow"/>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0"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sp>
        <p:nvSpPr>
          <p:cNvPr id="12"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smtClean="0"/>
              <a:t>Click to edit Master title style</a:t>
            </a:r>
            <a:endParaRPr lang="en-GB" dirty="0"/>
          </a:p>
        </p:txBody>
      </p:sp>
      <p:sp>
        <p:nvSpPr>
          <p:cNvPr id="15"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a:p>
        </p:txBody>
      </p:sp>
    </p:spTree>
    <p:extLst>
      <p:ext uri="{BB962C8B-B14F-4D97-AF65-F5344CB8AC3E}">
        <p14:creationId xmlns:p14="http://schemas.microsoft.com/office/powerpoint/2010/main" val="24905590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4" name="Date Placeholder 3"/>
          <p:cNvSpPr>
            <a:spLocks noGrp="1"/>
          </p:cNvSpPr>
          <p:nvPr>
            <p:ph type="dt" sz="half" idx="10"/>
          </p:nvPr>
        </p:nvSpPr>
        <p:spPr/>
        <p:txBody>
          <a:bodyPr/>
          <a:lstStyle>
            <a:lvl1pPr>
              <a:defRPr/>
            </a:lvl1pPr>
          </a:lstStyle>
          <a:p>
            <a:r>
              <a:rPr lang="en-US" dirty="0" smtClean="0">
                <a:solidFill>
                  <a:srgbClr val="646464"/>
                </a:solidFill>
              </a:rPr>
              <a:t>April 2016</a:t>
            </a:r>
            <a:endParaRPr lang="en-US" dirty="0">
              <a:solidFill>
                <a:srgbClr val="646464"/>
              </a:solidFill>
            </a:endParaRPr>
          </a:p>
        </p:txBody>
      </p:sp>
    </p:spTree>
    <p:extLst>
      <p:ext uri="{BB962C8B-B14F-4D97-AF65-F5344CB8AC3E}">
        <p14:creationId xmlns:p14="http://schemas.microsoft.com/office/powerpoint/2010/main" val="21732723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4" name="Date Placeholder 3"/>
          <p:cNvSpPr>
            <a:spLocks noGrp="1"/>
          </p:cNvSpPr>
          <p:nvPr>
            <p:ph type="dt" sz="half" idx="10"/>
          </p:nvPr>
        </p:nvSpPr>
        <p:spPr/>
        <p:txBody>
          <a:bodyPr/>
          <a:lstStyle/>
          <a:p>
            <a:r>
              <a:rPr lang="en-US" dirty="0" smtClean="0">
                <a:solidFill>
                  <a:srgbClr val="646464"/>
                </a:solidFill>
              </a:rPr>
              <a:t>November 2015</a:t>
            </a:r>
            <a:endParaRPr lang="en-US" dirty="0">
              <a:solidFill>
                <a:srgbClr val="646464"/>
              </a:solidFill>
            </a:endParaRPr>
          </a:p>
        </p:txBody>
      </p:sp>
      <p:sp>
        <p:nvSpPr>
          <p:cNvPr id="5" name="Footer Placeholder 4"/>
          <p:cNvSpPr>
            <a:spLocks noGrp="1"/>
          </p:cNvSpPr>
          <p:nvPr>
            <p:ph type="ftr" sz="quarter" idx="11"/>
          </p:nvPr>
        </p:nvSpPr>
        <p:spPr/>
        <p:txBody>
          <a:bodyPr/>
          <a:lstStyle/>
          <a:p>
            <a:r>
              <a:rPr lang="en-US" dirty="0" smtClean="0">
                <a:solidFill>
                  <a:srgbClr val="646464"/>
                </a:solidFill>
              </a:rPr>
              <a:t>Overview of IASB’s decisions on new leases standard</a:t>
            </a:r>
            <a:endParaRPr lang="en-GB" dirty="0">
              <a:solidFill>
                <a:srgbClr val="646464"/>
              </a:solidFill>
            </a:endParaRPr>
          </a:p>
        </p:txBody>
      </p:sp>
    </p:spTree>
    <p:extLst>
      <p:ext uri="{BB962C8B-B14F-4D97-AF65-F5344CB8AC3E}">
        <p14:creationId xmlns:p14="http://schemas.microsoft.com/office/powerpoint/2010/main" val="33652809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4" name="Date Placeholder 3"/>
          <p:cNvSpPr>
            <a:spLocks noGrp="1"/>
          </p:cNvSpPr>
          <p:nvPr>
            <p:ph type="dt" sz="half" idx="10"/>
          </p:nvPr>
        </p:nvSpPr>
        <p:spPr/>
        <p:txBody>
          <a:bodyPr/>
          <a:lstStyle/>
          <a:p>
            <a:r>
              <a:rPr lang="en-US" dirty="0" smtClean="0">
                <a:solidFill>
                  <a:srgbClr val="646464"/>
                </a:solidFill>
              </a:rPr>
              <a:t>November 2015</a:t>
            </a:r>
            <a:endParaRPr lang="en-US" dirty="0">
              <a:solidFill>
                <a:srgbClr val="646464"/>
              </a:solidFill>
            </a:endParaRPr>
          </a:p>
        </p:txBody>
      </p:sp>
      <p:sp>
        <p:nvSpPr>
          <p:cNvPr id="5" name="Footer Placeholder 4"/>
          <p:cNvSpPr>
            <a:spLocks noGrp="1"/>
          </p:cNvSpPr>
          <p:nvPr>
            <p:ph type="ftr" sz="quarter" idx="11"/>
          </p:nvPr>
        </p:nvSpPr>
        <p:spPr/>
        <p:txBody>
          <a:bodyPr/>
          <a:lstStyle/>
          <a:p>
            <a:r>
              <a:rPr lang="en-US" dirty="0" smtClean="0">
                <a:solidFill>
                  <a:srgbClr val="646464"/>
                </a:solidFill>
              </a:rPr>
              <a:t>Overview of IASB’s decisions on new leases standard</a:t>
            </a:r>
            <a:endParaRPr lang="en-GB" dirty="0">
              <a:solidFill>
                <a:srgbClr val="646464"/>
              </a:solidFill>
            </a:endParaRPr>
          </a:p>
        </p:txBody>
      </p:sp>
    </p:spTree>
    <p:extLst>
      <p:ext uri="{BB962C8B-B14F-4D97-AF65-F5344CB8AC3E}">
        <p14:creationId xmlns:p14="http://schemas.microsoft.com/office/powerpoint/2010/main" val="3668338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4101"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r>
              <a:rPr lang="en-US" dirty="0" smtClean="0"/>
              <a:t>November 2015</a:t>
            </a:r>
            <a:endParaRPr lang="en-US" dirty="0"/>
          </a:p>
        </p:txBody>
      </p:sp>
      <p:sp>
        <p:nvSpPr>
          <p:cNvPr id="6" name="Footer Placeholder 5"/>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solidFill>
                  <a:srgbClr val="646464"/>
                </a:solidFill>
              </a:rPr>
              <a:t>November 2015</a:t>
            </a:r>
            <a:endParaRPr lang="en-US" dirty="0">
              <a:solidFill>
                <a:srgbClr val="646464"/>
              </a:solidFill>
            </a:endParaRPr>
          </a:p>
        </p:txBody>
      </p:sp>
      <p:sp>
        <p:nvSpPr>
          <p:cNvPr id="3" name="Footer Placeholder 2"/>
          <p:cNvSpPr>
            <a:spLocks noGrp="1"/>
          </p:cNvSpPr>
          <p:nvPr>
            <p:ph type="ftr" sz="quarter" idx="11"/>
          </p:nvPr>
        </p:nvSpPr>
        <p:spPr/>
        <p:txBody>
          <a:bodyPr/>
          <a:lstStyle/>
          <a:p>
            <a:r>
              <a:rPr lang="en-US" dirty="0" smtClean="0">
                <a:solidFill>
                  <a:srgbClr val="646464"/>
                </a:solidFill>
              </a:rPr>
              <a:t>Overview of IASB’s decisions on new leases standard</a:t>
            </a:r>
            <a:endParaRPr lang="en-GB" dirty="0">
              <a:solidFill>
                <a:srgbClr val="646464"/>
              </a:solidFill>
            </a:endParaRPr>
          </a:p>
        </p:txBody>
      </p:sp>
    </p:spTree>
    <p:extLst>
      <p:ext uri="{BB962C8B-B14F-4D97-AF65-F5344CB8AC3E}">
        <p14:creationId xmlns:p14="http://schemas.microsoft.com/office/powerpoint/2010/main" val="21939097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solidFill>
                  <a:srgbClr val="646464"/>
                </a:solidFill>
              </a:rPr>
              <a:t>November 2015</a:t>
            </a:r>
            <a:endParaRPr lang="en-US" dirty="0">
              <a:solidFill>
                <a:srgbClr val="646464"/>
              </a:solidFill>
            </a:endParaRPr>
          </a:p>
        </p:txBody>
      </p:sp>
      <p:sp>
        <p:nvSpPr>
          <p:cNvPr id="3" name="Footer Placeholder 2"/>
          <p:cNvSpPr>
            <a:spLocks noGrp="1"/>
          </p:cNvSpPr>
          <p:nvPr>
            <p:ph type="ftr" sz="quarter" idx="11"/>
          </p:nvPr>
        </p:nvSpPr>
        <p:spPr/>
        <p:txBody>
          <a:bodyPr/>
          <a:lstStyle/>
          <a:p>
            <a:r>
              <a:rPr lang="en-GB" dirty="0" smtClean="0">
                <a:solidFill>
                  <a:srgbClr val="646464"/>
                </a:solidFill>
              </a:rPr>
              <a:t>Overview of IASB’s decisions on new leases standard</a:t>
            </a:r>
            <a:endParaRPr lang="en-GB" dirty="0">
              <a:solidFill>
                <a:srgbClr val="646464"/>
              </a:solidFill>
            </a:endParaRPr>
          </a:p>
        </p:txBody>
      </p:sp>
    </p:spTree>
    <p:extLst>
      <p:ext uri="{BB962C8B-B14F-4D97-AF65-F5344CB8AC3E}">
        <p14:creationId xmlns:p14="http://schemas.microsoft.com/office/powerpoint/2010/main" val="22792659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7" name="Date Placeholder 6"/>
          <p:cNvSpPr>
            <a:spLocks noGrp="1"/>
          </p:cNvSpPr>
          <p:nvPr>
            <p:ph type="dt" sz="half" idx="10"/>
          </p:nvPr>
        </p:nvSpPr>
        <p:spPr/>
        <p:txBody>
          <a:bodyPr/>
          <a:lstStyle/>
          <a:p>
            <a:r>
              <a:rPr lang="en-US" dirty="0" smtClean="0">
                <a:solidFill>
                  <a:srgbClr val="646464"/>
                </a:solidFill>
              </a:rPr>
              <a:t>November 2015</a:t>
            </a:r>
            <a:endParaRPr lang="en-US" dirty="0">
              <a:solidFill>
                <a:srgbClr val="646464"/>
              </a:solidFill>
            </a:endParaRPr>
          </a:p>
        </p:txBody>
      </p:sp>
      <p:sp>
        <p:nvSpPr>
          <p:cNvPr id="9" name="Footer Placeholder 8"/>
          <p:cNvSpPr>
            <a:spLocks noGrp="1"/>
          </p:cNvSpPr>
          <p:nvPr>
            <p:ph type="ftr" sz="quarter" idx="11"/>
          </p:nvPr>
        </p:nvSpPr>
        <p:spPr/>
        <p:txBody>
          <a:bodyPr/>
          <a:lstStyle/>
          <a:p>
            <a:r>
              <a:rPr lang="en-GB" dirty="0" smtClean="0">
                <a:solidFill>
                  <a:srgbClr val="646464"/>
                </a:solidFill>
              </a:rPr>
              <a:t>Overview of IASB’s decisions on new leases standard</a:t>
            </a:r>
            <a:endParaRPr lang="en-GB" dirty="0">
              <a:solidFill>
                <a:srgbClr val="646464"/>
              </a:solidFill>
            </a:endParaRPr>
          </a:p>
        </p:txBody>
      </p:sp>
    </p:spTree>
    <p:extLst>
      <p:ext uri="{BB962C8B-B14F-4D97-AF65-F5344CB8AC3E}">
        <p14:creationId xmlns:p14="http://schemas.microsoft.com/office/powerpoint/2010/main" val="33469113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7" name="Date Placeholder 6"/>
          <p:cNvSpPr>
            <a:spLocks noGrp="1"/>
          </p:cNvSpPr>
          <p:nvPr>
            <p:ph type="dt" sz="half" idx="14"/>
          </p:nvPr>
        </p:nvSpPr>
        <p:spPr/>
        <p:txBody>
          <a:bodyPr/>
          <a:lstStyle/>
          <a:p>
            <a:r>
              <a:rPr lang="en-US" dirty="0" smtClean="0">
                <a:solidFill>
                  <a:srgbClr val="646464"/>
                </a:solidFill>
              </a:rPr>
              <a:t>November 2015</a:t>
            </a:r>
            <a:endParaRPr lang="en-US" dirty="0">
              <a:solidFill>
                <a:srgbClr val="646464"/>
              </a:solidFill>
            </a:endParaRPr>
          </a:p>
        </p:txBody>
      </p:sp>
      <p:sp>
        <p:nvSpPr>
          <p:cNvPr id="12" name="Footer Placeholder 11"/>
          <p:cNvSpPr>
            <a:spLocks noGrp="1"/>
          </p:cNvSpPr>
          <p:nvPr>
            <p:ph type="ftr" sz="quarter" idx="15"/>
          </p:nvPr>
        </p:nvSpPr>
        <p:spPr/>
        <p:txBody>
          <a:bodyPr/>
          <a:lstStyle/>
          <a:p>
            <a:r>
              <a:rPr lang="en-GB" dirty="0" smtClean="0">
                <a:solidFill>
                  <a:srgbClr val="646464"/>
                </a:solidFill>
              </a:rPr>
              <a:t>Overview of IASB’s decisions on new leases standard</a:t>
            </a:r>
            <a:endParaRPr lang="en-GB" dirty="0">
              <a:solidFill>
                <a:srgbClr val="646464"/>
              </a:solidFill>
            </a:endParaRPr>
          </a:p>
        </p:txBody>
      </p:sp>
      <p:sp>
        <p:nvSpPr>
          <p:cNvPr id="1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16"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Tree>
    <p:extLst>
      <p:ext uri="{BB962C8B-B14F-4D97-AF65-F5344CB8AC3E}">
        <p14:creationId xmlns:p14="http://schemas.microsoft.com/office/powerpoint/2010/main" val="15250740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646464"/>
              </a:solidFill>
              <a:cs typeface="Arial" pitchFamily="34" charset="0"/>
            </a:endParaRPr>
          </a:p>
        </p:txBody>
      </p:sp>
      <p:sp>
        <p:nvSpPr>
          <p:cNvPr id="6" name="Date Placeholder 5"/>
          <p:cNvSpPr>
            <a:spLocks noGrp="1"/>
          </p:cNvSpPr>
          <p:nvPr>
            <p:ph type="dt" sz="half" idx="12"/>
          </p:nvPr>
        </p:nvSpPr>
        <p:spPr/>
        <p:txBody>
          <a:bodyPr/>
          <a:lstStyle/>
          <a:p>
            <a:r>
              <a:rPr lang="en-US" dirty="0" smtClean="0">
                <a:solidFill>
                  <a:srgbClr val="646464"/>
                </a:solidFill>
              </a:rPr>
              <a:t>November 2015</a:t>
            </a:r>
            <a:endParaRPr lang="en-US" dirty="0">
              <a:solidFill>
                <a:srgbClr val="646464"/>
              </a:solidFill>
            </a:endParaRPr>
          </a:p>
        </p:txBody>
      </p:sp>
      <p:sp>
        <p:nvSpPr>
          <p:cNvPr id="7" name="Footer Placeholder 6"/>
          <p:cNvSpPr>
            <a:spLocks noGrp="1"/>
          </p:cNvSpPr>
          <p:nvPr>
            <p:ph type="ftr" sz="quarter" idx="13"/>
          </p:nvPr>
        </p:nvSpPr>
        <p:spPr/>
        <p:txBody>
          <a:bodyPr/>
          <a:lstStyle/>
          <a:p>
            <a:r>
              <a:rPr lang="en-GB" dirty="0" smtClean="0">
                <a:solidFill>
                  <a:srgbClr val="646464"/>
                </a:solidFill>
              </a:rPr>
              <a:t>Overview of IASB’s decisions on new leases standard</a:t>
            </a:r>
            <a:endParaRPr lang="en-GB" dirty="0">
              <a:solidFill>
                <a:srgbClr val="646464"/>
              </a:solidFill>
            </a:endParaRPr>
          </a:p>
        </p:txBody>
      </p:sp>
    </p:spTree>
    <p:extLst>
      <p:ext uri="{BB962C8B-B14F-4D97-AF65-F5344CB8AC3E}">
        <p14:creationId xmlns:p14="http://schemas.microsoft.com/office/powerpoint/2010/main" val="112246650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3077"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cs typeface="Arial" pitchFamily="34" charset="0"/>
            </a:endParaRPr>
          </a:p>
        </p:txBody>
      </p:sp>
      <p:sp>
        <p:nvSpPr>
          <p:cNvPr id="5" name="Date Placeholder 4"/>
          <p:cNvSpPr>
            <a:spLocks noGrp="1"/>
          </p:cNvSpPr>
          <p:nvPr>
            <p:ph type="dt" sz="half" idx="10"/>
          </p:nvPr>
        </p:nvSpPr>
        <p:spPr/>
        <p:txBody>
          <a:bodyPr/>
          <a:lstStyle/>
          <a:p>
            <a:r>
              <a:rPr lang="en-US" dirty="0" smtClean="0">
                <a:solidFill>
                  <a:srgbClr val="646464"/>
                </a:solidFill>
              </a:rPr>
              <a:t>November 2015</a:t>
            </a:r>
            <a:endParaRPr lang="en-US" dirty="0">
              <a:solidFill>
                <a:srgbClr val="646464"/>
              </a:solidFill>
            </a:endParaRPr>
          </a:p>
        </p:txBody>
      </p:sp>
      <p:sp>
        <p:nvSpPr>
          <p:cNvPr id="6" name="Footer Placeholder 5"/>
          <p:cNvSpPr>
            <a:spLocks noGrp="1"/>
          </p:cNvSpPr>
          <p:nvPr>
            <p:ph type="ftr" sz="quarter" idx="11"/>
          </p:nvPr>
        </p:nvSpPr>
        <p:spPr/>
        <p:txBody>
          <a:bodyPr/>
          <a:lstStyle/>
          <a:p>
            <a:r>
              <a:rPr lang="en-GB" dirty="0" smtClean="0">
                <a:solidFill>
                  <a:srgbClr val="646464"/>
                </a:solidFill>
              </a:rPr>
              <a:t>Overview of IASB’s decisions on new leases standard</a:t>
            </a:r>
            <a:endParaRPr lang="en-GB" dirty="0">
              <a:solidFill>
                <a:srgbClr val="646464"/>
              </a:solidFill>
            </a:endParaRPr>
          </a:p>
        </p:txBody>
      </p:sp>
    </p:spTree>
    <p:extLst>
      <p:ext uri="{BB962C8B-B14F-4D97-AF65-F5344CB8AC3E}">
        <p14:creationId xmlns:p14="http://schemas.microsoft.com/office/powerpoint/2010/main" val="33067203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4101"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cs typeface="Arial" pitchFamily="34" charset="0"/>
            </a:endParaRPr>
          </a:p>
        </p:txBody>
      </p:sp>
      <p:sp>
        <p:nvSpPr>
          <p:cNvPr id="5" name="Date Placeholder 4"/>
          <p:cNvSpPr>
            <a:spLocks noGrp="1"/>
          </p:cNvSpPr>
          <p:nvPr>
            <p:ph type="dt" sz="half" idx="10"/>
          </p:nvPr>
        </p:nvSpPr>
        <p:spPr/>
        <p:txBody>
          <a:bodyPr/>
          <a:lstStyle/>
          <a:p>
            <a:r>
              <a:rPr lang="en-US" dirty="0" smtClean="0">
                <a:solidFill>
                  <a:srgbClr val="646464"/>
                </a:solidFill>
              </a:rPr>
              <a:t>November 2015</a:t>
            </a:r>
            <a:endParaRPr lang="en-US" dirty="0">
              <a:solidFill>
                <a:srgbClr val="646464"/>
              </a:solidFill>
            </a:endParaRPr>
          </a:p>
        </p:txBody>
      </p:sp>
      <p:sp>
        <p:nvSpPr>
          <p:cNvPr id="6" name="Footer Placeholder 5"/>
          <p:cNvSpPr>
            <a:spLocks noGrp="1"/>
          </p:cNvSpPr>
          <p:nvPr>
            <p:ph type="ftr" sz="quarter" idx="11"/>
          </p:nvPr>
        </p:nvSpPr>
        <p:spPr/>
        <p:txBody>
          <a:bodyPr/>
          <a:lstStyle/>
          <a:p>
            <a:r>
              <a:rPr lang="en-GB" dirty="0" smtClean="0">
                <a:solidFill>
                  <a:srgbClr val="646464"/>
                </a:solidFill>
              </a:rPr>
              <a:t>Overview of IASB’s decisions on new leases standard</a:t>
            </a:r>
            <a:endParaRPr lang="en-GB" dirty="0">
              <a:solidFill>
                <a:srgbClr val="646464"/>
              </a:solidFill>
            </a:endParaRPr>
          </a:p>
        </p:txBody>
      </p:sp>
    </p:spTree>
    <p:extLst>
      <p:ext uri="{BB962C8B-B14F-4D97-AF65-F5344CB8AC3E}">
        <p14:creationId xmlns:p14="http://schemas.microsoft.com/office/powerpoint/2010/main" val="200109611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646464"/>
              </a:solidFill>
              <a:cs typeface="Arial" pitchFamily="34" charset="0"/>
            </a:endParaRPr>
          </a:p>
        </p:txBody>
      </p:sp>
      <p:sp>
        <p:nvSpPr>
          <p:cNvPr id="5" name="Date Placeholder 4"/>
          <p:cNvSpPr>
            <a:spLocks noGrp="1"/>
          </p:cNvSpPr>
          <p:nvPr>
            <p:ph type="dt" sz="half" idx="10"/>
          </p:nvPr>
        </p:nvSpPr>
        <p:spPr/>
        <p:txBody>
          <a:bodyPr/>
          <a:lstStyle/>
          <a:p>
            <a:r>
              <a:rPr lang="en-US" dirty="0" smtClean="0">
                <a:solidFill>
                  <a:srgbClr val="646464"/>
                </a:solidFill>
              </a:rPr>
              <a:t>November 2015</a:t>
            </a:r>
            <a:endParaRPr lang="en-US" dirty="0">
              <a:solidFill>
                <a:srgbClr val="646464"/>
              </a:solidFill>
            </a:endParaRPr>
          </a:p>
        </p:txBody>
      </p:sp>
      <p:sp>
        <p:nvSpPr>
          <p:cNvPr id="6" name="Footer Placeholder 5"/>
          <p:cNvSpPr>
            <a:spLocks noGrp="1"/>
          </p:cNvSpPr>
          <p:nvPr>
            <p:ph type="ftr" sz="quarter" idx="11"/>
          </p:nvPr>
        </p:nvSpPr>
        <p:spPr/>
        <p:txBody>
          <a:bodyPr/>
          <a:lstStyle/>
          <a:p>
            <a:r>
              <a:rPr lang="en-GB" dirty="0" smtClean="0">
                <a:solidFill>
                  <a:srgbClr val="646464"/>
                </a:solidFill>
              </a:rPr>
              <a:t>Overview of IASB’s decisions on new leases standard</a:t>
            </a:r>
            <a:endParaRPr lang="en-GB" dirty="0">
              <a:solidFill>
                <a:srgbClr val="646464"/>
              </a:solidFill>
            </a:endParaRPr>
          </a:p>
        </p:txBody>
      </p:sp>
    </p:spTree>
    <p:extLst>
      <p:ext uri="{BB962C8B-B14F-4D97-AF65-F5344CB8AC3E}">
        <p14:creationId xmlns:p14="http://schemas.microsoft.com/office/powerpoint/2010/main" val="4140665833"/>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646464"/>
              </a:solidFill>
              <a:cs typeface="Arial" pitchFamily="34" charset="0"/>
            </a:endParaRPr>
          </a:p>
        </p:txBody>
      </p:sp>
      <p:sp>
        <p:nvSpPr>
          <p:cNvPr id="4" name="Date Placeholder 3"/>
          <p:cNvSpPr>
            <a:spLocks noGrp="1"/>
          </p:cNvSpPr>
          <p:nvPr>
            <p:ph type="dt" sz="half" idx="10"/>
          </p:nvPr>
        </p:nvSpPr>
        <p:spPr/>
        <p:txBody>
          <a:bodyPr/>
          <a:lstStyle/>
          <a:p>
            <a:r>
              <a:rPr lang="en-US" dirty="0" smtClean="0">
                <a:solidFill>
                  <a:srgbClr val="646464"/>
                </a:solidFill>
              </a:rPr>
              <a:t>November 2015</a:t>
            </a:r>
            <a:endParaRPr lang="en-US" dirty="0">
              <a:solidFill>
                <a:srgbClr val="646464"/>
              </a:solidFill>
            </a:endParaRPr>
          </a:p>
        </p:txBody>
      </p:sp>
      <p:sp>
        <p:nvSpPr>
          <p:cNvPr id="5" name="Footer Placeholder 4"/>
          <p:cNvSpPr>
            <a:spLocks noGrp="1"/>
          </p:cNvSpPr>
          <p:nvPr>
            <p:ph type="ftr" sz="quarter" idx="11"/>
          </p:nvPr>
        </p:nvSpPr>
        <p:spPr/>
        <p:txBody>
          <a:bodyPr/>
          <a:lstStyle/>
          <a:p>
            <a:r>
              <a:rPr lang="en-GB" dirty="0" smtClean="0">
                <a:solidFill>
                  <a:srgbClr val="646464"/>
                </a:solidFill>
              </a:rPr>
              <a:t>Overview of IASB’s decisions on new leases standard</a:t>
            </a:r>
            <a:endParaRPr lang="en-GB" dirty="0">
              <a:solidFill>
                <a:srgbClr val="646464"/>
              </a:solidFill>
            </a:endParaRPr>
          </a:p>
        </p:txBody>
      </p:sp>
    </p:spTree>
    <p:extLst>
      <p:ext uri="{BB962C8B-B14F-4D97-AF65-F5344CB8AC3E}">
        <p14:creationId xmlns:p14="http://schemas.microsoft.com/office/powerpoint/2010/main" val="136227126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98246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r>
              <a:rPr lang="en-US" dirty="0" smtClean="0"/>
              <a:t>November 2015</a:t>
            </a:r>
            <a:endParaRPr lang="en-US" dirty="0"/>
          </a:p>
        </p:txBody>
      </p:sp>
      <p:sp>
        <p:nvSpPr>
          <p:cNvPr id="6" name="Footer Placeholder 5"/>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075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2271259"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332800" y="777600"/>
            <a:ext cx="5490000" cy="860400"/>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extLst>
      <p:ext uri="{BB962C8B-B14F-4D97-AF65-F5344CB8AC3E}">
        <p14:creationId xmlns:p14="http://schemas.microsoft.com/office/powerpoint/2010/main" val="2052582476"/>
      </p:ext>
    </p:extLst>
  </p:cSld>
  <p:clrMapOvr>
    <a:masterClrMapping/>
  </p:clrMapOvr>
  <p:transition spd="slow"/>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dirty="0" smtClean="0">
                <a:solidFill>
                  <a:srgbClr val="808080"/>
                </a:solidFill>
              </a:rPr>
              <a:t>Presentation title</a:t>
            </a:r>
            <a:endParaRPr lang="en-GB" dirty="0">
              <a:solidFill>
                <a:srgbClr val="808080"/>
              </a:solidFill>
            </a:endParaRP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2899170346"/>
      </p:ext>
    </p:extLst>
  </p:cSld>
  <p:clrMapOvr>
    <a:masterClrMapping/>
  </p:clrMapOvr>
  <p:transition spd="slow"/>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GB" dirty="0" smtClean="0">
                <a:solidFill>
                  <a:srgbClr val="808080"/>
                </a:solidFill>
              </a:rPr>
              <a:t>Presentation title</a:t>
            </a:r>
            <a:endParaRPr lang="en-GB" dirty="0">
              <a:solidFill>
                <a:srgbClr val="808080"/>
              </a:solidFill>
            </a:endParaRP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2271385832"/>
      </p:ext>
    </p:extLst>
  </p:cSld>
  <p:clrMapOvr>
    <a:masterClrMapping/>
  </p:clrMapOvr>
  <p:transition spd="slow"/>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2588400" y="6323013"/>
            <a:ext cx="3434400" cy="201600"/>
          </a:xfrm>
        </p:spPr>
        <p:txBody>
          <a:bodyPr/>
          <a:lstStyle/>
          <a:p>
            <a:r>
              <a:rPr lang="en-GB" dirty="0" smtClean="0">
                <a:solidFill>
                  <a:srgbClr val="808080"/>
                </a:solidFill>
              </a:rPr>
              <a:t>Presentation title</a:t>
            </a:r>
            <a:endParaRPr lang="en-GB" dirty="0">
              <a:solidFill>
                <a:srgbClr val="808080"/>
              </a:solidFill>
            </a:endParaRP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4210346383"/>
      </p:ext>
    </p:extLst>
  </p:cSld>
  <p:clrMapOvr>
    <a:masterClrMapping/>
  </p:clrMapOvr>
  <p:transition spd="slow"/>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p>
            <a:r>
              <a:rPr lang="en-GB" dirty="0" smtClean="0">
                <a:solidFill>
                  <a:srgbClr val="808080"/>
                </a:solidFill>
              </a:rPr>
              <a:t>Presentation title</a:t>
            </a:r>
            <a:endParaRPr lang="en-GB" dirty="0">
              <a:solidFill>
                <a:srgbClr val="808080"/>
              </a:solidFill>
            </a:endParaRP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957217219"/>
      </p:ext>
    </p:extLst>
  </p:cSld>
  <p:clrMapOvr>
    <a:masterClrMapping/>
  </p:clrMapOvr>
  <p:transition spd="slow"/>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solidFill>
                  <a:srgbClr val="808080"/>
                </a:solidFill>
              </a:rPr>
              <a:t>Presentation title</a:t>
            </a:r>
            <a:endParaRPr lang="en-US" dirty="0">
              <a:solidFill>
                <a:srgbClr val="808080"/>
              </a:solidFill>
            </a:endParaRPr>
          </a:p>
        </p:txBody>
      </p:sp>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3492868040"/>
      </p:ext>
    </p:extLst>
  </p:cSld>
  <p:clrMapOvr>
    <a:masterClrMapping/>
  </p:clrMapOvr>
  <p:transition spd="slow"/>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solidFill>
                  <a:srgbClr val="808080"/>
                </a:solidFill>
              </a:rPr>
              <a:t>Presentation title</a:t>
            </a:r>
            <a:endParaRPr lang="en-US" dirty="0">
              <a:solidFill>
                <a:srgbClr val="808080"/>
              </a:solidFill>
            </a:endParaRPr>
          </a:p>
        </p:txBody>
      </p:sp>
      <p:sp>
        <p:nvSpPr>
          <p:cNvPr id="3077"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460127227"/>
      </p:ext>
    </p:extLst>
  </p:cSld>
  <p:clrMapOvr>
    <a:masterClrMapping/>
  </p:clrMapOvr>
  <p:transition spd="slow"/>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solidFill>
                  <a:srgbClr val="808080"/>
                </a:solidFill>
              </a:rPr>
              <a:t>Presentation title</a:t>
            </a:r>
            <a:endParaRPr lang="en-US" dirty="0">
              <a:solidFill>
                <a:srgbClr val="808080"/>
              </a:solidFill>
            </a:endParaRPr>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3217469012"/>
      </p:ext>
    </p:extLst>
  </p:cSld>
  <p:clrMapOvr>
    <a:masterClrMapping/>
  </p:clrMapOvr>
  <p:transition spd="slow"/>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solidFill>
                  <a:srgbClr val="808080"/>
                </a:solidFill>
              </a:rPr>
              <a:t>Presentation title</a:t>
            </a:r>
            <a:endParaRPr lang="en-US" dirty="0">
              <a:solidFill>
                <a:srgbClr val="808080"/>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val="902590828"/>
      </p:ext>
    </p:extLst>
  </p:cSld>
  <p:clrMapOvr>
    <a:masterClrMapping/>
  </p:clrMapOvr>
  <p:transition spd="slow"/>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9"/>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smtClean="0"/>
              <a:t>November 2015</a:t>
            </a:r>
            <a:endParaRPr lang="en-US" dirty="0"/>
          </a:p>
        </p:txBody>
      </p:sp>
      <p:sp>
        <p:nvSpPr>
          <p:cNvPr id="5" name="Footer Placeholder 4"/>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solidFill>
                  <a:srgbClr val="808080"/>
                </a:solidFill>
              </a:rPr>
              <a:t>Presentation title</a:t>
            </a:r>
            <a:endParaRPr lang="en-US" dirty="0">
              <a:solidFill>
                <a:srgbClr val="808080"/>
              </a:solidFill>
            </a:endParaRPr>
          </a:p>
        </p:txBody>
      </p:sp>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808080"/>
              </a:solidFill>
            </a:endParaRPr>
          </a:p>
        </p:txBody>
      </p:sp>
    </p:spTree>
    <p:extLst>
      <p:ext uri="{BB962C8B-B14F-4D97-AF65-F5344CB8AC3E}">
        <p14:creationId xmlns:p14="http://schemas.microsoft.com/office/powerpoint/2010/main" val="1894027592"/>
      </p:ext>
    </p:extLst>
  </p:cSld>
  <p:clrMapOvr>
    <a:masterClrMapping/>
  </p:clrMapOvr>
  <p:transition spd="slow"/>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808080"/>
              </a:solidFill>
            </a:endParaRPr>
          </a:p>
        </p:txBody>
      </p:sp>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810474960"/>
      </p:ext>
    </p:extLst>
  </p:cSld>
  <p:clrMapOvr>
    <a:masterClrMapping/>
  </p:clrMapOvr>
  <p:transition spd="slow"/>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302832"/>
      </p:ext>
    </p:extLst>
  </p:cSld>
  <p:clrMapOvr>
    <a:masterClrMapping/>
  </p:clrMapOvr>
  <p:transition spd="slow"/>
</p:sldLayout>
</file>

<file path=ppt/slideLayouts/slideLayout13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34363" cy="863600"/>
          </a:xfrm>
        </p:spPr>
        <p:txBody>
          <a:bodyPr/>
          <a:lstStyle/>
          <a:p>
            <a:r>
              <a:rPr lang="en-US"/>
              <a:t>Click to edit Master title style</a:t>
            </a:r>
          </a:p>
        </p:txBody>
      </p:sp>
      <p:sp>
        <p:nvSpPr>
          <p:cNvPr id="3" name="Table Placeholder 2"/>
          <p:cNvSpPr>
            <a:spLocks noGrp="1"/>
          </p:cNvSpPr>
          <p:nvPr>
            <p:ph type="tbl" idx="1"/>
          </p:nvPr>
        </p:nvSpPr>
        <p:spPr>
          <a:xfrm>
            <a:off x="455613" y="1500188"/>
            <a:ext cx="8235950" cy="4214812"/>
          </a:xfrm>
        </p:spPr>
        <p:txBody>
          <a:bodyPr/>
          <a:lstStyle/>
          <a:p>
            <a:endParaRPr lang="en-US" dirty="0"/>
          </a:p>
        </p:txBody>
      </p:sp>
      <p:sp>
        <p:nvSpPr>
          <p:cNvPr id="4" name="Line 8"/>
          <p:cNvSpPr>
            <a:spLocks noChangeShapeType="1"/>
          </p:cNvSpPr>
          <p:nvPr userDrawn="1"/>
        </p:nvSpPr>
        <p:spPr bwMode="auto">
          <a:xfrm>
            <a:off x="457200" y="381000"/>
            <a:ext cx="8229600" cy="0"/>
          </a:xfrm>
          <a:prstGeom prst="line">
            <a:avLst/>
          </a:prstGeom>
          <a:noFill/>
          <a:ln w="3175">
            <a:solidFill>
              <a:srgbClr val="646464"/>
            </a:solidFill>
            <a:round/>
            <a:headEnd/>
            <a:tailEnd/>
          </a:ln>
          <a:effectLst/>
        </p:spPr>
        <p:txBody>
          <a:bodyPr wrap="none" anchor="ctr"/>
          <a:lstStyle/>
          <a:p>
            <a:endParaRPr lang="en-US" dirty="0">
              <a:solidFill>
                <a:srgbClr val="000000"/>
              </a:solidFill>
            </a:endParaRPr>
          </a:p>
        </p:txBody>
      </p:sp>
      <p:sp>
        <p:nvSpPr>
          <p:cNvPr id="5" name="Line 8"/>
          <p:cNvSpPr>
            <a:spLocks noChangeShapeType="1"/>
          </p:cNvSpPr>
          <p:nvPr userDrawn="1"/>
        </p:nvSpPr>
        <p:spPr bwMode="auto">
          <a:xfrm>
            <a:off x="457200" y="1066800"/>
            <a:ext cx="8229600" cy="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wrap="none" anchor="ctr"/>
          <a:lstStyle/>
          <a:p>
            <a:endParaRPr lang="en-US" dirty="0">
              <a:solidFill>
                <a:srgbClr val="000000"/>
              </a:solidFill>
            </a:endParaRPr>
          </a:p>
        </p:txBody>
      </p:sp>
      <p:sp>
        <p:nvSpPr>
          <p:cNvPr id="6" name="Rectangle 5"/>
          <p:cNvSpPr>
            <a:spLocks noChangeArrowheads="1"/>
          </p:cNvSpPr>
          <p:nvPr userDrawn="1"/>
        </p:nvSpPr>
        <p:spPr bwMode="auto">
          <a:xfrm>
            <a:off x="3733800" y="5943600"/>
            <a:ext cx="2057400" cy="196850"/>
          </a:xfrm>
          <a:prstGeom prst="rect">
            <a:avLst/>
          </a:prstGeom>
          <a:noFill/>
          <a:ln w="9525">
            <a:noFill/>
            <a:miter lim="800000"/>
            <a:headEnd/>
            <a:tailEnd/>
          </a:ln>
          <a:effectLst/>
        </p:spPr>
        <p:txBody>
          <a:bodyPr lIns="0" tIns="0" rIns="0" bIns="0"/>
          <a:lstStyle/>
          <a:p>
            <a:r>
              <a:rPr lang="en-US" sz="1100" dirty="0" smtClean="0">
                <a:solidFill>
                  <a:srgbClr val="000000"/>
                </a:solidFill>
                <a:cs typeface="Arial" charset="0"/>
              </a:rPr>
              <a:t>Hedge Accounting</a:t>
            </a:r>
            <a:endParaRPr lang="en-US" sz="1100" dirty="0">
              <a:solidFill>
                <a:srgbClr val="000000"/>
              </a:solidFill>
              <a:cs typeface="Arial" charset="0"/>
            </a:endParaRPr>
          </a:p>
        </p:txBody>
      </p:sp>
      <p:sp>
        <p:nvSpPr>
          <p:cNvPr id="7" name="Rectangle 6"/>
          <p:cNvSpPr>
            <a:spLocks noChangeArrowheads="1"/>
          </p:cNvSpPr>
          <p:nvPr userDrawn="1"/>
        </p:nvSpPr>
        <p:spPr bwMode="auto">
          <a:xfrm>
            <a:off x="457200" y="5943600"/>
            <a:ext cx="663575" cy="196850"/>
          </a:xfrm>
          <a:prstGeom prst="rect">
            <a:avLst/>
          </a:prstGeom>
          <a:noFill/>
          <a:ln w="9525">
            <a:noFill/>
            <a:miter lim="800000"/>
            <a:headEnd/>
            <a:tailEnd/>
          </a:ln>
          <a:effectLst/>
        </p:spPr>
        <p:txBody>
          <a:bodyPr lIns="0" tIns="0" rIns="0" bIns="0"/>
          <a:lstStyle/>
          <a:p>
            <a:r>
              <a:rPr lang="en-US" sz="1100" dirty="0">
                <a:solidFill>
                  <a:srgbClr val="000000"/>
                </a:solidFill>
                <a:cs typeface="Arial" charset="0"/>
              </a:rPr>
              <a:t>Slide </a:t>
            </a:r>
            <a:fld id="{6F06E529-3AC5-444C-B74A-2318BC7E2C6E}" type="slidenum">
              <a:rPr lang="en-US" sz="1100">
                <a:solidFill>
                  <a:srgbClr val="000000"/>
                </a:solidFill>
                <a:cs typeface="Arial" charset="0"/>
              </a:rPr>
              <a:pPr/>
              <a:t>‹#›</a:t>
            </a:fld>
            <a:endParaRPr lang="en-US" sz="1100" dirty="0">
              <a:solidFill>
                <a:srgbClr val="000000"/>
              </a:solidFill>
              <a:cs typeface="Arial" charset="0"/>
            </a:endParaRPr>
          </a:p>
        </p:txBody>
      </p:sp>
      <p:grpSp>
        <p:nvGrpSpPr>
          <p:cNvPr id="8" name="Group 62"/>
          <p:cNvGrpSpPr>
            <a:grpSpLocks/>
          </p:cNvGrpSpPr>
          <p:nvPr userDrawn="1"/>
        </p:nvGrpSpPr>
        <p:grpSpPr bwMode="auto">
          <a:xfrm>
            <a:off x="7315200" y="6248400"/>
            <a:ext cx="1484313" cy="334962"/>
            <a:chOff x="4554" y="4058"/>
            <a:chExt cx="935" cy="211"/>
          </a:xfrm>
        </p:grpSpPr>
        <p:sp>
          <p:nvSpPr>
            <p:cNvPr id="9" name="Freeform 37"/>
            <p:cNvSpPr>
              <a:spLocks noEditPoints="1"/>
            </p:cNvSpPr>
            <p:nvPr userDrawn="1"/>
          </p:nvSpPr>
          <p:spPr bwMode="black">
            <a:xfrm>
              <a:off x="4554" y="4058"/>
              <a:ext cx="118" cy="99"/>
            </a:xfrm>
            <a:custGeom>
              <a:avLst/>
              <a:gdLst/>
              <a:ahLst/>
              <a:cxnLst>
                <a:cxn ang="0">
                  <a:pos x="164" y="0"/>
                </a:cxn>
                <a:cxn ang="0">
                  <a:pos x="138" y="129"/>
                </a:cxn>
                <a:cxn ang="0">
                  <a:pos x="108" y="129"/>
                </a:cxn>
                <a:cxn ang="0">
                  <a:pos x="132" y="0"/>
                </a:cxn>
                <a:cxn ang="0">
                  <a:pos x="164" y="0"/>
                </a:cxn>
                <a:cxn ang="0">
                  <a:pos x="116" y="0"/>
                </a:cxn>
                <a:cxn ang="0">
                  <a:pos x="110" y="32"/>
                </a:cxn>
                <a:cxn ang="0">
                  <a:pos x="27" y="32"/>
                </a:cxn>
                <a:cxn ang="0">
                  <a:pos x="33" y="0"/>
                </a:cxn>
                <a:cxn ang="0">
                  <a:pos x="116" y="0"/>
                </a:cxn>
                <a:cxn ang="0">
                  <a:pos x="211" y="0"/>
                </a:cxn>
                <a:cxn ang="0">
                  <a:pos x="176" y="177"/>
                </a:cxn>
                <a:cxn ang="0">
                  <a:pos x="0" y="177"/>
                </a:cxn>
                <a:cxn ang="0">
                  <a:pos x="7" y="145"/>
                </a:cxn>
                <a:cxn ang="0">
                  <a:pos x="152" y="145"/>
                </a:cxn>
                <a:cxn ang="0">
                  <a:pos x="181" y="0"/>
                </a:cxn>
                <a:cxn ang="0">
                  <a:pos x="211" y="0"/>
                </a:cxn>
                <a:cxn ang="0">
                  <a:pos x="106" y="48"/>
                </a:cxn>
                <a:cxn ang="0">
                  <a:pos x="100" y="80"/>
                </a:cxn>
                <a:cxn ang="0">
                  <a:pos x="18" y="80"/>
                </a:cxn>
                <a:cxn ang="0">
                  <a:pos x="24" y="48"/>
                </a:cxn>
                <a:cxn ang="0">
                  <a:pos x="106" y="48"/>
                </a:cxn>
                <a:cxn ang="0">
                  <a:pos x="97" y="97"/>
                </a:cxn>
                <a:cxn ang="0">
                  <a:pos x="91" y="129"/>
                </a:cxn>
                <a:cxn ang="0">
                  <a:pos x="10" y="129"/>
                </a:cxn>
                <a:cxn ang="0">
                  <a:pos x="14" y="97"/>
                </a:cxn>
                <a:cxn ang="0">
                  <a:pos x="97" y="97"/>
                </a:cxn>
              </a:cxnLst>
              <a:rect l="0" t="0" r="r" b="b"/>
              <a:pathLst>
                <a:path w="211" h="177">
                  <a:moveTo>
                    <a:pt x="164" y="0"/>
                  </a:moveTo>
                  <a:lnTo>
                    <a:pt x="138" y="129"/>
                  </a:lnTo>
                  <a:lnTo>
                    <a:pt x="108" y="129"/>
                  </a:lnTo>
                  <a:lnTo>
                    <a:pt x="132" y="0"/>
                  </a:lnTo>
                  <a:lnTo>
                    <a:pt x="164" y="0"/>
                  </a:lnTo>
                  <a:close/>
                  <a:moveTo>
                    <a:pt x="116" y="0"/>
                  </a:moveTo>
                  <a:lnTo>
                    <a:pt x="110" y="32"/>
                  </a:lnTo>
                  <a:lnTo>
                    <a:pt x="27" y="32"/>
                  </a:lnTo>
                  <a:lnTo>
                    <a:pt x="33" y="0"/>
                  </a:lnTo>
                  <a:lnTo>
                    <a:pt x="116" y="0"/>
                  </a:lnTo>
                  <a:close/>
                  <a:moveTo>
                    <a:pt x="211" y="0"/>
                  </a:moveTo>
                  <a:lnTo>
                    <a:pt x="176" y="177"/>
                  </a:lnTo>
                  <a:lnTo>
                    <a:pt x="0" y="177"/>
                  </a:lnTo>
                  <a:lnTo>
                    <a:pt x="7" y="145"/>
                  </a:lnTo>
                  <a:lnTo>
                    <a:pt x="152" y="145"/>
                  </a:lnTo>
                  <a:lnTo>
                    <a:pt x="181" y="0"/>
                  </a:lnTo>
                  <a:lnTo>
                    <a:pt x="211" y="0"/>
                  </a:lnTo>
                  <a:close/>
                  <a:moveTo>
                    <a:pt x="106" y="48"/>
                  </a:moveTo>
                  <a:lnTo>
                    <a:pt x="100" y="80"/>
                  </a:lnTo>
                  <a:lnTo>
                    <a:pt x="18" y="80"/>
                  </a:lnTo>
                  <a:lnTo>
                    <a:pt x="24" y="48"/>
                  </a:lnTo>
                  <a:lnTo>
                    <a:pt x="106" y="48"/>
                  </a:lnTo>
                  <a:close/>
                  <a:moveTo>
                    <a:pt x="97" y="97"/>
                  </a:moveTo>
                  <a:lnTo>
                    <a:pt x="91" y="129"/>
                  </a:lnTo>
                  <a:lnTo>
                    <a:pt x="10" y="129"/>
                  </a:lnTo>
                  <a:lnTo>
                    <a:pt x="14" y="97"/>
                  </a:lnTo>
                  <a:lnTo>
                    <a:pt x="97" y="97"/>
                  </a:lnTo>
                  <a:close/>
                </a:path>
              </a:pathLst>
            </a:custGeom>
            <a:solidFill>
              <a:schemeClr val="tx1"/>
            </a:solidFill>
            <a:ln w="9525">
              <a:noFill/>
              <a:round/>
              <a:headEnd/>
              <a:tailEnd/>
            </a:ln>
          </p:spPr>
          <p:txBody>
            <a:bodyPr/>
            <a:lstStyle/>
            <a:p>
              <a:endParaRPr lang="en-NZ" dirty="0">
                <a:solidFill>
                  <a:srgbClr val="000000"/>
                </a:solidFill>
              </a:endParaRPr>
            </a:p>
          </p:txBody>
        </p:sp>
        <p:sp>
          <p:nvSpPr>
            <p:cNvPr id="10" name="Freeform 38"/>
            <p:cNvSpPr>
              <a:spLocks noEditPoints="1"/>
            </p:cNvSpPr>
            <p:nvPr userDrawn="1"/>
          </p:nvSpPr>
          <p:spPr bwMode="black">
            <a:xfrm>
              <a:off x="4690" y="4058"/>
              <a:ext cx="799" cy="102"/>
            </a:xfrm>
            <a:custGeom>
              <a:avLst/>
              <a:gdLst/>
              <a:ahLst/>
              <a:cxnLst>
                <a:cxn ang="0">
                  <a:pos x="909" y="167"/>
                </a:cxn>
                <a:cxn ang="0">
                  <a:pos x="895" y="108"/>
                </a:cxn>
                <a:cxn ang="0">
                  <a:pos x="955" y="56"/>
                </a:cxn>
                <a:cxn ang="0">
                  <a:pos x="979" y="94"/>
                </a:cxn>
                <a:cxn ang="0">
                  <a:pos x="1351" y="49"/>
                </a:cxn>
                <a:cxn ang="0">
                  <a:pos x="1295" y="140"/>
                </a:cxn>
                <a:cxn ang="0">
                  <a:pos x="1357" y="181"/>
                </a:cxn>
                <a:cxn ang="0">
                  <a:pos x="1384" y="162"/>
                </a:cxn>
                <a:cxn ang="0">
                  <a:pos x="1338" y="162"/>
                </a:cxn>
                <a:cxn ang="0">
                  <a:pos x="1328" y="103"/>
                </a:cxn>
                <a:cxn ang="0">
                  <a:pos x="1395" y="56"/>
                </a:cxn>
                <a:cxn ang="0">
                  <a:pos x="1420" y="49"/>
                </a:cxn>
                <a:cxn ang="0">
                  <a:pos x="1192" y="46"/>
                </a:cxn>
                <a:cxn ang="0">
                  <a:pos x="1282" y="46"/>
                </a:cxn>
                <a:cxn ang="0">
                  <a:pos x="1111" y="153"/>
                </a:cxn>
                <a:cxn ang="0">
                  <a:pos x="1067" y="167"/>
                </a:cxn>
                <a:cxn ang="0">
                  <a:pos x="1049" y="134"/>
                </a:cxn>
                <a:cxn ang="0">
                  <a:pos x="1021" y="143"/>
                </a:cxn>
                <a:cxn ang="0">
                  <a:pos x="1071" y="181"/>
                </a:cxn>
                <a:cxn ang="0">
                  <a:pos x="1132" y="143"/>
                </a:cxn>
                <a:cxn ang="0">
                  <a:pos x="975" y="46"/>
                </a:cxn>
                <a:cxn ang="0">
                  <a:pos x="878" y="80"/>
                </a:cxn>
                <a:cxn ang="0">
                  <a:pos x="879" y="167"/>
                </a:cxn>
                <a:cxn ang="0">
                  <a:pos x="984" y="156"/>
                </a:cxn>
                <a:cxn ang="0">
                  <a:pos x="1000" y="64"/>
                </a:cxn>
                <a:cxn ang="0">
                  <a:pos x="829" y="80"/>
                </a:cxn>
                <a:cxn ang="0">
                  <a:pos x="795" y="100"/>
                </a:cxn>
                <a:cxn ang="0">
                  <a:pos x="721" y="99"/>
                </a:cxn>
                <a:cxn ang="0">
                  <a:pos x="698" y="65"/>
                </a:cxn>
                <a:cxn ang="0">
                  <a:pos x="668" y="40"/>
                </a:cxn>
                <a:cxn ang="0">
                  <a:pos x="630" y="69"/>
                </a:cxn>
                <a:cxn ang="0">
                  <a:pos x="603" y="126"/>
                </a:cxn>
                <a:cxn ang="0">
                  <a:pos x="602" y="172"/>
                </a:cxn>
                <a:cxn ang="0">
                  <a:pos x="659" y="170"/>
                </a:cxn>
                <a:cxn ang="0">
                  <a:pos x="478" y="45"/>
                </a:cxn>
                <a:cxn ang="0">
                  <a:pos x="559" y="61"/>
                </a:cxn>
                <a:cxn ang="0">
                  <a:pos x="435" y="43"/>
                </a:cxn>
                <a:cxn ang="0">
                  <a:pos x="383" y="81"/>
                </a:cxn>
                <a:cxn ang="0">
                  <a:pos x="416" y="129"/>
                </a:cxn>
                <a:cxn ang="0">
                  <a:pos x="421" y="162"/>
                </a:cxn>
                <a:cxn ang="0">
                  <a:pos x="378" y="148"/>
                </a:cxn>
                <a:cxn ang="0">
                  <a:pos x="407" y="180"/>
                </a:cxn>
                <a:cxn ang="0">
                  <a:pos x="453" y="130"/>
                </a:cxn>
                <a:cxn ang="0">
                  <a:pos x="410" y="84"/>
                </a:cxn>
                <a:cxn ang="0">
                  <a:pos x="422" y="56"/>
                </a:cxn>
                <a:cxn ang="0">
                  <a:pos x="464" y="53"/>
                </a:cxn>
                <a:cxn ang="0">
                  <a:pos x="273" y="46"/>
                </a:cxn>
                <a:cxn ang="0">
                  <a:pos x="364" y="46"/>
                </a:cxn>
                <a:cxn ang="0">
                  <a:pos x="216" y="177"/>
                </a:cxn>
                <a:cxn ang="0">
                  <a:pos x="226" y="73"/>
                </a:cxn>
                <a:cxn ang="0">
                  <a:pos x="194" y="46"/>
                </a:cxn>
                <a:cxn ang="0">
                  <a:pos x="102" y="156"/>
                </a:cxn>
                <a:cxn ang="0">
                  <a:pos x="118" y="73"/>
                </a:cxn>
                <a:cxn ang="0">
                  <a:pos x="127" y="22"/>
                </a:cxn>
                <a:cxn ang="0">
                  <a:pos x="654" y="69"/>
                </a:cxn>
                <a:cxn ang="0">
                  <a:pos x="679" y="53"/>
                </a:cxn>
                <a:cxn ang="0">
                  <a:pos x="645" y="164"/>
                </a:cxn>
                <a:cxn ang="0">
                  <a:pos x="621" y="132"/>
                </a:cxn>
                <a:cxn ang="0">
                  <a:pos x="645" y="164"/>
                </a:cxn>
                <a:cxn ang="0">
                  <a:pos x="181" y="59"/>
                </a:cxn>
                <a:cxn ang="0">
                  <a:pos x="192" y="94"/>
                </a:cxn>
              </a:cxnLst>
              <a:rect l="0" t="0" r="r" b="b"/>
              <a:pathLst>
                <a:path w="1430" h="181">
                  <a:moveTo>
                    <a:pt x="965" y="143"/>
                  </a:moveTo>
                  <a:lnTo>
                    <a:pt x="965" y="143"/>
                  </a:lnTo>
                  <a:lnTo>
                    <a:pt x="955" y="154"/>
                  </a:lnTo>
                  <a:lnTo>
                    <a:pt x="946" y="164"/>
                  </a:lnTo>
                  <a:lnTo>
                    <a:pt x="935" y="169"/>
                  </a:lnTo>
                  <a:lnTo>
                    <a:pt x="924" y="170"/>
                  </a:lnTo>
                  <a:lnTo>
                    <a:pt x="924" y="170"/>
                  </a:lnTo>
                  <a:lnTo>
                    <a:pt x="916" y="170"/>
                  </a:lnTo>
                  <a:lnTo>
                    <a:pt x="909" y="167"/>
                  </a:lnTo>
                  <a:lnTo>
                    <a:pt x="905" y="165"/>
                  </a:lnTo>
                  <a:lnTo>
                    <a:pt x="900" y="161"/>
                  </a:lnTo>
                  <a:lnTo>
                    <a:pt x="897" y="156"/>
                  </a:lnTo>
                  <a:lnTo>
                    <a:pt x="894" y="150"/>
                  </a:lnTo>
                  <a:lnTo>
                    <a:pt x="892" y="143"/>
                  </a:lnTo>
                  <a:lnTo>
                    <a:pt x="892" y="134"/>
                  </a:lnTo>
                  <a:lnTo>
                    <a:pt x="892" y="134"/>
                  </a:lnTo>
                  <a:lnTo>
                    <a:pt x="892" y="121"/>
                  </a:lnTo>
                  <a:lnTo>
                    <a:pt x="895" y="108"/>
                  </a:lnTo>
                  <a:lnTo>
                    <a:pt x="900" y="96"/>
                  </a:lnTo>
                  <a:lnTo>
                    <a:pt x="906" y="83"/>
                  </a:lnTo>
                  <a:lnTo>
                    <a:pt x="906" y="83"/>
                  </a:lnTo>
                  <a:lnTo>
                    <a:pt x="916" y="72"/>
                  </a:lnTo>
                  <a:lnTo>
                    <a:pt x="925" y="62"/>
                  </a:lnTo>
                  <a:lnTo>
                    <a:pt x="936" y="57"/>
                  </a:lnTo>
                  <a:lnTo>
                    <a:pt x="949" y="56"/>
                  </a:lnTo>
                  <a:lnTo>
                    <a:pt x="949" y="56"/>
                  </a:lnTo>
                  <a:lnTo>
                    <a:pt x="955" y="56"/>
                  </a:lnTo>
                  <a:lnTo>
                    <a:pt x="962" y="59"/>
                  </a:lnTo>
                  <a:lnTo>
                    <a:pt x="968" y="62"/>
                  </a:lnTo>
                  <a:lnTo>
                    <a:pt x="973" y="67"/>
                  </a:lnTo>
                  <a:lnTo>
                    <a:pt x="973" y="67"/>
                  </a:lnTo>
                  <a:lnTo>
                    <a:pt x="976" y="73"/>
                  </a:lnTo>
                  <a:lnTo>
                    <a:pt x="978" y="80"/>
                  </a:lnTo>
                  <a:lnTo>
                    <a:pt x="979" y="86"/>
                  </a:lnTo>
                  <a:lnTo>
                    <a:pt x="979" y="94"/>
                  </a:lnTo>
                  <a:lnTo>
                    <a:pt x="979" y="94"/>
                  </a:lnTo>
                  <a:lnTo>
                    <a:pt x="979" y="107"/>
                  </a:lnTo>
                  <a:lnTo>
                    <a:pt x="976" y="119"/>
                  </a:lnTo>
                  <a:lnTo>
                    <a:pt x="971" y="132"/>
                  </a:lnTo>
                  <a:lnTo>
                    <a:pt x="965" y="143"/>
                  </a:lnTo>
                  <a:lnTo>
                    <a:pt x="965" y="143"/>
                  </a:lnTo>
                  <a:close/>
                  <a:moveTo>
                    <a:pt x="1385" y="43"/>
                  </a:moveTo>
                  <a:lnTo>
                    <a:pt x="1385" y="43"/>
                  </a:lnTo>
                  <a:lnTo>
                    <a:pt x="1366" y="45"/>
                  </a:lnTo>
                  <a:lnTo>
                    <a:pt x="1351" y="49"/>
                  </a:lnTo>
                  <a:lnTo>
                    <a:pt x="1335" y="56"/>
                  </a:lnTo>
                  <a:lnTo>
                    <a:pt x="1322" y="67"/>
                  </a:lnTo>
                  <a:lnTo>
                    <a:pt x="1322" y="67"/>
                  </a:lnTo>
                  <a:lnTo>
                    <a:pt x="1309" y="80"/>
                  </a:lnTo>
                  <a:lnTo>
                    <a:pt x="1301" y="94"/>
                  </a:lnTo>
                  <a:lnTo>
                    <a:pt x="1295" y="111"/>
                  </a:lnTo>
                  <a:lnTo>
                    <a:pt x="1293" y="129"/>
                  </a:lnTo>
                  <a:lnTo>
                    <a:pt x="1293" y="129"/>
                  </a:lnTo>
                  <a:lnTo>
                    <a:pt x="1295" y="140"/>
                  </a:lnTo>
                  <a:lnTo>
                    <a:pt x="1298" y="151"/>
                  </a:lnTo>
                  <a:lnTo>
                    <a:pt x="1305" y="161"/>
                  </a:lnTo>
                  <a:lnTo>
                    <a:pt x="1314" y="169"/>
                  </a:lnTo>
                  <a:lnTo>
                    <a:pt x="1314" y="169"/>
                  </a:lnTo>
                  <a:lnTo>
                    <a:pt x="1324" y="173"/>
                  </a:lnTo>
                  <a:lnTo>
                    <a:pt x="1333" y="178"/>
                  </a:lnTo>
                  <a:lnTo>
                    <a:pt x="1344" y="180"/>
                  </a:lnTo>
                  <a:lnTo>
                    <a:pt x="1357" y="181"/>
                  </a:lnTo>
                  <a:lnTo>
                    <a:pt x="1357" y="181"/>
                  </a:lnTo>
                  <a:lnTo>
                    <a:pt x="1368" y="180"/>
                  </a:lnTo>
                  <a:lnTo>
                    <a:pt x="1381" y="178"/>
                  </a:lnTo>
                  <a:lnTo>
                    <a:pt x="1409" y="170"/>
                  </a:lnTo>
                  <a:lnTo>
                    <a:pt x="1420" y="119"/>
                  </a:lnTo>
                  <a:lnTo>
                    <a:pt x="1420" y="119"/>
                  </a:lnTo>
                  <a:lnTo>
                    <a:pt x="1408" y="121"/>
                  </a:lnTo>
                  <a:lnTo>
                    <a:pt x="1408" y="121"/>
                  </a:lnTo>
                  <a:lnTo>
                    <a:pt x="1392" y="119"/>
                  </a:lnTo>
                  <a:lnTo>
                    <a:pt x="1384" y="162"/>
                  </a:lnTo>
                  <a:lnTo>
                    <a:pt x="1384" y="162"/>
                  </a:lnTo>
                  <a:lnTo>
                    <a:pt x="1381" y="165"/>
                  </a:lnTo>
                  <a:lnTo>
                    <a:pt x="1374" y="167"/>
                  </a:lnTo>
                  <a:lnTo>
                    <a:pt x="1368" y="169"/>
                  </a:lnTo>
                  <a:lnTo>
                    <a:pt x="1357" y="169"/>
                  </a:lnTo>
                  <a:lnTo>
                    <a:pt x="1357" y="169"/>
                  </a:lnTo>
                  <a:lnTo>
                    <a:pt x="1351" y="167"/>
                  </a:lnTo>
                  <a:lnTo>
                    <a:pt x="1343" y="165"/>
                  </a:lnTo>
                  <a:lnTo>
                    <a:pt x="1338" y="162"/>
                  </a:lnTo>
                  <a:lnTo>
                    <a:pt x="1333" y="158"/>
                  </a:lnTo>
                  <a:lnTo>
                    <a:pt x="1333" y="158"/>
                  </a:lnTo>
                  <a:lnTo>
                    <a:pt x="1330" y="153"/>
                  </a:lnTo>
                  <a:lnTo>
                    <a:pt x="1327" y="146"/>
                  </a:lnTo>
                  <a:lnTo>
                    <a:pt x="1325" y="138"/>
                  </a:lnTo>
                  <a:lnTo>
                    <a:pt x="1325" y="130"/>
                  </a:lnTo>
                  <a:lnTo>
                    <a:pt x="1325" y="130"/>
                  </a:lnTo>
                  <a:lnTo>
                    <a:pt x="1325" y="118"/>
                  </a:lnTo>
                  <a:lnTo>
                    <a:pt x="1328" y="103"/>
                  </a:lnTo>
                  <a:lnTo>
                    <a:pt x="1333" y="92"/>
                  </a:lnTo>
                  <a:lnTo>
                    <a:pt x="1341" y="80"/>
                  </a:lnTo>
                  <a:lnTo>
                    <a:pt x="1341" y="80"/>
                  </a:lnTo>
                  <a:lnTo>
                    <a:pt x="1351" y="69"/>
                  </a:lnTo>
                  <a:lnTo>
                    <a:pt x="1360" y="61"/>
                  </a:lnTo>
                  <a:lnTo>
                    <a:pt x="1373" y="56"/>
                  </a:lnTo>
                  <a:lnTo>
                    <a:pt x="1385" y="54"/>
                  </a:lnTo>
                  <a:lnTo>
                    <a:pt x="1385" y="54"/>
                  </a:lnTo>
                  <a:lnTo>
                    <a:pt x="1395" y="56"/>
                  </a:lnTo>
                  <a:lnTo>
                    <a:pt x="1404" y="59"/>
                  </a:lnTo>
                  <a:lnTo>
                    <a:pt x="1404" y="59"/>
                  </a:lnTo>
                  <a:lnTo>
                    <a:pt x="1414" y="65"/>
                  </a:lnTo>
                  <a:lnTo>
                    <a:pt x="1417" y="70"/>
                  </a:lnTo>
                  <a:lnTo>
                    <a:pt x="1419" y="73"/>
                  </a:lnTo>
                  <a:lnTo>
                    <a:pt x="1422" y="73"/>
                  </a:lnTo>
                  <a:lnTo>
                    <a:pt x="1430" y="56"/>
                  </a:lnTo>
                  <a:lnTo>
                    <a:pt x="1430" y="56"/>
                  </a:lnTo>
                  <a:lnTo>
                    <a:pt x="1420" y="49"/>
                  </a:lnTo>
                  <a:lnTo>
                    <a:pt x="1411" y="46"/>
                  </a:lnTo>
                  <a:lnTo>
                    <a:pt x="1398" y="45"/>
                  </a:lnTo>
                  <a:lnTo>
                    <a:pt x="1385" y="43"/>
                  </a:lnTo>
                  <a:lnTo>
                    <a:pt x="1385" y="43"/>
                  </a:lnTo>
                  <a:close/>
                  <a:moveTo>
                    <a:pt x="1282" y="46"/>
                  </a:moveTo>
                  <a:lnTo>
                    <a:pt x="1282" y="46"/>
                  </a:lnTo>
                  <a:lnTo>
                    <a:pt x="1276" y="46"/>
                  </a:lnTo>
                  <a:lnTo>
                    <a:pt x="1257" y="134"/>
                  </a:lnTo>
                  <a:lnTo>
                    <a:pt x="1192" y="46"/>
                  </a:lnTo>
                  <a:lnTo>
                    <a:pt x="1174" y="46"/>
                  </a:lnTo>
                  <a:lnTo>
                    <a:pt x="1149" y="177"/>
                  </a:lnTo>
                  <a:lnTo>
                    <a:pt x="1165" y="177"/>
                  </a:lnTo>
                  <a:lnTo>
                    <a:pt x="1182" y="83"/>
                  </a:lnTo>
                  <a:lnTo>
                    <a:pt x="1249" y="177"/>
                  </a:lnTo>
                  <a:lnTo>
                    <a:pt x="1263" y="177"/>
                  </a:lnTo>
                  <a:lnTo>
                    <a:pt x="1290" y="46"/>
                  </a:lnTo>
                  <a:lnTo>
                    <a:pt x="1290" y="46"/>
                  </a:lnTo>
                  <a:lnTo>
                    <a:pt x="1282" y="46"/>
                  </a:lnTo>
                  <a:lnTo>
                    <a:pt x="1282" y="46"/>
                  </a:lnTo>
                  <a:close/>
                  <a:moveTo>
                    <a:pt x="1144" y="48"/>
                  </a:moveTo>
                  <a:lnTo>
                    <a:pt x="1144" y="48"/>
                  </a:lnTo>
                  <a:lnTo>
                    <a:pt x="1138" y="46"/>
                  </a:lnTo>
                  <a:lnTo>
                    <a:pt x="1120" y="132"/>
                  </a:lnTo>
                  <a:lnTo>
                    <a:pt x="1120" y="132"/>
                  </a:lnTo>
                  <a:lnTo>
                    <a:pt x="1117" y="140"/>
                  </a:lnTo>
                  <a:lnTo>
                    <a:pt x="1114" y="146"/>
                  </a:lnTo>
                  <a:lnTo>
                    <a:pt x="1111" y="153"/>
                  </a:lnTo>
                  <a:lnTo>
                    <a:pt x="1105" y="158"/>
                  </a:lnTo>
                  <a:lnTo>
                    <a:pt x="1105" y="158"/>
                  </a:lnTo>
                  <a:lnTo>
                    <a:pt x="1100" y="162"/>
                  </a:lnTo>
                  <a:lnTo>
                    <a:pt x="1092" y="165"/>
                  </a:lnTo>
                  <a:lnTo>
                    <a:pt x="1086" y="167"/>
                  </a:lnTo>
                  <a:lnTo>
                    <a:pt x="1078" y="169"/>
                  </a:lnTo>
                  <a:lnTo>
                    <a:pt x="1078" y="169"/>
                  </a:lnTo>
                  <a:lnTo>
                    <a:pt x="1071" y="169"/>
                  </a:lnTo>
                  <a:lnTo>
                    <a:pt x="1067" y="167"/>
                  </a:lnTo>
                  <a:lnTo>
                    <a:pt x="1062" y="164"/>
                  </a:lnTo>
                  <a:lnTo>
                    <a:pt x="1057" y="161"/>
                  </a:lnTo>
                  <a:lnTo>
                    <a:pt x="1057" y="161"/>
                  </a:lnTo>
                  <a:lnTo>
                    <a:pt x="1054" y="158"/>
                  </a:lnTo>
                  <a:lnTo>
                    <a:pt x="1051" y="153"/>
                  </a:lnTo>
                  <a:lnTo>
                    <a:pt x="1049" y="146"/>
                  </a:lnTo>
                  <a:lnTo>
                    <a:pt x="1049" y="142"/>
                  </a:lnTo>
                  <a:lnTo>
                    <a:pt x="1049" y="142"/>
                  </a:lnTo>
                  <a:lnTo>
                    <a:pt x="1049" y="134"/>
                  </a:lnTo>
                  <a:lnTo>
                    <a:pt x="1067" y="48"/>
                  </a:lnTo>
                  <a:lnTo>
                    <a:pt x="1067" y="48"/>
                  </a:lnTo>
                  <a:lnTo>
                    <a:pt x="1055" y="48"/>
                  </a:lnTo>
                  <a:lnTo>
                    <a:pt x="1055" y="48"/>
                  </a:lnTo>
                  <a:lnTo>
                    <a:pt x="1038" y="48"/>
                  </a:lnTo>
                  <a:lnTo>
                    <a:pt x="1022" y="134"/>
                  </a:lnTo>
                  <a:lnTo>
                    <a:pt x="1022" y="134"/>
                  </a:lnTo>
                  <a:lnTo>
                    <a:pt x="1021" y="143"/>
                  </a:lnTo>
                  <a:lnTo>
                    <a:pt x="1021" y="143"/>
                  </a:lnTo>
                  <a:lnTo>
                    <a:pt x="1022" y="153"/>
                  </a:lnTo>
                  <a:lnTo>
                    <a:pt x="1025" y="161"/>
                  </a:lnTo>
                  <a:lnTo>
                    <a:pt x="1030" y="167"/>
                  </a:lnTo>
                  <a:lnTo>
                    <a:pt x="1036" y="173"/>
                  </a:lnTo>
                  <a:lnTo>
                    <a:pt x="1036" y="173"/>
                  </a:lnTo>
                  <a:lnTo>
                    <a:pt x="1044" y="177"/>
                  </a:lnTo>
                  <a:lnTo>
                    <a:pt x="1052" y="178"/>
                  </a:lnTo>
                  <a:lnTo>
                    <a:pt x="1062" y="180"/>
                  </a:lnTo>
                  <a:lnTo>
                    <a:pt x="1071" y="181"/>
                  </a:lnTo>
                  <a:lnTo>
                    <a:pt x="1071" y="181"/>
                  </a:lnTo>
                  <a:lnTo>
                    <a:pt x="1082" y="180"/>
                  </a:lnTo>
                  <a:lnTo>
                    <a:pt x="1094" y="178"/>
                  </a:lnTo>
                  <a:lnTo>
                    <a:pt x="1103" y="173"/>
                  </a:lnTo>
                  <a:lnTo>
                    <a:pt x="1113" y="169"/>
                  </a:lnTo>
                  <a:lnTo>
                    <a:pt x="1113" y="169"/>
                  </a:lnTo>
                  <a:lnTo>
                    <a:pt x="1120" y="161"/>
                  </a:lnTo>
                  <a:lnTo>
                    <a:pt x="1127" y="153"/>
                  </a:lnTo>
                  <a:lnTo>
                    <a:pt x="1132" y="143"/>
                  </a:lnTo>
                  <a:lnTo>
                    <a:pt x="1135" y="132"/>
                  </a:lnTo>
                  <a:lnTo>
                    <a:pt x="1152" y="48"/>
                  </a:lnTo>
                  <a:lnTo>
                    <a:pt x="1152" y="48"/>
                  </a:lnTo>
                  <a:lnTo>
                    <a:pt x="1144" y="48"/>
                  </a:lnTo>
                  <a:lnTo>
                    <a:pt x="1144" y="48"/>
                  </a:lnTo>
                  <a:close/>
                  <a:moveTo>
                    <a:pt x="994" y="56"/>
                  </a:moveTo>
                  <a:lnTo>
                    <a:pt x="994" y="56"/>
                  </a:lnTo>
                  <a:lnTo>
                    <a:pt x="984" y="51"/>
                  </a:lnTo>
                  <a:lnTo>
                    <a:pt x="975" y="46"/>
                  </a:lnTo>
                  <a:lnTo>
                    <a:pt x="963" y="45"/>
                  </a:lnTo>
                  <a:lnTo>
                    <a:pt x="951" y="43"/>
                  </a:lnTo>
                  <a:lnTo>
                    <a:pt x="951" y="43"/>
                  </a:lnTo>
                  <a:lnTo>
                    <a:pt x="933" y="45"/>
                  </a:lnTo>
                  <a:lnTo>
                    <a:pt x="917" y="49"/>
                  </a:lnTo>
                  <a:lnTo>
                    <a:pt x="903" y="56"/>
                  </a:lnTo>
                  <a:lnTo>
                    <a:pt x="890" y="67"/>
                  </a:lnTo>
                  <a:lnTo>
                    <a:pt x="890" y="67"/>
                  </a:lnTo>
                  <a:lnTo>
                    <a:pt x="878" y="80"/>
                  </a:lnTo>
                  <a:lnTo>
                    <a:pt x="870" y="94"/>
                  </a:lnTo>
                  <a:lnTo>
                    <a:pt x="865" y="110"/>
                  </a:lnTo>
                  <a:lnTo>
                    <a:pt x="863" y="127"/>
                  </a:lnTo>
                  <a:lnTo>
                    <a:pt x="863" y="127"/>
                  </a:lnTo>
                  <a:lnTo>
                    <a:pt x="863" y="138"/>
                  </a:lnTo>
                  <a:lnTo>
                    <a:pt x="867" y="150"/>
                  </a:lnTo>
                  <a:lnTo>
                    <a:pt x="871" y="159"/>
                  </a:lnTo>
                  <a:lnTo>
                    <a:pt x="879" y="167"/>
                  </a:lnTo>
                  <a:lnTo>
                    <a:pt x="879" y="167"/>
                  </a:lnTo>
                  <a:lnTo>
                    <a:pt x="887" y="173"/>
                  </a:lnTo>
                  <a:lnTo>
                    <a:pt x="897" y="177"/>
                  </a:lnTo>
                  <a:lnTo>
                    <a:pt x="908" y="180"/>
                  </a:lnTo>
                  <a:lnTo>
                    <a:pt x="921" y="181"/>
                  </a:lnTo>
                  <a:lnTo>
                    <a:pt x="921" y="181"/>
                  </a:lnTo>
                  <a:lnTo>
                    <a:pt x="938" y="180"/>
                  </a:lnTo>
                  <a:lnTo>
                    <a:pt x="954" y="175"/>
                  </a:lnTo>
                  <a:lnTo>
                    <a:pt x="970" y="167"/>
                  </a:lnTo>
                  <a:lnTo>
                    <a:pt x="984" y="156"/>
                  </a:lnTo>
                  <a:lnTo>
                    <a:pt x="984" y="156"/>
                  </a:lnTo>
                  <a:lnTo>
                    <a:pt x="995" y="143"/>
                  </a:lnTo>
                  <a:lnTo>
                    <a:pt x="1003" y="129"/>
                  </a:lnTo>
                  <a:lnTo>
                    <a:pt x="1008" y="113"/>
                  </a:lnTo>
                  <a:lnTo>
                    <a:pt x="1009" y="96"/>
                  </a:lnTo>
                  <a:lnTo>
                    <a:pt x="1009" y="96"/>
                  </a:lnTo>
                  <a:lnTo>
                    <a:pt x="1009" y="84"/>
                  </a:lnTo>
                  <a:lnTo>
                    <a:pt x="1006" y="73"/>
                  </a:lnTo>
                  <a:lnTo>
                    <a:pt x="1000" y="64"/>
                  </a:lnTo>
                  <a:lnTo>
                    <a:pt x="994" y="56"/>
                  </a:lnTo>
                  <a:lnTo>
                    <a:pt x="994" y="56"/>
                  </a:lnTo>
                  <a:close/>
                  <a:moveTo>
                    <a:pt x="894" y="2"/>
                  </a:moveTo>
                  <a:lnTo>
                    <a:pt x="894" y="2"/>
                  </a:lnTo>
                  <a:lnTo>
                    <a:pt x="889" y="2"/>
                  </a:lnTo>
                  <a:lnTo>
                    <a:pt x="883" y="0"/>
                  </a:lnTo>
                  <a:lnTo>
                    <a:pt x="883" y="0"/>
                  </a:lnTo>
                  <a:lnTo>
                    <a:pt x="856" y="43"/>
                  </a:lnTo>
                  <a:lnTo>
                    <a:pt x="829" y="80"/>
                  </a:lnTo>
                  <a:lnTo>
                    <a:pt x="829" y="80"/>
                  </a:lnTo>
                  <a:lnTo>
                    <a:pt x="805" y="0"/>
                  </a:lnTo>
                  <a:lnTo>
                    <a:pt x="805" y="0"/>
                  </a:lnTo>
                  <a:lnTo>
                    <a:pt x="795" y="2"/>
                  </a:lnTo>
                  <a:lnTo>
                    <a:pt x="786" y="2"/>
                  </a:lnTo>
                  <a:lnTo>
                    <a:pt x="786" y="2"/>
                  </a:lnTo>
                  <a:lnTo>
                    <a:pt x="773" y="2"/>
                  </a:lnTo>
                  <a:lnTo>
                    <a:pt x="760" y="0"/>
                  </a:lnTo>
                  <a:lnTo>
                    <a:pt x="795" y="100"/>
                  </a:lnTo>
                  <a:lnTo>
                    <a:pt x="781" y="177"/>
                  </a:lnTo>
                  <a:lnTo>
                    <a:pt x="819" y="177"/>
                  </a:lnTo>
                  <a:lnTo>
                    <a:pt x="833" y="97"/>
                  </a:lnTo>
                  <a:lnTo>
                    <a:pt x="833" y="97"/>
                  </a:lnTo>
                  <a:lnTo>
                    <a:pt x="908" y="0"/>
                  </a:lnTo>
                  <a:lnTo>
                    <a:pt x="908" y="0"/>
                  </a:lnTo>
                  <a:lnTo>
                    <a:pt x="894" y="2"/>
                  </a:lnTo>
                  <a:lnTo>
                    <a:pt x="894" y="2"/>
                  </a:lnTo>
                  <a:close/>
                  <a:moveTo>
                    <a:pt x="721" y="99"/>
                  </a:moveTo>
                  <a:lnTo>
                    <a:pt x="721" y="99"/>
                  </a:lnTo>
                  <a:lnTo>
                    <a:pt x="705" y="119"/>
                  </a:lnTo>
                  <a:lnTo>
                    <a:pt x="691" y="135"/>
                  </a:lnTo>
                  <a:lnTo>
                    <a:pt x="667" y="99"/>
                  </a:lnTo>
                  <a:lnTo>
                    <a:pt x="667" y="99"/>
                  </a:lnTo>
                  <a:lnTo>
                    <a:pt x="681" y="89"/>
                  </a:lnTo>
                  <a:lnTo>
                    <a:pt x="691" y="80"/>
                  </a:lnTo>
                  <a:lnTo>
                    <a:pt x="697" y="70"/>
                  </a:lnTo>
                  <a:lnTo>
                    <a:pt x="698" y="65"/>
                  </a:lnTo>
                  <a:lnTo>
                    <a:pt x="698" y="62"/>
                  </a:lnTo>
                  <a:lnTo>
                    <a:pt x="698" y="62"/>
                  </a:lnTo>
                  <a:lnTo>
                    <a:pt x="698" y="56"/>
                  </a:lnTo>
                  <a:lnTo>
                    <a:pt x="697" y="53"/>
                  </a:lnTo>
                  <a:lnTo>
                    <a:pt x="695" y="48"/>
                  </a:lnTo>
                  <a:lnTo>
                    <a:pt x="692" y="45"/>
                  </a:lnTo>
                  <a:lnTo>
                    <a:pt x="687" y="43"/>
                  </a:lnTo>
                  <a:lnTo>
                    <a:pt x="683" y="41"/>
                  </a:lnTo>
                  <a:lnTo>
                    <a:pt x="668" y="40"/>
                  </a:lnTo>
                  <a:lnTo>
                    <a:pt x="668" y="40"/>
                  </a:lnTo>
                  <a:lnTo>
                    <a:pt x="660" y="40"/>
                  </a:lnTo>
                  <a:lnTo>
                    <a:pt x="654" y="41"/>
                  </a:lnTo>
                  <a:lnTo>
                    <a:pt x="646" y="45"/>
                  </a:lnTo>
                  <a:lnTo>
                    <a:pt x="641" y="49"/>
                  </a:lnTo>
                  <a:lnTo>
                    <a:pt x="641" y="49"/>
                  </a:lnTo>
                  <a:lnTo>
                    <a:pt x="635" y="56"/>
                  </a:lnTo>
                  <a:lnTo>
                    <a:pt x="632" y="62"/>
                  </a:lnTo>
                  <a:lnTo>
                    <a:pt x="630" y="69"/>
                  </a:lnTo>
                  <a:lnTo>
                    <a:pt x="629" y="76"/>
                  </a:lnTo>
                  <a:lnTo>
                    <a:pt x="629" y="76"/>
                  </a:lnTo>
                  <a:lnTo>
                    <a:pt x="629" y="83"/>
                  </a:lnTo>
                  <a:lnTo>
                    <a:pt x="630" y="89"/>
                  </a:lnTo>
                  <a:lnTo>
                    <a:pt x="637" y="103"/>
                  </a:lnTo>
                  <a:lnTo>
                    <a:pt x="637" y="103"/>
                  </a:lnTo>
                  <a:lnTo>
                    <a:pt x="618" y="115"/>
                  </a:lnTo>
                  <a:lnTo>
                    <a:pt x="610" y="119"/>
                  </a:lnTo>
                  <a:lnTo>
                    <a:pt x="603" y="126"/>
                  </a:lnTo>
                  <a:lnTo>
                    <a:pt x="599" y="132"/>
                  </a:lnTo>
                  <a:lnTo>
                    <a:pt x="595" y="137"/>
                  </a:lnTo>
                  <a:lnTo>
                    <a:pt x="592" y="143"/>
                  </a:lnTo>
                  <a:lnTo>
                    <a:pt x="592" y="150"/>
                  </a:lnTo>
                  <a:lnTo>
                    <a:pt x="592" y="150"/>
                  </a:lnTo>
                  <a:lnTo>
                    <a:pt x="592" y="156"/>
                  </a:lnTo>
                  <a:lnTo>
                    <a:pt x="595" y="162"/>
                  </a:lnTo>
                  <a:lnTo>
                    <a:pt x="599" y="167"/>
                  </a:lnTo>
                  <a:lnTo>
                    <a:pt x="602" y="172"/>
                  </a:lnTo>
                  <a:lnTo>
                    <a:pt x="602" y="172"/>
                  </a:lnTo>
                  <a:lnTo>
                    <a:pt x="606" y="175"/>
                  </a:lnTo>
                  <a:lnTo>
                    <a:pt x="613" y="177"/>
                  </a:lnTo>
                  <a:lnTo>
                    <a:pt x="619" y="178"/>
                  </a:lnTo>
                  <a:lnTo>
                    <a:pt x="626" y="178"/>
                  </a:lnTo>
                  <a:lnTo>
                    <a:pt x="626" y="178"/>
                  </a:lnTo>
                  <a:lnTo>
                    <a:pt x="637" y="178"/>
                  </a:lnTo>
                  <a:lnTo>
                    <a:pt x="648" y="175"/>
                  </a:lnTo>
                  <a:lnTo>
                    <a:pt x="659" y="170"/>
                  </a:lnTo>
                  <a:lnTo>
                    <a:pt x="672" y="162"/>
                  </a:lnTo>
                  <a:lnTo>
                    <a:pt x="679" y="177"/>
                  </a:lnTo>
                  <a:lnTo>
                    <a:pt x="718" y="177"/>
                  </a:lnTo>
                  <a:lnTo>
                    <a:pt x="695" y="145"/>
                  </a:lnTo>
                  <a:lnTo>
                    <a:pt x="695" y="145"/>
                  </a:lnTo>
                  <a:lnTo>
                    <a:pt x="730" y="110"/>
                  </a:lnTo>
                  <a:lnTo>
                    <a:pt x="721" y="99"/>
                  </a:lnTo>
                  <a:close/>
                  <a:moveTo>
                    <a:pt x="478" y="45"/>
                  </a:moveTo>
                  <a:lnTo>
                    <a:pt x="478" y="45"/>
                  </a:lnTo>
                  <a:lnTo>
                    <a:pt x="476" y="54"/>
                  </a:lnTo>
                  <a:lnTo>
                    <a:pt x="475" y="61"/>
                  </a:lnTo>
                  <a:lnTo>
                    <a:pt x="475" y="61"/>
                  </a:lnTo>
                  <a:lnTo>
                    <a:pt x="510" y="59"/>
                  </a:lnTo>
                  <a:lnTo>
                    <a:pt x="488" y="177"/>
                  </a:lnTo>
                  <a:lnTo>
                    <a:pt x="514" y="177"/>
                  </a:lnTo>
                  <a:lnTo>
                    <a:pt x="538" y="59"/>
                  </a:lnTo>
                  <a:lnTo>
                    <a:pt x="538" y="59"/>
                  </a:lnTo>
                  <a:lnTo>
                    <a:pt x="559" y="61"/>
                  </a:lnTo>
                  <a:lnTo>
                    <a:pt x="572" y="62"/>
                  </a:lnTo>
                  <a:lnTo>
                    <a:pt x="572" y="62"/>
                  </a:lnTo>
                  <a:lnTo>
                    <a:pt x="572" y="53"/>
                  </a:lnTo>
                  <a:lnTo>
                    <a:pt x="575" y="45"/>
                  </a:lnTo>
                  <a:lnTo>
                    <a:pt x="478" y="45"/>
                  </a:lnTo>
                  <a:close/>
                  <a:moveTo>
                    <a:pt x="449" y="46"/>
                  </a:moveTo>
                  <a:lnTo>
                    <a:pt x="449" y="46"/>
                  </a:lnTo>
                  <a:lnTo>
                    <a:pt x="441" y="43"/>
                  </a:lnTo>
                  <a:lnTo>
                    <a:pt x="435" y="43"/>
                  </a:lnTo>
                  <a:lnTo>
                    <a:pt x="435" y="43"/>
                  </a:lnTo>
                  <a:lnTo>
                    <a:pt x="424" y="45"/>
                  </a:lnTo>
                  <a:lnTo>
                    <a:pt x="415" y="46"/>
                  </a:lnTo>
                  <a:lnTo>
                    <a:pt x="407" y="51"/>
                  </a:lnTo>
                  <a:lnTo>
                    <a:pt x="399" y="56"/>
                  </a:lnTo>
                  <a:lnTo>
                    <a:pt x="399" y="56"/>
                  </a:lnTo>
                  <a:lnTo>
                    <a:pt x="391" y="64"/>
                  </a:lnTo>
                  <a:lnTo>
                    <a:pt x="386" y="72"/>
                  </a:lnTo>
                  <a:lnTo>
                    <a:pt x="383" y="81"/>
                  </a:lnTo>
                  <a:lnTo>
                    <a:pt x="383" y="91"/>
                  </a:lnTo>
                  <a:lnTo>
                    <a:pt x="383" y="91"/>
                  </a:lnTo>
                  <a:lnTo>
                    <a:pt x="383" y="97"/>
                  </a:lnTo>
                  <a:lnTo>
                    <a:pt x="386" y="103"/>
                  </a:lnTo>
                  <a:lnTo>
                    <a:pt x="389" y="110"/>
                  </a:lnTo>
                  <a:lnTo>
                    <a:pt x="394" y="115"/>
                  </a:lnTo>
                  <a:lnTo>
                    <a:pt x="394" y="115"/>
                  </a:lnTo>
                  <a:lnTo>
                    <a:pt x="416" y="129"/>
                  </a:lnTo>
                  <a:lnTo>
                    <a:pt x="416" y="129"/>
                  </a:lnTo>
                  <a:lnTo>
                    <a:pt x="421" y="132"/>
                  </a:lnTo>
                  <a:lnTo>
                    <a:pt x="426" y="137"/>
                  </a:lnTo>
                  <a:lnTo>
                    <a:pt x="427" y="142"/>
                  </a:lnTo>
                  <a:lnTo>
                    <a:pt x="429" y="145"/>
                  </a:lnTo>
                  <a:lnTo>
                    <a:pt x="429" y="145"/>
                  </a:lnTo>
                  <a:lnTo>
                    <a:pt x="427" y="150"/>
                  </a:lnTo>
                  <a:lnTo>
                    <a:pt x="426" y="154"/>
                  </a:lnTo>
                  <a:lnTo>
                    <a:pt x="424" y="159"/>
                  </a:lnTo>
                  <a:lnTo>
                    <a:pt x="421" y="162"/>
                  </a:lnTo>
                  <a:lnTo>
                    <a:pt x="421" y="162"/>
                  </a:lnTo>
                  <a:lnTo>
                    <a:pt x="411" y="167"/>
                  </a:lnTo>
                  <a:lnTo>
                    <a:pt x="402" y="169"/>
                  </a:lnTo>
                  <a:lnTo>
                    <a:pt x="402" y="169"/>
                  </a:lnTo>
                  <a:lnTo>
                    <a:pt x="391" y="167"/>
                  </a:lnTo>
                  <a:lnTo>
                    <a:pt x="384" y="164"/>
                  </a:lnTo>
                  <a:lnTo>
                    <a:pt x="381" y="161"/>
                  </a:lnTo>
                  <a:lnTo>
                    <a:pt x="380" y="158"/>
                  </a:lnTo>
                  <a:lnTo>
                    <a:pt x="378" y="148"/>
                  </a:lnTo>
                  <a:lnTo>
                    <a:pt x="376" y="148"/>
                  </a:lnTo>
                  <a:lnTo>
                    <a:pt x="365" y="172"/>
                  </a:lnTo>
                  <a:lnTo>
                    <a:pt x="365" y="172"/>
                  </a:lnTo>
                  <a:lnTo>
                    <a:pt x="370" y="177"/>
                  </a:lnTo>
                  <a:lnTo>
                    <a:pt x="378" y="178"/>
                  </a:lnTo>
                  <a:lnTo>
                    <a:pt x="386" y="180"/>
                  </a:lnTo>
                  <a:lnTo>
                    <a:pt x="395" y="181"/>
                  </a:lnTo>
                  <a:lnTo>
                    <a:pt x="395" y="181"/>
                  </a:lnTo>
                  <a:lnTo>
                    <a:pt x="407" y="180"/>
                  </a:lnTo>
                  <a:lnTo>
                    <a:pt x="418" y="178"/>
                  </a:lnTo>
                  <a:lnTo>
                    <a:pt x="427" y="173"/>
                  </a:lnTo>
                  <a:lnTo>
                    <a:pt x="435" y="167"/>
                  </a:lnTo>
                  <a:lnTo>
                    <a:pt x="435" y="167"/>
                  </a:lnTo>
                  <a:lnTo>
                    <a:pt x="443" y="161"/>
                  </a:lnTo>
                  <a:lnTo>
                    <a:pt x="449" y="151"/>
                  </a:lnTo>
                  <a:lnTo>
                    <a:pt x="453" y="142"/>
                  </a:lnTo>
                  <a:lnTo>
                    <a:pt x="453" y="130"/>
                  </a:lnTo>
                  <a:lnTo>
                    <a:pt x="453" y="130"/>
                  </a:lnTo>
                  <a:lnTo>
                    <a:pt x="453" y="124"/>
                  </a:lnTo>
                  <a:lnTo>
                    <a:pt x="449" y="118"/>
                  </a:lnTo>
                  <a:lnTo>
                    <a:pt x="446" y="111"/>
                  </a:lnTo>
                  <a:lnTo>
                    <a:pt x="441" y="107"/>
                  </a:lnTo>
                  <a:lnTo>
                    <a:pt x="441" y="107"/>
                  </a:lnTo>
                  <a:lnTo>
                    <a:pt x="419" y="92"/>
                  </a:lnTo>
                  <a:lnTo>
                    <a:pt x="419" y="92"/>
                  </a:lnTo>
                  <a:lnTo>
                    <a:pt x="415" y="89"/>
                  </a:lnTo>
                  <a:lnTo>
                    <a:pt x="410" y="84"/>
                  </a:lnTo>
                  <a:lnTo>
                    <a:pt x="408" y="80"/>
                  </a:lnTo>
                  <a:lnTo>
                    <a:pt x="407" y="75"/>
                  </a:lnTo>
                  <a:lnTo>
                    <a:pt x="407" y="75"/>
                  </a:lnTo>
                  <a:lnTo>
                    <a:pt x="408" y="72"/>
                  </a:lnTo>
                  <a:lnTo>
                    <a:pt x="408" y="67"/>
                  </a:lnTo>
                  <a:lnTo>
                    <a:pt x="411" y="64"/>
                  </a:lnTo>
                  <a:lnTo>
                    <a:pt x="415" y="61"/>
                  </a:lnTo>
                  <a:lnTo>
                    <a:pt x="415" y="61"/>
                  </a:lnTo>
                  <a:lnTo>
                    <a:pt x="422" y="56"/>
                  </a:lnTo>
                  <a:lnTo>
                    <a:pt x="432" y="54"/>
                  </a:lnTo>
                  <a:lnTo>
                    <a:pt x="432" y="54"/>
                  </a:lnTo>
                  <a:lnTo>
                    <a:pt x="438" y="56"/>
                  </a:lnTo>
                  <a:lnTo>
                    <a:pt x="445" y="59"/>
                  </a:lnTo>
                  <a:lnTo>
                    <a:pt x="445" y="59"/>
                  </a:lnTo>
                  <a:lnTo>
                    <a:pt x="449" y="64"/>
                  </a:lnTo>
                  <a:lnTo>
                    <a:pt x="451" y="72"/>
                  </a:lnTo>
                  <a:lnTo>
                    <a:pt x="454" y="72"/>
                  </a:lnTo>
                  <a:lnTo>
                    <a:pt x="464" y="53"/>
                  </a:lnTo>
                  <a:lnTo>
                    <a:pt x="464" y="53"/>
                  </a:lnTo>
                  <a:lnTo>
                    <a:pt x="459" y="49"/>
                  </a:lnTo>
                  <a:lnTo>
                    <a:pt x="449" y="46"/>
                  </a:lnTo>
                  <a:lnTo>
                    <a:pt x="449" y="46"/>
                  </a:lnTo>
                  <a:close/>
                  <a:moveTo>
                    <a:pt x="364" y="46"/>
                  </a:moveTo>
                  <a:lnTo>
                    <a:pt x="364" y="46"/>
                  </a:lnTo>
                  <a:lnTo>
                    <a:pt x="357" y="46"/>
                  </a:lnTo>
                  <a:lnTo>
                    <a:pt x="340" y="135"/>
                  </a:lnTo>
                  <a:lnTo>
                    <a:pt x="273" y="46"/>
                  </a:lnTo>
                  <a:lnTo>
                    <a:pt x="257" y="46"/>
                  </a:lnTo>
                  <a:lnTo>
                    <a:pt x="231" y="177"/>
                  </a:lnTo>
                  <a:lnTo>
                    <a:pt x="246" y="177"/>
                  </a:lnTo>
                  <a:lnTo>
                    <a:pt x="264" y="83"/>
                  </a:lnTo>
                  <a:lnTo>
                    <a:pt x="330" y="177"/>
                  </a:lnTo>
                  <a:lnTo>
                    <a:pt x="346" y="177"/>
                  </a:lnTo>
                  <a:lnTo>
                    <a:pt x="372" y="46"/>
                  </a:lnTo>
                  <a:lnTo>
                    <a:pt x="372" y="46"/>
                  </a:lnTo>
                  <a:lnTo>
                    <a:pt x="364" y="46"/>
                  </a:lnTo>
                  <a:lnTo>
                    <a:pt x="364" y="46"/>
                  </a:lnTo>
                  <a:close/>
                  <a:moveTo>
                    <a:pt x="194" y="46"/>
                  </a:moveTo>
                  <a:lnTo>
                    <a:pt x="143" y="46"/>
                  </a:lnTo>
                  <a:lnTo>
                    <a:pt x="118" y="177"/>
                  </a:lnTo>
                  <a:lnTo>
                    <a:pt x="146" y="177"/>
                  </a:lnTo>
                  <a:lnTo>
                    <a:pt x="158" y="118"/>
                  </a:lnTo>
                  <a:lnTo>
                    <a:pt x="161" y="118"/>
                  </a:lnTo>
                  <a:lnTo>
                    <a:pt x="183" y="177"/>
                  </a:lnTo>
                  <a:lnTo>
                    <a:pt x="216" y="177"/>
                  </a:lnTo>
                  <a:lnTo>
                    <a:pt x="188" y="113"/>
                  </a:lnTo>
                  <a:lnTo>
                    <a:pt x="188" y="113"/>
                  </a:lnTo>
                  <a:lnTo>
                    <a:pt x="204" y="107"/>
                  </a:lnTo>
                  <a:lnTo>
                    <a:pt x="215" y="99"/>
                  </a:lnTo>
                  <a:lnTo>
                    <a:pt x="215" y="99"/>
                  </a:lnTo>
                  <a:lnTo>
                    <a:pt x="219" y="94"/>
                  </a:lnTo>
                  <a:lnTo>
                    <a:pt x="223" y="88"/>
                  </a:lnTo>
                  <a:lnTo>
                    <a:pt x="226" y="81"/>
                  </a:lnTo>
                  <a:lnTo>
                    <a:pt x="226" y="73"/>
                  </a:lnTo>
                  <a:lnTo>
                    <a:pt x="226" y="73"/>
                  </a:lnTo>
                  <a:lnTo>
                    <a:pt x="226" y="67"/>
                  </a:lnTo>
                  <a:lnTo>
                    <a:pt x="224" y="61"/>
                  </a:lnTo>
                  <a:lnTo>
                    <a:pt x="221" y="57"/>
                  </a:lnTo>
                  <a:lnTo>
                    <a:pt x="218" y="53"/>
                  </a:lnTo>
                  <a:lnTo>
                    <a:pt x="213" y="49"/>
                  </a:lnTo>
                  <a:lnTo>
                    <a:pt x="208" y="48"/>
                  </a:lnTo>
                  <a:lnTo>
                    <a:pt x="194" y="46"/>
                  </a:lnTo>
                  <a:lnTo>
                    <a:pt x="194" y="46"/>
                  </a:lnTo>
                  <a:close/>
                  <a:moveTo>
                    <a:pt x="34" y="0"/>
                  </a:moveTo>
                  <a:lnTo>
                    <a:pt x="0" y="177"/>
                  </a:lnTo>
                  <a:lnTo>
                    <a:pt x="99" y="177"/>
                  </a:lnTo>
                  <a:lnTo>
                    <a:pt x="99" y="177"/>
                  </a:lnTo>
                  <a:lnTo>
                    <a:pt x="97" y="170"/>
                  </a:lnTo>
                  <a:lnTo>
                    <a:pt x="97" y="165"/>
                  </a:lnTo>
                  <a:lnTo>
                    <a:pt x="99" y="161"/>
                  </a:lnTo>
                  <a:lnTo>
                    <a:pt x="102" y="156"/>
                  </a:lnTo>
                  <a:lnTo>
                    <a:pt x="102" y="156"/>
                  </a:lnTo>
                  <a:lnTo>
                    <a:pt x="50" y="159"/>
                  </a:lnTo>
                  <a:lnTo>
                    <a:pt x="42" y="159"/>
                  </a:lnTo>
                  <a:lnTo>
                    <a:pt x="54" y="91"/>
                  </a:lnTo>
                  <a:lnTo>
                    <a:pt x="54" y="91"/>
                  </a:lnTo>
                  <a:lnTo>
                    <a:pt x="88" y="92"/>
                  </a:lnTo>
                  <a:lnTo>
                    <a:pt x="113" y="96"/>
                  </a:lnTo>
                  <a:lnTo>
                    <a:pt x="113" y="96"/>
                  </a:lnTo>
                  <a:lnTo>
                    <a:pt x="113" y="81"/>
                  </a:lnTo>
                  <a:lnTo>
                    <a:pt x="118" y="73"/>
                  </a:lnTo>
                  <a:lnTo>
                    <a:pt x="118" y="73"/>
                  </a:lnTo>
                  <a:lnTo>
                    <a:pt x="75" y="75"/>
                  </a:lnTo>
                  <a:lnTo>
                    <a:pt x="75" y="75"/>
                  </a:lnTo>
                  <a:lnTo>
                    <a:pt x="59" y="75"/>
                  </a:lnTo>
                  <a:lnTo>
                    <a:pt x="69" y="19"/>
                  </a:lnTo>
                  <a:lnTo>
                    <a:pt x="83" y="19"/>
                  </a:lnTo>
                  <a:lnTo>
                    <a:pt x="83" y="19"/>
                  </a:lnTo>
                  <a:lnTo>
                    <a:pt x="105" y="19"/>
                  </a:lnTo>
                  <a:lnTo>
                    <a:pt x="127" y="22"/>
                  </a:lnTo>
                  <a:lnTo>
                    <a:pt x="127" y="22"/>
                  </a:lnTo>
                  <a:lnTo>
                    <a:pt x="129" y="10"/>
                  </a:lnTo>
                  <a:lnTo>
                    <a:pt x="132" y="0"/>
                  </a:lnTo>
                  <a:lnTo>
                    <a:pt x="34" y="0"/>
                  </a:lnTo>
                  <a:close/>
                  <a:moveTo>
                    <a:pt x="662" y="91"/>
                  </a:moveTo>
                  <a:lnTo>
                    <a:pt x="662" y="91"/>
                  </a:lnTo>
                  <a:lnTo>
                    <a:pt x="657" y="78"/>
                  </a:lnTo>
                  <a:lnTo>
                    <a:pt x="654" y="69"/>
                  </a:lnTo>
                  <a:lnTo>
                    <a:pt x="654" y="69"/>
                  </a:lnTo>
                  <a:lnTo>
                    <a:pt x="656" y="61"/>
                  </a:lnTo>
                  <a:lnTo>
                    <a:pt x="659" y="56"/>
                  </a:lnTo>
                  <a:lnTo>
                    <a:pt x="659" y="56"/>
                  </a:lnTo>
                  <a:lnTo>
                    <a:pt x="665" y="51"/>
                  </a:lnTo>
                  <a:lnTo>
                    <a:pt x="672" y="49"/>
                  </a:lnTo>
                  <a:lnTo>
                    <a:pt x="672" y="49"/>
                  </a:lnTo>
                  <a:lnTo>
                    <a:pt x="676" y="51"/>
                  </a:lnTo>
                  <a:lnTo>
                    <a:pt x="679" y="53"/>
                  </a:lnTo>
                  <a:lnTo>
                    <a:pt x="679" y="53"/>
                  </a:lnTo>
                  <a:lnTo>
                    <a:pt x="683" y="57"/>
                  </a:lnTo>
                  <a:lnTo>
                    <a:pt x="683" y="62"/>
                  </a:lnTo>
                  <a:lnTo>
                    <a:pt x="683" y="62"/>
                  </a:lnTo>
                  <a:lnTo>
                    <a:pt x="683" y="70"/>
                  </a:lnTo>
                  <a:lnTo>
                    <a:pt x="678" y="76"/>
                  </a:lnTo>
                  <a:lnTo>
                    <a:pt x="672" y="84"/>
                  </a:lnTo>
                  <a:lnTo>
                    <a:pt x="662" y="91"/>
                  </a:lnTo>
                  <a:lnTo>
                    <a:pt x="662" y="91"/>
                  </a:lnTo>
                  <a:close/>
                  <a:moveTo>
                    <a:pt x="645" y="164"/>
                  </a:moveTo>
                  <a:lnTo>
                    <a:pt x="645" y="164"/>
                  </a:lnTo>
                  <a:lnTo>
                    <a:pt x="633" y="162"/>
                  </a:lnTo>
                  <a:lnTo>
                    <a:pt x="629" y="161"/>
                  </a:lnTo>
                  <a:lnTo>
                    <a:pt x="626" y="158"/>
                  </a:lnTo>
                  <a:lnTo>
                    <a:pt x="624" y="154"/>
                  </a:lnTo>
                  <a:lnTo>
                    <a:pt x="621" y="151"/>
                  </a:lnTo>
                  <a:lnTo>
                    <a:pt x="619" y="140"/>
                  </a:lnTo>
                  <a:lnTo>
                    <a:pt x="619" y="140"/>
                  </a:lnTo>
                  <a:lnTo>
                    <a:pt x="621" y="132"/>
                  </a:lnTo>
                  <a:lnTo>
                    <a:pt x="627" y="124"/>
                  </a:lnTo>
                  <a:lnTo>
                    <a:pt x="627" y="124"/>
                  </a:lnTo>
                  <a:lnTo>
                    <a:pt x="633" y="116"/>
                  </a:lnTo>
                  <a:lnTo>
                    <a:pt x="640" y="113"/>
                  </a:lnTo>
                  <a:lnTo>
                    <a:pt x="667" y="156"/>
                  </a:lnTo>
                  <a:lnTo>
                    <a:pt x="667" y="156"/>
                  </a:lnTo>
                  <a:lnTo>
                    <a:pt x="654" y="162"/>
                  </a:lnTo>
                  <a:lnTo>
                    <a:pt x="645" y="164"/>
                  </a:lnTo>
                  <a:lnTo>
                    <a:pt x="645" y="164"/>
                  </a:lnTo>
                  <a:close/>
                  <a:moveTo>
                    <a:pt x="189" y="99"/>
                  </a:moveTo>
                  <a:lnTo>
                    <a:pt x="189" y="99"/>
                  </a:lnTo>
                  <a:lnTo>
                    <a:pt x="185" y="103"/>
                  </a:lnTo>
                  <a:lnTo>
                    <a:pt x="180" y="107"/>
                  </a:lnTo>
                  <a:lnTo>
                    <a:pt x="173" y="108"/>
                  </a:lnTo>
                  <a:lnTo>
                    <a:pt x="165" y="110"/>
                  </a:lnTo>
                  <a:lnTo>
                    <a:pt x="161" y="110"/>
                  </a:lnTo>
                  <a:lnTo>
                    <a:pt x="170" y="59"/>
                  </a:lnTo>
                  <a:lnTo>
                    <a:pt x="181" y="59"/>
                  </a:lnTo>
                  <a:lnTo>
                    <a:pt x="181" y="59"/>
                  </a:lnTo>
                  <a:lnTo>
                    <a:pt x="188" y="61"/>
                  </a:lnTo>
                  <a:lnTo>
                    <a:pt x="192" y="62"/>
                  </a:lnTo>
                  <a:lnTo>
                    <a:pt x="196" y="67"/>
                  </a:lnTo>
                  <a:lnTo>
                    <a:pt x="197" y="73"/>
                  </a:lnTo>
                  <a:lnTo>
                    <a:pt x="197" y="73"/>
                  </a:lnTo>
                  <a:lnTo>
                    <a:pt x="196" y="81"/>
                  </a:lnTo>
                  <a:lnTo>
                    <a:pt x="194" y="88"/>
                  </a:lnTo>
                  <a:lnTo>
                    <a:pt x="192" y="94"/>
                  </a:lnTo>
                  <a:lnTo>
                    <a:pt x="189" y="99"/>
                  </a:lnTo>
                  <a:lnTo>
                    <a:pt x="189" y="99"/>
                  </a:lnTo>
                  <a:close/>
                </a:path>
              </a:pathLst>
            </a:custGeom>
            <a:solidFill>
              <a:schemeClr val="tx1"/>
            </a:solidFill>
            <a:ln w="9525">
              <a:noFill/>
              <a:round/>
              <a:headEnd/>
              <a:tailEnd/>
            </a:ln>
          </p:spPr>
          <p:txBody>
            <a:bodyPr/>
            <a:lstStyle/>
            <a:p>
              <a:endParaRPr lang="en-NZ" dirty="0">
                <a:solidFill>
                  <a:srgbClr val="000000"/>
                </a:solidFill>
              </a:endParaRPr>
            </a:p>
          </p:txBody>
        </p:sp>
        <p:sp>
          <p:nvSpPr>
            <p:cNvPr id="11" name="Freeform 39"/>
            <p:cNvSpPr>
              <a:spLocks noEditPoints="1"/>
            </p:cNvSpPr>
            <p:nvPr userDrawn="1"/>
          </p:nvSpPr>
          <p:spPr bwMode="black">
            <a:xfrm>
              <a:off x="4673" y="4207"/>
              <a:ext cx="50" cy="58"/>
            </a:xfrm>
            <a:custGeom>
              <a:avLst/>
              <a:gdLst/>
              <a:ahLst/>
              <a:cxnLst>
                <a:cxn ang="0">
                  <a:pos x="70" y="38"/>
                </a:cxn>
                <a:cxn ang="0">
                  <a:pos x="65" y="54"/>
                </a:cxn>
                <a:cxn ang="0">
                  <a:pos x="57" y="65"/>
                </a:cxn>
                <a:cxn ang="0">
                  <a:pos x="47" y="72"/>
                </a:cxn>
                <a:cxn ang="0">
                  <a:pos x="36" y="75"/>
                </a:cxn>
                <a:cxn ang="0">
                  <a:pos x="31" y="73"/>
                </a:cxn>
                <a:cxn ang="0">
                  <a:pos x="24" y="70"/>
                </a:cxn>
                <a:cxn ang="0">
                  <a:pos x="19" y="62"/>
                </a:cxn>
                <a:cxn ang="0">
                  <a:pos x="19" y="49"/>
                </a:cxn>
                <a:cxn ang="0">
                  <a:pos x="19" y="41"/>
                </a:cxn>
                <a:cxn ang="0">
                  <a:pos x="30" y="16"/>
                </a:cxn>
                <a:cxn ang="0">
                  <a:pos x="39" y="10"/>
                </a:cxn>
                <a:cxn ang="0">
                  <a:pos x="51" y="7"/>
                </a:cxn>
                <a:cxn ang="0">
                  <a:pos x="55" y="7"/>
                </a:cxn>
                <a:cxn ang="0">
                  <a:pos x="65" y="11"/>
                </a:cxn>
                <a:cxn ang="0">
                  <a:pos x="70" y="19"/>
                </a:cxn>
                <a:cxn ang="0">
                  <a:pos x="70" y="30"/>
                </a:cxn>
                <a:cxn ang="0">
                  <a:pos x="70" y="38"/>
                </a:cxn>
                <a:cxn ang="0">
                  <a:pos x="52" y="0"/>
                </a:cxn>
                <a:cxn ang="0">
                  <a:pos x="33" y="3"/>
                </a:cxn>
                <a:cxn ang="0">
                  <a:pos x="19" y="11"/>
                </a:cxn>
                <a:cxn ang="0">
                  <a:pos x="8" y="24"/>
                </a:cxn>
                <a:cxn ang="0">
                  <a:pos x="1" y="40"/>
                </a:cxn>
                <a:cxn ang="0">
                  <a:pos x="0" y="51"/>
                </a:cxn>
                <a:cxn ang="0">
                  <a:pos x="3" y="65"/>
                </a:cxn>
                <a:cxn ang="0">
                  <a:pos x="12" y="76"/>
                </a:cxn>
                <a:cxn ang="0">
                  <a:pos x="27" y="81"/>
                </a:cxn>
                <a:cxn ang="0">
                  <a:pos x="35" y="81"/>
                </a:cxn>
                <a:cxn ang="0">
                  <a:pos x="60" y="103"/>
                </a:cxn>
                <a:cxn ang="0">
                  <a:pos x="70" y="99"/>
                </a:cxn>
                <a:cxn ang="0">
                  <a:pos x="77" y="97"/>
                </a:cxn>
                <a:cxn ang="0">
                  <a:pos x="51" y="80"/>
                </a:cxn>
                <a:cxn ang="0">
                  <a:pos x="76" y="64"/>
                </a:cxn>
                <a:cxn ang="0">
                  <a:pos x="85" y="46"/>
                </a:cxn>
                <a:cxn ang="0">
                  <a:pos x="87" y="40"/>
                </a:cxn>
                <a:cxn ang="0">
                  <a:pos x="87" y="22"/>
                </a:cxn>
                <a:cxn ang="0">
                  <a:pos x="81" y="10"/>
                </a:cxn>
                <a:cxn ang="0">
                  <a:pos x="70" y="2"/>
                </a:cxn>
                <a:cxn ang="0">
                  <a:pos x="52" y="0"/>
                </a:cxn>
              </a:cxnLst>
              <a:rect l="0" t="0" r="r" b="b"/>
              <a:pathLst>
                <a:path w="89" h="103">
                  <a:moveTo>
                    <a:pt x="70" y="38"/>
                  </a:moveTo>
                  <a:lnTo>
                    <a:pt x="70" y="38"/>
                  </a:lnTo>
                  <a:lnTo>
                    <a:pt x="66" y="46"/>
                  </a:lnTo>
                  <a:lnTo>
                    <a:pt x="65" y="54"/>
                  </a:lnTo>
                  <a:lnTo>
                    <a:pt x="60" y="61"/>
                  </a:lnTo>
                  <a:lnTo>
                    <a:pt x="57" y="65"/>
                  </a:lnTo>
                  <a:lnTo>
                    <a:pt x="52" y="70"/>
                  </a:lnTo>
                  <a:lnTo>
                    <a:pt x="47" y="72"/>
                  </a:lnTo>
                  <a:lnTo>
                    <a:pt x="43" y="73"/>
                  </a:lnTo>
                  <a:lnTo>
                    <a:pt x="36" y="75"/>
                  </a:lnTo>
                  <a:lnTo>
                    <a:pt x="36" y="75"/>
                  </a:lnTo>
                  <a:lnTo>
                    <a:pt x="31" y="73"/>
                  </a:lnTo>
                  <a:lnTo>
                    <a:pt x="28" y="73"/>
                  </a:lnTo>
                  <a:lnTo>
                    <a:pt x="24" y="70"/>
                  </a:lnTo>
                  <a:lnTo>
                    <a:pt x="22" y="67"/>
                  </a:lnTo>
                  <a:lnTo>
                    <a:pt x="19" y="62"/>
                  </a:lnTo>
                  <a:lnTo>
                    <a:pt x="19" y="57"/>
                  </a:lnTo>
                  <a:lnTo>
                    <a:pt x="19" y="49"/>
                  </a:lnTo>
                  <a:lnTo>
                    <a:pt x="19" y="41"/>
                  </a:lnTo>
                  <a:lnTo>
                    <a:pt x="19" y="41"/>
                  </a:lnTo>
                  <a:lnTo>
                    <a:pt x="24" y="27"/>
                  </a:lnTo>
                  <a:lnTo>
                    <a:pt x="30" y="16"/>
                  </a:lnTo>
                  <a:lnTo>
                    <a:pt x="35" y="13"/>
                  </a:lnTo>
                  <a:lnTo>
                    <a:pt x="39" y="10"/>
                  </a:lnTo>
                  <a:lnTo>
                    <a:pt x="46" y="7"/>
                  </a:lnTo>
                  <a:lnTo>
                    <a:pt x="51" y="7"/>
                  </a:lnTo>
                  <a:lnTo>
                    <a:pt x="51" y="7"/>
                  </a:lnTo>
                  <a:lnTo>
                    <a:pt x="55" y="7"/>
                  </a:lnTo>
                  <a:lnTo>
                    <a:pt x="60" y="8"/>
                  </a:lnTo>
                  <a:lnTo>
                    <a:pt x="65" y="11"/>
                  </a:lnTo>
                  <a:lnTo>
                    <a:pt x="66" y="14"/>
                  </a:lnTo>
                  <a:lnTo>
                    <a:pt x="70" y="19"/>
                  </a:lnTo>
                  <a:lnTo>
                    <a:pt x="70" y="24"/>
                  </a:lnTo>
                  <a:lnTo>
                    <a:pt x="70" y="30"/>
                  </a:lnTo>
                  <a:lnTo>
                    <a:pt x="70" y="38"/>
                  </a:lnTo>
                  <a:lnTo>
                    <a:pt x="70" y="38"/>
                  </a:lnTo>
                  <a:close/>
                  <a:moveTo>
                    <a:pt x="52" y="0"/>
                  </a:moveTo>
                  <a:lnTo>
                    <a:pt x="52" y="0"/>
                  </a:lnTo>
                  <a:lnTo>
                    <a:pt x="43" y="0"/>
                  </a:lnTo>
                  <a:lnTo>
                    <a:pt x="33" y="3"/>
                  </a:lnTo>
                  <a:lnTo>
                    <a:pt x="25" y="7"/>
                  </a:lnTo>
                  <a:lnTo>
                    <a:pt x="19" y="11"/>
                  </a:lnTo>
                  <a:lnTo>
                    <a:pt x="12" y="18"/>
                  </a:lnTo>
                  <a:lnTo>
                    <a:pt x="8" y="24"/>
                  </a:lnTo>
                  <a:lnTo>
                    <a:pt x="3" y="32"/>
                  </a:lnTo>
                  <a:lnTo>
                    <a:pt x="1" y="40"/>
                  </a:lnTo>
                  <a:lnTo>
                    <a:pt x="1" y="40"/>
                  </a:lnTo>
                  <a:lnTo>
                    <a:pt x="0" y="51"/>
                  </a:lnTo>
                  <a:lnTo>
                    <a:pt x="0" y="59"/>
                  </a:lnTo>
                  <a:lnTo>
                    <a:pt x="3" y="65"/>
                  </a:lnTo>
                  <a:lnTo>
                    <a:pt x="8" y="72"/>
                  </a:lnTo>
                  <a:lnTo>
                    <a:pt x="12" y="76"/>
                  </a:lnTo>
                  <a:lnTo>
                    <a:pt x="19" y="80"/>
                  </a:lnTo>
                  <a:lnTo>
                    <a:pt x="27" y="81"/>
                  </a:lnTo>
                  <a:lnTo>
                    <a:pt x="35" y="81"/>
                  </a:lnTo>
                  <a:lnTo>
                    <a:pt x="35" y="81"/>
                  </a:lnTo>
                  <a:lnTo>
                    <a:pt x="49" y="92"/>
                  </a:lnTo>
                  <a:lnTo>
                    <a:pt x="60" y="103"/>
                  </a:lnTo>
                  <a:lnTo>
                    <a:pt x="60" y="103"/>
                  </a:lnTo>
                  <a:lnTo>
                    <a:pt x="70" y="99"/>
                  </a:lnTo>
                  <a:lnTo>
                    <a:pt x="77" y="97"/>
                  </a:lnTo>
                  <a:lnTo>
                    <a:pt x="77" y="97"/>
                  </a:lnTo>
                  <a:lnTo>
                    <a:pt x="51" y="80"/>
                  </a:lnTo>
                  <a:lnTo>
                    <a:pt x="51" y="80"/>
                  </a:lnTo>
                  <a:lnTo>
                    <a:pt x="65" y="73"/>
                  </a:lnTo>
                  <a:lnTo>
                    <a:pt x="76" y="64"/>
                  </a:lnTo>
                  <a:lnTo>
                    <a:pt x="84" y="53"/>
                  </a:lnTo>
                  <a:lnTo>
                    <a:pt x="85" y="46"/>
                  </a:lnTo>
                  <a:lnTo>
                    <a:pt x="87" y="40"/>
                  </a:lnTo>
                  <a:lnTo>
                    <a:pt x="87" y="40"/>
                  </a:lnTo>
                  <a:lnTo>
                    <a:pt x="89" y="30"/>
                  </a:lnTo>
                  <a:lnTo>
                    <a:pt x="87" y="22"/>
                  </a:lnTo>
                  <a:lnTo>
                    <a:pt x="85" y="16"/>
                  </a:lnTo>
                  <a:lnTo>
                    <a:pt x="81" y="10"/>
                  </a:lnTo>
                  <a:lnTo>
                    <a:pt x="76" y="5"/>
                  </a:lnTo>
                  <a:lnTo>
                    <a:pt x="70" y="2"/>
                  </a:lnTo>
                  <a:lnTo>
                    <a:pt x="62" y="0"/>
                  </a:lnTo>
                  <a:lnTo>
                    <a:pt x="52" y="0"/>
                  </a:lnTo>
                  <a:lnTo>
                    <a:pt x="52" y="0"/>
                  </a:lnTo>
                  <a:close/>
                </a:path>
              </a:pathLst>
            </a:custGeom>
            <a:solidFill>
              <a:schemeClr val="tx1"/>
            </a:solidFill>
            <a:ln w="9525">
              <a:noFill/>
              <a:round/>
              <a:headEnd/>
              <a:tailEnd/>
            </a:ln>
          </p:spPr>
          <p:txBody>
            <a:bodyPr/>
            <a:lstStyle/>
            <a:p>
              <a:endParaRPr lang="en-NZ" dirty="0">
                <a:solidFill>
                  <a:srgbClr val="000000"/>
                </a:solidFill>
              </a:endParaRPr>
            </a:p>
          </p:txBody>
        </p:sp>
        <p:sp>
          <p:nvSpPr>
            <p:cNvPr id="12" name="Freeform 40"/>
            <p:cNvSpPr>
              <a:spLocks/>
            </p:cNvSpPr>
            <p:nvPr userDrawn="1"/>
          </p:nvSpPr>
          <p:spPr bwMode="black">
            <a:xfrm>
              <a:off x="4726" y="4221"/>
              <a:ext cx="33" cy="31"/>
            </a:xfrm>
            <a:custGeom>
              <a:avLst/>
              <a:gdLst/>
              <a:ahLst/>
              <a:cxnLst>
                <a:cxn ang="0">
                  <a:pos x="33" y="48"/>
                </a:cxn>
                <a:cxn ang="0">
                  <a:pos x="33" y="48"/>
                </a:cxn>
                <a:cxn ang="0">
                  <a:pos x="33" y="48"/>
                </a:cxn>
                <a:cxn ang="0">
                  <a:pos x="28" y="51"/>
                </a:cxn>
                <a:cxn ang="0">
                  <a:pos x="24" y="54"/>
                </a:cxn>
                <a:cxn ang="0">
                  <a:pos x="19" y="57"/>
                </a:cxn>
                <a:cxn ang="0">
                  <a:pos x="14" y="57"/>
                </a:cxn>
                <a:cxn ang="0">
                  <a:pos x="14" y="57"/>
                </a:cxn>
                <a:cxn ang="0">
                  <a:pos x="6" y="56"/>
                </a:cxn>
                <a:cxn ang="0">
                  <a:pos x="2" y="52"/>
                </a:cxn>
                <a:cxn ang="0">
                  <a:pos x="0" y="46"/>
                </a:cxn>
                <a:cxn ang="0">
                  <a:pos x="0" y="37"/>
                </a:cxn>
                <a:cxn ang="0">
                  <a:pos x="0" y="37"/>
                </a:cxn>
                <a:cxn ang="0">
                  <a:pos x="5" y="17"/>
                </a:cxn>
                <a:cxn ang="0">
                  <a:pos x="5" y="17"/>
                </a:cxn>
                <a:cxn ang="0">
                  <a:pos x="8" y="0"/>
                </a:cxn>
                <a:cxn ang="0">
                  <a:pos x="8" y="0"/>
                </a:cxn>
                <a:cxn ang="0">
                  <a:pos x="16" y="2"/>
                </a:cxn>
                <a:cxn ang="0">
                  <a:pos x="16" y="2"/>
                </a:cxn>
                <a:cxn ang="0">
                  <a:pos x="24" y="0"/>
                </a:cxn>
                <a:cxn ang="0">
                  <a:pos x="24" y="0"/>
                </a:cxn>
                <a:cxn ang="0">
                  <a:pos x="21" y="14"/>
                </a:cxn>
                <a:cxn ang="0">
                  <a:pos x="17" y="33"/>
                </a:cxn>
                <a:cxn ang="0">
                  <a:pos x="17" y="33"/>
                </a:cxn>
                <a:cxn ang="0">
                  <a:pos x="16" y="40"/>
                </a:cxn>
                <a:cxn ang="0">
                  <a:pos x="17" y="45"/>
                </a:cxn>
                <a:cxn ang="0">
                  <a:pos x="19" y="46"/>
                </a:cxn>
                <a:cxn ang="0">
                  <a:pos x="24" y="48"/>
                </a:cxn>
                <a:cxn ang="0">
                  <a:pos x="24" y="48"/>
                </a:cxn>
                <a:cxn ang="0">
                  <a:pos x="28" y="46"/>
                </a:cxn>
                <a:cxn ang="0">
                  <a:pos x="32" y="43"/>
                </a:cxn>
                <a:cxn ang="0">
                  <a:pos x="35" y="38"/>
                </a:cxn>
                <a:cxn ang="0">
                  <a:pos x="36" y="30"/>
                </a:cxn>
                <a:cxn ang="0">
                  <a:pos x="38" y="25"/>
                </a:cxn>
                <a:cxn ang="0">
                  <a:pos x="38" y="25"/>
                </a:cxn>
                <a:cxn ang="0">
                  <a:pos x="41" y="0"/>
                </a:cxn>
                <a:cxn ang="0">
                  <a:pos x="41" y="0"/>
                </a:cxn>
                <a:cxn ang="0">
                  <a:pos x="51" y="2"/>
                </a:cxn>
                <a:cxn ang="0">
                  <a:pos x="51" y="2"/>
                </a:cxn>
                <a:cxn ang="0">
                  <a:pos x="59" y="0"/>
                </a:cxn>
                <a:cxn ang="0">
                  <a:pos x="59" y="0"/>
                </a:cxn>
                <a:cxn ang="0">
                  <a:pos x="52" y="25"/>
                </a:cxn>
                <a:cxn ang="0">
                  <a:pos x="52" y="30"/>
                </a:cxn>
                <a:cxn ang="0">
                  <a:pos x="52" y="30"/>
                </a:cxn>
                <a:cxn ang="0">
                  <a:pos x="48" y="56"/>
                </a:cxn>
                <a:cxn ang="0">
                  <a:pos x="48" y="56"/>
                </a:cxn>
                <a:cxn ang="0">
                  <a:pos x="40" y="56"/>
                </a:cxn>
                <a:cxn ang="0">
                  <a:pos x="40" y="56"/>
                </a:cxn>
                <a:cxn ang="0">
                  <a:pos x="32" y="56"/>
                </a:cxn>
                <a:cxn ang="0">
                  <a:pos x="33" y="48"/>
                </a:cxn>
              </a:cxnLst>
              <a:rect l="0" t="0" r="r" b="b"/>
              <a:pathLst>
                <a:path w="59" h="57">
                  <a:moveTo>
                    <a:pt x="33" y="48"/>
                  </a:moveTo>
                  <a:lnTo>
                    <a:pt x="33" y="48"/>
                  </a:lnTo>
                  <a:lnTo>
                    <a:pt x="33" y="48"/>
                  </a:lnTo>
                  <a:lnTo>
                    <a:pt x="28" y="51"/>
                  </a:lnTo>
                  <a:lnTo>
                    <a:pt x="24" y="54"/>
                  </a:lnTo>
                  <a:lnTo>
                    <a:pt x="19" y="57"/>
                  </a:lnTo>
                  <a:lnTo>
                    <a:pt x="14" y="57"/>
                  </a:lnTo>
                  <a:lnTo>
                    <a:pt x="14" y="57"/>
                  </a:lnTo>
                  <a:lnTo>
                    <a:pt x="6" y="56"/>
                  </a:lnTo>
                  <a:lnTo>
                    <a:pt x="2" y="52"/>
                  </a:lnTo>
                  <a:lnTo>
                    <a:pt x="0" y="46"/>
                  </a:lnTo>
                  <a:lnTo>
                    <a:pt x="0" y="37"/>
                  </a:lnTo>
                  <a:lnTo>
                    <a:pt x="0" y="37"/>
                  </a:lnTo>
                  <a:lnTo>
                    <a:pt x="5" y="17"/>
                  </a:lnTo>
                  <a:lnTo>
                    <a:pt x="5" y="17"/>
                  </a:lnTo>
                  <a:lnTo>
                    <a:pt x="8" y="0"/>
                  </a:lnTo>
                  <a:lnTo>
                    <a:pt x="8" y="0"/>
                  </a:lnTo>
                  <a:lnTo>
                    <a:pt x="16" y="2"/>
                  </a:lnTo>
                  <a:lnTo>
                    <a:pt x="16" y="2"/>
                  </a:lnTo>
                  <a:lnTo>
                    <a:pt x="24" y="0"/>
                  </a:lnTo>
                  <a:lnTo>
                    <a:pt x="24" y="0"/>
                  </a:lnTo>
                  <a:lnTo>
                    <a:pt x="21" y="14"/>
                  </a:lnTo>
                  <a:lnTo>
                    <a:pt x="17" y="33"/>
                  </a:lnTo>
                  <a:lnTo>
                    <a:pt x="17" y="33"/>
                  </a:lnTo>
                  <a:lnTo>
                    <a:pt x="16" y="40"/>
                  </a:lnTo>
                  <a:lnTo>
                    <a:pt x="17" y="45"/>
                  </a:lnTo>
                  <a:lnTo>
                    <a:pt x="19" y="46"/>
                  </a:lnTo>
                  <a:lnTo>
                    <a:pt x="24" y="48"/>
                  </a:lnTo>
                  <a:lnTo>
                    <a:pt x="24" y="48"/>
                  </a:lnTo>
                  <a:lnTo>
                    <a:pt x="28" y="46"/>
                  </a:lnTo>
                  <a:lnTo>
                    <a:pt x="32" y="43"/>
                  </a:lnTo>
                  <a:lnTo>
                    <a:pt x="35" y="38"/>
                  </a:lnTo>
                  <a:lnTo>
                    <a:pt x="36" y="30"/>
                  </a:lnTo>
                  <a:lnTo>
                    <a:pt x="38" y="25"/>
                  </a:lnTo>
                  <a:lnTo>
                    <a:pt x="38" y="25"/>
                  </a:lnTo>
                  <a:lnTo>
                    <a:pt x="41" y="0"/>
                  </a:lnTo>
                  <a:lnTo>
                    <a:pt x="41" y="0"/>
                  </a:lnTo>
                  <a:lnTo>
                    <a:pt x="51" y="2"/>
                  </a:lnTo>
                  <a:lnTo>
                    <a:pt x="51" y="2"/>
                  </a:lnTo>
                  <a:lnTo>
                    <a:pt x="59" y="0"/>
                  </a:lnTo>
                  <a:lnTo>
                    <a:pt x="59" y="0"/>
                  </a:lnTo>
                  <a:lnTo>
                    <a:pt x="52" y="25"/>
                  </a:lnTo>
                  <a:lnTo>
                    <a:pt x="52" y="30"/>
                  </a:lnTo>
                  <a:lnTo>
                    <a:pt x="52" y="30"/>
                  </a:lnTo>
                  <a:lnTo>
                    <a:pt x="48" y="56"/>
                  </a:lnTo>
                  <a:lnTo>
                    <a:pt x="48" y="56"/>
                  </a:lnTo>
                  <a:lnTo>
                    <a:pt x="40" y="56"/>
                  </a:lnTo>
                  <a:lnTo>
                    <a:pt x="40" y="56"/>
                  </a:lnTo>
                  <a:lnTo>
                    <a:pt x="32" y="56"/>
                  </a:lnTo>
                  <a:lnTo>
                    <a:pt x="33" y="48"/>
                  </a:lnTo>
                  <a:close/>
                </a:path>
              </a:pathLst>
            </a:custGeom>
            <a:solidFill>
              <a:schemeClr val="tx1"/>
            </a:solidFill>
            <a:ln w="9525">
              <a:noFill/>
              <a:round/>
              <a:headEnd/>
              <a:tailEnd/>
            </a:ln>
          </p:spPr>
          <p:txBody>
            <a:bodyPr/>
            <a:lstStyle/>
            <a:p>
              <a:endParaRPr lang="en-NZ" dirty="0">
                <a:solidFill>
                  <a:srgbClr val="000000"/>
                </a:solidFill>
              </a:endParaRPr>
            </a:p>
          </p:txBody>
        </p:sp>
        <p:sp>
          <p:nvSpPr>
            <p:cNvPr id="13" name="Freeform 41"/>
            <p:cNvSpPr>
              <a:spLocks noEditPoints="1"/>
            </p:cNvSpPr>
            <p:nvPr userDrawn="1"/>
          </p:nvSpPr>
          <p:spPr bwMode="black">
            <a:xfrm>
              <a:off x="4760" y="4219"/>
              <a:ext cx="29" cy="33"/>
            </a:xfrm>
            <a:custGeom>
              <a:avLst/>
              <a:gdLst/>
              <a:ahLst/>
              <a:cxnLst>
                <a:cxn ang="0">
                  <a:pos x="32" y="40"/>
                </a:cxn>
                <a:cxn ang="0">
                  <a:pos x="28" y="48"/>
                </a:cxn>
                <a:cxn ang="0">
                  <a:pos x="20" y="51"/>
                </a:cxn>
                <a:cxn ang="0">
                  <a:pos x="19" y="51"/>
                </a:cxn>
                <a:cxn ang="0">
                  <a:pos x="16" y="47"/>
                </a:cxn>
                <a:cxn ang="0">
                  <a:pos x="16" y="43"/>
                </a:cxn>
                <a:cxn ang="0">
                  <a:pos x="24" y="32"/>
                </a:cxn>
                <a:cxn ang="0">
                  <a:pos x="35" y="27"/>
                </a:cxn>
                <a:cxn ang="0">
                  <a:pos x="32" y="40"/>
                </a:cxn>
                <a:cxn ang="0">
                  <a:pos x="12" y="16"/>
                </a:cxn>
                <a:cxn ang="0">
                  <a:pos x="19" y="12"/>
                </a:cxn>
                <a:cxn ang="0">
                  <a:pos x="27" y="10"/>
                </a:cxn>
                <a:cxn ang="0">
                  <a:pos x="35" y="13"/>
                </a:cxn>
                <a:cxn ang="0">
                  <a:pos x="36" y="19"/>
                </a:cxn>
                <a:cxn ang="0">
                  <a:pos x="35" y="23"/>
                </a:cxn>
                <a:cxn ang="0">
                  <a:pos x="20" y="27"/>
                </a:cxn>
                <a:cxn ang="0">
                  <a:pos x="12" y="31"/>
                </a:cxn>
                <a:cxn ang="0">
                  <a:pos x="3" y="39"/>
                </a:cxn>
                <a:cxn ang="0">
                  <a:pos x="0" y="45"/>
                </a:cxn>
                <a:cxn ang="0">
                  <a:pos x="1" y="54"/>
                </a:cxn>
                <a:cxn ang="0">
                  <a:pos x="14" y="59"/>
                </a:cxn>
                <a:cxn ang="0">
                  <a:pos x="19" y="59"/>
                </a:cxn>
                <a:cxn ang="0">
                  <a:pos x="30" y="51"/>
                </a:cxn>
                <a:cxn ang="0">
                  <a:pos x="32" y="54"/>
                </a:cxn>
                <a:cxn ang="0">
                  <a:pos x="35" y="59"/>
                </a:cxn>
                <a:cxn ang="0">
                  <a:pos x="39" y="59"/>
                </a:cxn>
                <a:cxn ang="0">
                  <a:pos x="51" y="56"/>
                </a:cxn>
                <a:cxn ang="0">
                  <a:pos x="51" y="53"/>
                </a:cxn>
                <a:cxn ang="0">
                  <a:pos x="46" y="53"/>
                </a:cxn>
                <a:cxn ang="0">
                  <a:pos x="46" y="45"/>
                </a:cxn>
                <a:cxn ang="0">
                  <a:pos x="51" y="19"/>
                </a:cxn>
                <a:cxn ang="0">
                  <a:pos x="51" y="12"/>
                </a:cxn>
                <a:cxn ang="0">
                  <a:pos x="47" y="5"/>
                </a:cxn>
                <a:cxn ang="0">
                  <a:pos x="33" y="0"/>
                </a:cxn>
                <a:cxn ang="0">
                  <a:pos x="28" y="2"/>
                </a:cxn>
                <a:cxn ang="0">
                  <a:pos x="11" y="10"/>
                </a:cxn>
              </a:cxnLst>
              <a:rect l="0" t="0" r="r" b="b"/>
              <a:pathLst>
                <a:path w="51" h="59">
                  <a:moveTo>
                    <a:pt x="32" y="40"/>
                  </a:moveTo>
                  <a:lnTo>
                    <a:pt x="32" y="40"/>
                  </a:lnTo>
                  <a:lnTo>
                    <a:pt x="30" y="45"/>
                  </a:lnTo>
                  <a:lnTo>
                    <a:pt x="28" y="48"/>
                  </a:lnTo>
                  <a:lnTo>
                    <a:pt x="25" y="51"/>
                  </a:lnTo>
                  <a:lnTo>
                    <a:pt x="20" y="51"/>
                  </a:lnTo>
                  <a:lnTo>
                    <a:pt x="20" y="51"/>
                  </a:lnTo>
                  <a:lnTo>
                    <a:pt x="19" y="51"/>
                  </a:lnTo>
                  <a:lnTo>
                    <a:pt x="17" y="50"/>
                  </a:lnTo>
                  <a:lnTo>
                    <a:pt x="16" y="47"/>
                  </a:lnTo>
                  <a:lnTo>
                    <a:pt x="16" y="43"/>
                  </a:lnTo>
                  <a:lnTo>
                    <a:pt x="16" y="43"/>
                  </a:lnTo>
                  <a:lnTo>
                    <a:pt x="19" y="37"/>
                  </a:lnTo>
                  <a:lnTo>
                    <a:pt x="24" y="32"/>
                  </a:lnTo>
                  <a:lnTo>
                    <a:pt x="35" y="27"/>
                  </a:lnTo>
                  <a:lnTo>
                    <a:pt x="35" y="27"/>
                  </a:lnTo>
                  <a:lnTo>
                    <a:pt x="32" y="40"/>
                  </a:lnTo>
                  <a:lnTo>
                    <a:pt x="32" y="40"/>
                  </a:lnTo>
                  <a:close/>
                  <a:moveTo>
                    <a:pt x="11" y="16"/>
                  </a:moveTo>
                  <a:lnTo>
                    <a:pt x="12" y="16"/>
                  </a:lnTo>
                  <a:lnTo>
                    <a:pt x="12" y="16"/>
                  </a:lnTo>
                  <a:lnTo>
                    <a:pt x="19" y="12"/>
                  </a:lnTo>
                  <a:lnTo>
                    <a:pt x="27" y="10"/>
                  </a:lnTo>
                  <a:lnTo>
                    <a:pt x="27" y="10"/>
                  </a:lnTo>
                  <a:lnTo>
                    <a:pt x="32" y="10"/>
                  </a:lnTo>
                  <a:lnTo>
                    <a:pt x="35" y="13"/>
                  </a:lnTo>
                  <a:lnTo>
                    <a:pt x="36" y="16"/>
                  </a:lnTo>
                  <a:lnTo>
                    <a:pt x="36" y="19"/>
                  </a:lnTo>
                  <a:lnTo>
                    <a:pt x="36" y="19"/>
                  </a:lnTo>
                  <a:lnTo>
                    <a:pt x="35" y="23"/>
                  </a:lnTo>
                  <a:lnTo>
                    <a:pt x="33" y="24"/>
                  </a:lnTo>
                  <a:lnTo>
                    <a:pt x="20" y="27"/>
                  </a:lnTo>
                  <a:lnTo>
                    <a:pt x="20" y="27"/>
                  </a:lnTo>
                  <a:lnTo>
                    <a:pt x="12" y="31"/>
                  </a:lnTo>
                  <a:lnTo>
                    <a:pt x="6" y="34"/>
                  </a:lnTo>
                  <a:lnTo>
                    <a:pt x="3" y="39"/>
                  </a:lnTo>
                  <a:lnTo>
                    <a:pt x="0" y="45"/>
                  </a:lnTo>
                  <a:lnTo>
                    <a:pt x="0" y="45"/>
                  </a:lnTo>
                  <a:lnTo>
                    <a:pt x="0" y="50"/>
                  </a:lnTo>
                  <a:lnTo>
                    <a:pt x="1" y="54"/>
                  </a:lnTo>
                  <a:lnTo>
                    <a:pt x="6" y="58"/>
                  </a:lnTo>
                  <a:lnTo>
                    <a:pt x="14" y="59"/>
                  </a:lnTo>
                  <a:lnTo>
                    <a:pt x="14" y="59"/>
                  </a:lnTo>
                  <a:lnTo>
                    <a:pt x="19" y="59"/>
                  </a:lnTo>
                  <a:lnTo>
                    <a:pt x="22" y="58"/>
                  </a:lnTo>
                  <a:lnTo>
                    <a:pt x="30" y="51"/>
                  </a:lnTo>
                  <a:lnTo>
                    <a:pt x="30" y="51"/>
                  </a:lnTo>
                  <a:lnTo>
                    <a:pt x="32" y="54"/>
                  </a:lnTo>
                  <a:lnTo>
                    <a:pt x="33" y="58"/>
                  </a:lnTo>
                  <a:lnTo>
                    <a:pt x="35" y="59"/>
                  </a:lnTo>
                  <a:lnTo>
                    <a:pt x="39" y="59"/>
                  </a:lnTo>
                  <a:lnTo>
                    <a:pt x="39" y="59"/>
                  </a:lnTo>
                  <a:lnTo>
                    <a:pt x="44" y="59"/>
                  </a:lnTo>
                  <a:lnTo>
                    <a:pt x="51" y="56"/>
                  </a:lnTo>
                  <a:lnTo>
                    <a:pt x="51" y="53"/>
                  </a:lnTo>
                  <a:lnTo>
                    <a:pt x="51" y="53"/>
                  </a:lnTo>
                  <a:lnTo>
                    <a:pt x="47" y="53"/>
                  </a:lnTo>
                  <a:lnTo>
                    <a:pt x="46" y="53"/>
                  </a:lnTo>
                  <a:lnTo>
                    <a:pt x="46" y="50"/>
                  </a:lnTo>
                  <a:lnTo>
                    <a:pt x="46" y="45"/>
                  </a:lnTo>
                  <a:lnTo>
                    <a:pt x="46" y="45"/>
                  </a:lnTo>
                  <a:lnTo>
                    <a:pt x="51" y="19"/>
                  </a:lnTo>
                  <a:lnTo>
                    <a:pt x="51" y="19"/>
                  </a:lnTo>
                  <a:lnTo>
                    <a:pt x="51" y="12"/>
                  </a:lnTo>
                  <a:lnTo>
                    <a:pt x="49" y="8"/>
                  </a:lnTo>
                  <a:lnTo>
                    <a:pt x="47" y="5"/>
                  </a:lnTo>
                  <a:lnTo>
                    <a:pt x="41" y="2"/>
                  </a:lnTo>
                  <a:lnTo>
                    <a:pt x="33" y="0"/>
                  </a:lnTo>
                  <a:lnTo>
                    <a:pt x="33" y="0"/>
                  </a:lnTo>
                  <a:lnTo>
                    <a:pt x="28" y="2"/>
                  </a:lnTo>
                  <a:lnTo>
                    <a:pt x="22" y="4"/>
                  </a:lnTo>
                  <a:lnTo>
                    <a:pt x="11" y="10"/>
                  </a:lnTo>
                  <a:lnTo>
                    <a:pt x="11" y="16"/>
                  </a:lnTo>
                  <a:close/>
                </a:path>
              </a:pathLst>
            </a:custGeom>
            <a:solidFill>
              <a:schemeClr val="tx1"/>
            </a:solidFill>
            <a:ln w="9525">
              <a:noFill/>
              <a:round/>
              <a:headEnd/>
              <a:tailEnd/>
            </a:ln>
          </p:spPr>
          <p:txBody>
            <a:bodyPr/>
            <a:lstStyle/>
            <a:p>
              <a:endParaRPr lang="en-NZ" dirty="0">
                <a:solidFill>
                  <a:srgbClr val="000000"/>
                </a:solidFill>
              </a:endParaRPr>
            </a:p>
          </p:txBody>
        </p:sp>
        <p:sp>
          <p:nvSpPr>
            <p:cNvPr id="14" name="Freeform 42"/>
            <p:cNvSpPr>
              <a:spLocks/>
            </p:cNvSpPr>
            <p:nvPr userDrawn="1"/>
          </p:nvSpPr>
          <p:spPr bwMode="black">
            <a:xfrm>
              <a:off x="4794" y="4204"/>
              <a:ext cx="20" cy="48"/>
            </a:xfrm>
            <a:custGeom>
              <a:avLst/>
              <a:gdLst/>
              <a:ahLst/>
              <a:cxnLst>
                <a:cxn ang="0">
                  <a:pos x="11" y="40"/>
                </a:cxn>
                <a:cxn ang="0">
                  <a:pos x="11" y="40"/>
                </a:cxn>
                <a:cxn ang="0">
                  <a:pos x="18" y="0"/>
                </a:cxn>
                <a:cxn ang="0">
                  <a:pos x="18" y="0"/>
                </a:cxn>
                <a:cxn ang="0">
                  <a:pos x="25" y="0"/>
                </a:cxn>
                <a:cxn ang="0">
                  <a:pos x="25" y="0"/>
                </a:cxn>
                <a:cxn ang="0">
                  <a:pos x="35" y="0"/>
                </a:cxn>
                <a:cxn ang="0">
                  <a:pos x="35" y="0"/>
                </a:cxn>
                <a:cxn ang="0">
                  <a:pos x="25" y="40"/>
                </a:cxn>
                <a:cxn ang="0">
                  <a:pos x="24" y="46"/>
                </a:cxn>
                <a:cxn ang="0">
                  <a:pos x="24" y="46"/>
                </a:cxn>
                <a:cxn ang="0">
                  <a:pos x="18" y="86"/>
                </a:cxn>
                <a:cxn ang="0">
                  <a:pos x="18" y="86"/>
                </a:cxn>
                <a:cxn ang="0">
                  <a:pos x="10" y="86"/>
                </a:cxn>
                <a:cxn ang="0">
                  <a:pos x="10" y="86"/>
                </a:cxn>
                <a:cxn ang="0">
                  <a:pos x="0" y="86"/>
                </a:cxn>
                <a:cxn ang="0">
                  <a:pos x="0" y="86"/>
                </a:cxn>
                <a:cxn ang="0">
                  <a:pos x="10" y="46"/>
                </a:cxn>
                <a:cxn ang="0">
                  <a:pos x="11" y="40"/>
                </a:cxn>
              </a:cxnLst>
              <a:rect l="0" t="0" r="r" b="b"/>
              <a:pathLst>
                <a:path w="35" h="86">
                  <a:moveTo>
                    <a:pt x="11" y="40"/>
                  </a:moveTo>
                  <a:lnTo>
                    <a:pt x="11" y="40"/>
                  </a:lnTo>
                  <a:lnTo>
                    <a:pt x="18" y="0"/>
                  </a:lnTo>
                  <a:lnTo>
                    <a:pt x="18" y="0"/>
                  </a:lnTo>
                  <a:lnTo>
                    <a:pt x="25" y="0"/>
                  </a:lnTo>
                  <a:lnTo>
                    <a:pt x="25" y="0"/>
                  </a:lnTo>
                  <a:lnTo>
                    <a:pt x="35" y="0"/>
                  </a:lnTo>
                  <a:lnTo>
                    <a:pt x="35" y="0"/>
                  </a:lnTo>
                  <a:lnTo>
                    <a:pt x="25" y="40"/>
                  </a:lnTo>
                  <a:lnTo>
                    <a:pt x="24" y="46"/>
                  </a:lnTo>
                  <a:lnTo>
                    <a:pt x="24" y="46"/>
                  </a:lnTo>
                  <a:lnTo>
                    <a:pt x="18" y="86"/>
                  </a:lnTo>
                  <a:lnTo>
                    <a:pt x="18" y="86"/>
                  </a:lnTo>
                  <a:lnTo>
                    <a:pt x="10" y="86"/>
                  </a:lnTo>
                  <a:lnTo>
                    <a:pt x="10" y="86"/>
                  </a:lnTo>
                  <a:lnTo>
                    <a:pt x="0" y="86"/>
                  </a:lnTo>
                  <a:lnTo>
                    <a:pt x="0" y="86"/>
                  </a:lnTo>
                  <a:lnTo>
                    <a:pt x="10" y="46"/>
                  </a:lnTo>
                  <a:lnTo>
                    <a:pt x="11" y="40"/>
                  </a:lnTo>
                  <a:close/>
                </a:path>
              </a:pathLst>
            </a:custGeom>
            <a:solidFill>
              <a:schemeClr val="tx1"/>
            </a:solidFill>
            <a:ln w="9525">
              <a:noFill/>
              <a:round/>
              <a:headEnd/>
              <a:tailEnd/>
            </a:ln>
          </p:spPr>
          <p:txBody>
            <a:bodyPr/>
            <a:lstStyle/>
            <a:p>
              <a:endParaRPr lang="en-NZ" dirty="0">
                <a:solidFill>
                  <a:srgbClr val="000000"/>
                </a:solidFill>
              </a:endParaRPr>
            </a:p>
          </p:txBody>
        </p:sp>
        <p:sp>
          <p:nvSpPr>
            <p:cNvPr id="15" name="Freeform 43"/>
            <p:cNvSpPr>
              <a:spLocks noEditPoints="1"/>
            </p:cNvSpPr>
            <p:nvPr userDrawn="1"/>
          </p:nvSpPr>
          <p:spPr bwMode="black">
            <a:xfrm>
              <a:off x="4812" y="4204"/>
              <a:ext cx="20" cy="48"/>
            </a:xfrm>
            <a:custGeom>
              <a:avLst/>
              <a:gdLst/>
              <a:ahLst/>
              <a:cxnLst>
                <a:cxn ang="0">
                  <a:pos x="8" y="55"/>
                </a:cxn>
                <a:cxn ang="0">
                  <a:pos x="8" y="55"/>
                </a:cxn>
                <a:cxn ang="0">
                  <a:pos x="12" y="30"/>
                </a:cxn>
                <a:cxn ang="0">
                  <a:pos x="12" y="30"/>
                </a:cxn>
                <a:cxn ang="0">
                  <a:pos x="19" y="32"/>
                </a:cxn>
                <a:cxn ang="0">
                  <a:pos x="19" y="32"/>
                </a:cxn>
                <a:cxn ang="0">
                  <a:pos x="29" y="30"/>
                </a:cxn>
                <a:cxn ang="0">
                  <a:pos x="29" y="30"/>
                </a:cxn>
                <a:cxn ang="0">
                  <a:pos x="23" y="55"/>
                </a:cxn>
                <a:cxn ang="0">
                  <a:pos x="23" y="60"/>
                </a:cxn>
                <a:cxn ang="0">
                  <a:pos x="23" y="60"/>
                </a:cxn>
                <a:cxn ang="0">
                  <a:pos x="18" y="86"/>
                </a:cxn>
                <a:cxn ang="0">
                  <a:pos x="18" y="86"/>
                </a:cxn>
                <a:cxn ang="0">
                  <a:pos x="10" y="86"/>
                </a:cxn>
                <a:cxn ang="0">
                  <a:pos x="10" y="86"/>
                </a:cxn>
                <a:cxn ang="0">
                  <a:pos x="0" y="86"/>
                </a:cxn>
                <a:cxn ang="0">
                  <a:pos x="0" y="86"/>
                </a:cxn>
                <a:cxn ang="0">
                  <a:pos x="7" y="60"/>
                </a:cxn>
                <a:cxn ang="0">
                  <a:pos x="8" y="55"/>
                </a:cxn>
                <a:cxn ang="0">
                  <a:pos x="26" y="0"/>
                </a:cxn>
                <a:cxn ang="0">
                  <a:pos x="26" y="0"/>
                </a:cxn>
                <a:cxn ang="0">
                  <a:pos x="29" y="1"/>
                </a:cxn>
                <a:cxn ang="0">
                  <a:pos x="32" y="3"/>
                </a:cxn>
                <a:cxn ang="0">
                  <a:pos x="34" y="6"/>
                </a:cxn>
                <a:cxn ang="0">
                  <a:pos x="34" y="9"/>
                </a:cxn>
                <a:cxn ang="0">
                  <a:pos x="34" y="9"/>
                </a:cxn>
                <a:cxn ang="0">
                  <a:pos x="32" y="13"/>
                </a:cxn>
                <a:cxn ang="0">
                  <a:pos x="29" y="16"/>
                </a:cxn>
                <a:cxn ang="0">
                  <a:pos x="26" y="17"/>
                </a:cxn>
                <a:cxn ang="0">
                  <a:pos x="23" y="19"/>
                </a:cxn>
                <a:cxn ang="0">
                  <a:pos x="23" y="19"/>
                </a:cxn>
                <a:cxn ang="0">
                  <a:pos x="19" y="17"/>
                </a:cxn>
                <a:cxn ang="0">
                  <a:pos x="16" y="16"/>
                </a:cxn>
                <a:cxn ang="0">
                  <a:pos x="16" y="13"/>
                </a:cxn>
                <a:cxn ang="0">
                  <a:pos x="15" y="9"/>
                </a:cxn>
                <a:cxn ang="0">
                  <a:pos x="15" y="9"/>
                </a:cxn>
                <a:cxn ang="0">
                  <a:pos x="16" y="6"/>
                </a:cxn>
                <a:cxn ang="0">
                  <a:pos x="19" y="3"/>
                </a:cxn>
                <a:cxn ang="0">
                  <a:pos x="23" y="1"/>
                </a:cxn>
                <a:cxn ang="0">
                  <a:pos x="26" y="0"/>
                </a:cxn>
                <a:cxn ang="0">
                  <a:pos x="26" y="0"/>
                </a:cxn>
              </a:cxnLst>
              <a:rect l="0" t="0" r="r" b="b"/>
              <a:pathLst>
                <a:path w="34" h="86">
                  <a:moveTo>
                    <a:pt x="8" y="55"/>
                  </a:moveTo>
                  <a:lnTo>
                    <a:pt x="8" y="55"/>
                  </a:lnTo>
                  <a:lnTo>
                    <a:pt x="12" y="30"/>
                  </a:lnTo>
                  <a:lnTo>
                    <a:pt x="12" y="30"/>
                  </a:lnTo>
                  <a:lnTo>
                    <a:pt x="19" y="32"/>
                  </a:lnTo>
                  <a:lnTo>
                    <a:pt x="19" y="32"/>
                  </a:lnTo>
                  <a:lnTo>
                    <a:pt x="29" y="30"/>
                  </a:lnTo>
                  <a:lnTo>
                    <a:pt x="29" y="30"/>
                  </a:lnTo>
                  <a:lnTo>
                    <a:pt x="23" y="55"/>
                  </a:lnTo>
                  <a:lnTo>
                    <a:pt x="23" y="60"/>
                  </a:lnTo>
                  <a:lnTo>
                    <a:pt x="23" y="60"/>
                  </a:lnTo>
                  <a:lnTo>
                    <a:pt x="18" y="86"/>
                  </a:lnTo>
                  <a:lnTo>
                    <a:pt x="18" y="86"/>
                  </a:lnTo>
                  <a:lnTo>
                    <a:pt x="10" y="86"/>
                  </a:lnTo>
                  <a:lnTo>
                    <a:pt x="10" y="86"/>
                  </a:lnTo>
                  <a:lnTo>
                    <a:pt x="0" y="86"/>
                  </a:lnTo>
                  <a:lnTo>
                    <a:pt x="0" y="86"/>
                  </a:lnTo>
                  <a:lnTo>
                    <a:pt x="7" y="60"/>
                  </a:lnTo>
                  <a:lnTo>
                    <a:pt x="8" y="55"/>
                  </a:lnTo>
                  <a:close/>
                  <a:moveTo>
                    <a:pt x="26" y="0"/>
                  </a:moveTo>
                  <a:lnTo>
                    <a:pt x="26" y="0"/>
                  </a:lnTo>
                  <a:lnTo>
                    <a:pt x="29" y="1"/>
                  </a:lnTo>
                  <a:lnTo>
                    <a:pt x="32" y="3"/>
                  </a:lnTo>
                  <a:lnTo>
                    <a:pt x="34" y="6"/>
                  </a:lnTo>
                  <a:lnTo>
                    <a:pt x="34" y="9"/>
                  </a:lnTo>
                  <a:lnTo>
                    <a:pt x="34" y="9"/>
                  </a:lnTo>
                  <a:lnTo>
                    <a:pt x="32" y="13"/>
                  </a:lnTo>
                  <a:lnTo>
                    <a:pt x="29" y="16"/>
                  </a:lnTo>
                  <a:lnTo>
                    <a:pt x="26" y="17"/>
                  </a:lnTo>
                  <a:lnTo>
                    <a:pt x="23" y="19"/>
                  </a:lnTo>
                  <a:lnTo>
                    <a:pt x="23" y="19"/>
                  </a:lnTo>
                  <a:lnTo>
                    <a:pt x="19" y="17"/>
                  </a:lnTo>
                  <a:lnTo>
                    <a:pt x="16" y="16"/>
                  </a:lnTo>
                  <a:lnTo>
                    <a:pt x="16" y="13"/>
                  </a:lnTo>
                  <a:lnTo>
                    <a:pt x="15" y="9"/>
                  </a:lnTo>
                  <a:lnTo>
                    <a:pt x="15" y="9"/>
                  </a:lnTo>
                  <a:lnTo>
                    <a:pt x="16" y="6"/>
                  </a:lnTo>
                  <a:lnTo>
                    <a:pt x="19" y="3"/>
                  </a:lnTo>
                  <a:lnTo>
                    <a:pt x="23" y="1"/>
                  </a:lnTo>
                  <a:lnTo>
                    <a:pt x="26" y="0"/>
                  </a:lnTo>
                  <a:lnTo>
                    <a:pt x="26" y="0"/>
                  </a:lnTo>
                  <a:close/>
                </a:path>
              </a:pathLst>
            </a:custGeom>
            <a:solidFill>
              <a:schemeClr val="tx1"/>
            </a:solidFill>
            <a:ln w="9525">
              <a:noFill/>
              <a:round/>
              <a:headEnd/>
              <a:tailEnd/>
            </a:ln>
          </p:spPr>
          <p:txBody>
            <a:bodyPr/>
            <a:lstStyle/>
            <a:p>
              <a:endParaRPr lang="en-NZ" dirty="0">
                <a:solidFill>
                  <a:srgbClr val="000000"/>
                </a:solidFill>
              </a:endParaRPr>
            </a:p>
          </p:txBody>
        </p:sp>
        <p:sp>
          <p:nvSpPr>
            <p:cNvPr id="16" name="Freeform 44"/>
            <p:cNvSpPr>
              <a:spLocks/>
            </p:cNvSpPr>
            <p:nvPr userDrawn="1"/>
          </p:nvSpPr>
          <p:spPr bwMode="black">
            <a:xfrm>
              <a:off x="4835" y="4210"/>
              <a:ext cx="18" cy="42"/>
            </a:xfrm>
            <a:custGeom>
              <a:avLst/>
              <a:gdLst/>
              <a:ahLst/>
              <a:cxnLst>
                <a:cxn ang="0">
                  <a:pos x="33" y="21"/>
                </a:cxn>
                <a:cxn ang="0">
                  <a:pos x="33" y="21"/>
                </a:cxn>
                <a:cxn ang="0">
                  <a:pos x="33" y="24"/>
                </a:cxn>
                <a:cxn ang="0">
                  <a:pos x="33" y="24"/>
                </a:cxn>
                <a:cxn ang="0">
                  <a:pos x="32" y="27"/>
                </a:cxn>
                <a:cxn ang="0">
                  <a:pos x="22" y="25"/>
                </a:cxn>
                <a:cxn ang="0">
                  <a:pos x="22" y="25"/>
                </a:cxn>
                <a:cxn ang="0">
                  <a:pos x="18" y="51"/>
                </a:cxn>
                <a:cxn ang="0">
                  <a:pos x="18" y="51"/>
                </a:cxn>
                <a:cxn ang="0">
                  <a:pos x="16" y="60"/>
                </a:cxn>
                <a:cxn ang="0">
                  <a:pos x="14" y="67"/>
                </a:cxn>
                <a:cxn ang="0">
                  <a:pos x="16" y="70"/>
                </a:cxn>
                <a:cxn ang="0">
                  <a:pos x="19" y="70"/>
                </a:cxn>
                <a:cxn ang="0">
                  <a:pos x="19" y="70"/>
                </a:cxn>
                <a:cxn ang="0">
                  <a:pos x="25" y="68"/>
                </a:cxn>
                <a:cxn ang="0">
                  <a:pos x="24" y="73"/>
                </a:cxn>
                <a:cxn ang="0">
                  <a:pos x="24" y="73"/>
                </a:cxn>
                <a:cxn ang="0">
                  <a:pos x="18" y="76"/>
                </a:cxn>
                <a:cxn ang="0">
                  <a:pos x="11" y="76"/>
                </a:cxn>
                <a:cxn ang="0">
                  <a:pos x="11" y="76"/>
                </a:cxn>
                <a:cxn ang="0">
                  <a:pos x="5" y="75"/>
                </a:cxn>
                <a:cxn ang="0">
                  <a:pos x="2" y="71"/>
                </a:cxn>
                <a:cxn ang="0">
                  <a:pos x="0" y="67"/>
                </a:cxn>
                <a:cxn ang="0">
                  <a:pos x="0" y="59"/>
                </a:cxn>
                <a:cxn ang="0">
                  <a:pos x="0" y="59"/>
                </a:cxn>
                <a:cxn ang="0">
                  <a:pos x="8" y="25"/>
                </a:cxn>
                <a:cxn ang="0">
                  <a:pos x="0" y="27"/>
                </a:cxn>
                <a:cxn ang="0">
                  <a:pos x="0" y="27"/>
                </a:cxn>
                <a:cxn ang="0">
                  <a:pos x="0" y="24"/>
                </a:cxn>
                <a:cxn ang="0">
                  <a:pos x="0" y="24"/>
                </a:cxn>
                <a:cxn ang="0">
                  <a:pos x="0" y="21"/>
                </a:cxn>
                <a:cxn ang="0">
                  <a:pos x="8" y="21"/>
                </a:cxn>
                <a:cxn ang="0">
                  <a:pos x="8" y="21"/>
                </a:cxn>
                <a:cxn ang="0">
                  <a:pos x="11" y="6"/>
                </a:cxn>
                <a:cxn ang="0">
                  <a:pos x="11" y="6"/>
                </a:cxn>
                <a:cxn ang="0">
                  <a:pos x="27" y="0"/>
                </a:cxn>
                <a:cxn ang="0">
                  <a:pos x="29" y="0"/>
                </a:cxn>
                <a:cxn ang="0">
                  <a:pos x="29" y="0"/>
                </a:cxn>
                <a:cxn ang="0">
                  <a:pos x="24" y="21"/>
                </a:cxn>
                <a:cxn ang="0">
                  <a:pos x="33" y="21"/>
                </a:cxn>
              </a:cxnLst>
              <a:rect l="0" t="0" r="r" b="b"/>
              <a:pathLst>
                <a:path w="33" h="76">
                  <a:moveTo>
                    <a:pt x="33" y="21"/>
                  </a:moveTo>
                  <a:lnTo>
                    <a:pt x="33" y="21"/>
                  </a:lnTo>
                  <a:lnTo>
                    <a:pt x="33" y="24"/>
                  </a:lnTo>
                  <a:lnTo>
                    <a:pt x="33" y="24"/>
                  </a:lnTo>
                  <a:lnTo>
                    <a:pt x="32" y="27"/>
                  </a:lnTo>
                  <a:lnTo>
                    <a:pt x="22" y="25"/>
                  </a:lnTo>
                  <a:lnTo>
                    <a:pt x="22" y="25"/>
                  </a:lnTo>
                  <a:lnTo>
                    <a:pt x="18" y="51"/>
                  </a:lnTo>
                  <a:lnTo>
                    <a:pt x="18" y="51"/>
                  </a:lnTo>
                  <a:lnTo>
                    <a:pt x="16" y="60"/>
                  </a:lnTo>
                  <a:lnTo>
                    <a:pt x="14" y="67"/>
                  </a:lnTo>
                  <a:lnTo>
                    <a:pt x="16" y="70"/>
                  </a:lnTo>
                  <a:lnTo>
                    <a:pt x="19" y="70"/>
                  </a:lnTo>
                  <a:lnTo>
                    <a:pt x="19" y="70"/>
                  </a:lnTo>
                  <a:lnTo>
                    <a:pt x="25" y="68"/>
                  </a:lnTo>
                  <a:lnTo>
                    <a:pt x="24" y="73"/>
                  </a:lnTo>
                  <a:lnTo>
                    <a:pt x="24" y="73"/>
                  </a:lnTo>
                  <a:lnTo>
                    <a:pt x="18" y="76"/>
                  </a:lnTo>
                  <a:lnTo>
                    <a:pt x="11" y="76"/>
                  </a:lnTo>
                  <a:lnTo>
                    <a:pt x="11" y="76"/>
                  </a:lnTo>
                  <a:lnTo>
                    <a:pt x="5" y="75"/>
                  </a:lnTo>
                  <a:lnTo>
                    <a:pt x="2" y="71"/>
                  </a:lnTo>
                  <a:lnTo>
                    <a:pt x="0" y="67"/>
                  </a:lnTo>
                  <a:lnTo>
                    <a:pt x="0" y="59"/>
                  </a:lnTo>
                  <a:lnTo>
                    <a:pt x="0" y="59"/>
                  </a:lnTo>
                  <a:lnTo>
                    <a:pt x="8" y="25"/>
                  </a:lnTo>
                  <a:lnTo>
                    <a:pt x="0" y="27"/>
                  </a:lnTo>
                  <a:lnTo>
                    <a:pt x="0" y="27"/>
                  </a:lnTo>
                  <a:lnTo>
                    <a:pt x="0" y="24"/>
                  </a:lnTo>
                  <a:lnTo>
                    <a:pt x="0" y="24"/>
                  </a:lnTo>
                  <a:lnTo>
                    <a:pt x="0" y="21"/>
                  </a:lnTo>
                  <a:lnTo>
                    <a:pt x="8" y="21"/>
                  </a:lnTo>
                  <a:lnTo>
                    <a:pt x="8" y="21"/>
                  </a:lnTo>
                  <a:lnTo>
                    <a:pt x="11" y="6"/>
                  </a:lnTo>
                  <a:lnTo>
                    <a:pt x="11" y="6"/>
                  </a:lnTo>
                  <a:lnTo>
                    <a:pt x="27" y="0"/>
                  </a:lnTo>
                  <a:lnTo>
                    <a:pt x="29" y="0"/>
                  </a:lnTo>
                  <a:lnTo>
                    <a:pt x="29" y="0"/>
                  </a:lnTo>
                  <a:lnTo>
                    <a:pt x="24" y="21"/>
                  </a:lnTo>
                  <a:lnTo>
                    <a:pt x="33" y="21"/>
                  </a:lnTo>
                  <a:close/>
                </a:path>
              </a:pathLst>
            </a:custGeom>
            <a:solidFill>
              <a:schemeClr val="tx1"/>
            </a:solidFill>
            <a:ln w="9525">
              <a:noFill/>
              <a:round/>
              <a:headEnd/>
              <a:tailEnd/>
            </a:ln>
          </p:spPr>
          <p:txBody>
            <a:bodyPr/>
            <a:lstStyle/>
            <a:p>
              <a:endParaRPr lang="en-NZ" dirty="0">
                <a:solidFill>
                  <a:srgbClr val="000000"/>
                </a:solidFill>
              </a:endParaRPr>
            </a:p>
          </p:txBody>
        </p:sp>
        <p:sp>
          <p:nvSpPr>
            <p:cNvPr id="17" name="Freeform 45"/>
            <p:cNvSpPr>
              <a:spLocks/>
            </p:cNvSpPr>
            <p:nvPr userDrawn="1"/>
          </p:nvSpPr>
          <p:spPr bwMode="black">
            <a:xfrm>
              <a:off x="4853" y="4221"/>
              <a:ext cx="34" cy="48"/>
            </a:xfrm>
            <a:custGeom>
              <a:avLst/>
              <a:gdLst/>
              <a:ahLst/>
              <a:cxnLst>
                <a:cxn ang="0">
                  <a:pos x="51" y="0"/>
                </a:cxn>
                <a:cxn ang="0">
                  <a:pos x="51" y="0"/>
                </a:cxn>
                <a:cxn ang="0">
                  <a:pos x="55" y="2"/>
                </a:cxn>
                <a:cxn ang="0">
                  <a:pos x="55" y="2"/>
                </a:cxn>
                <a:cxn ang="0">
                  <a:pos x="62" y="0"/>
                </a:cxn>
                <a:cxn ang="0">
                  <a:pos x="62" y="0"/>
                </a:cxn>
                <a:cxn ang="0">
                  <a:pos x="41" y="35"/>
                </a:cxn>
                <a:cxn ang="0">
                  <a:pos x="9" y="86"/>
                </a:cxn>
                <a:cxn ang="0">
                  <a:pos x="9" y="86"/>
                </a:cxn>
                <a:cxn ang="0">
                  <a:pos x="5" y="86"/>
                </a:cxn>
                <a:cxn ang="0">
                  <a:pos x="5" y="86"/>
                </a:cxn>
                <a:cxn ang="0">
                  <a:pos x="0" y="86"/>
                </a:cxn>
                <a:cxn ang="0">
                  <a:pos x="0" y="86"/>
                </a:cxn>
                <a:cxn ang="0">
                  <a:pos x="19" y="56"/>
                </a:cxn>
                <a:cxn ang="0">
                  <a:pos x="19" y="56"/>
                </a:cxn>
                <a:cxn ang="0">
                  <a:pos x="8" y="0"/>
                </a:cxn>
                <a:cxn ang="0">
                  <a:pos x="8" y="0"/>
                </a:cxn>
                <a:cxn ang="0">
                  <a:pos x="16" y="2"/>
                </a:cxn>
                <a:cxn ang="0">
                  <a:pos x="16" y="2"/>
                </a:cxn>
                <a:cxn ang="0">
                  <a:pos x="25" y="0"/>
                </a:cxn>
                <a:cxn ang="0">
                  <a:pos x="25" y="0"/>
                </a:cxn>
                <a:cxn ang="0">
                  <a:pos x="32" y="37"/>
                </a:cxn>
                <a:cxn ang="0">
                  <a:pos x="32" y="37"/>
                </a:cxn>
                <a:cxn ang="0">
                  <a:pos x="51" y="0"/>
                </a:cxn>
                <a:cxn ang="0">
                  <a:pos x="51" y="0"/>
                </a:cxn>
              </a:cxnLst>
              <a:rect l="0" t="0" r="r" b="b"/>
              <a:pathLst>
                <a:path w="62" h="86">
                  <a:moveTo>
                    <a:pt x="51" y="0"/>
                  </a:moveTo>
                  <a:lnTo>
                    <a:pt x="51" y="0"/>
                  </a:lnTo>
                  <a:lnTo>
                    <a:pt x="55" y="2"/>
                  </a:lnTo>
                  <a:lnTo>
                    <a:pt x="55" y="2"/>
                  </a:lnTo>
                  <a:lnTo>
                    <a:pt x="62" y="0"/>
                  </a:lnTo>
                  <a:lnTo>
                    <a:pt x="62" y="0"/>
                  </a:lnTo>
                  <a:lnTo>
                    <a:pt x="41" y="35"/>
                  </a:lnTo>
                  <a:lnTo>
                    <a:pt x="9" y="86"/>
                  </a:lnTo>
                  <a:lnTo>
                    <a:pt x="9" y="86"/>
                  </a:lnTo>
                  <a:lnTo>
                    <a:pt x="5" y="86"/>
                  </a:lnTo>
                  <a:lnTo>
                    <a:pt x="5" y="86"/>
                  </a:lnTo>
                  <a:lnTo>
                    <a:pt x="0" y="86"/>
                  </a:lnTo>
                  <a:lnTo>
                    <a:pt x="0" y="86"/>
                  </a:lnTo>
                  <a:lnTo>
                    <a:pt x="19" y="56"/>
                  </a:lnTo>
                  <a:lnTo>
                    <a:pt x="19" y="56"/>
                  </a:lnTo>
                  <a:lnTo>
                    <a:pt x="8" y="0"/>
                  </a:lnTo>
                  <a:lnTo>
                    <a:pt x="8" y="0"/>
                  </a:lnTo>
                  <a:lnTo>
                    <a:pt x="16" y="2"/>
                  </a:lnTo>
                  <a:lnTo>
                    <a:pt x="16" y="2"/>
                  </a:lnTo>
                  <a:lnTo>
                    <a:pt x="25" y="0"/>
                  </a:lnTo>
                  <a:lnTo>
                    <a:pt x="25" y="0"/>
                  </a:lnTo>
                  <a:lnTo>
                    <a:pt x="32" y="37"/>
                  </a:lnTo>
                  <a:lnTo>
                    <a:pt x="32" y="37"/>
                  </a:lnTo>
                  <a:lnTo>
                    <a:pt x="51" y="0"/>
                  </a:lnTo>
                  <a:lnTo>
                    <a:pt x="51" y="0"/>
                  </a:lnTo>
                  <a:close/>
                </a:path>
              </a:pathLst>
            </a:custGeom>
            <a:solidFill>
              <a:schemeClr val="tx1"/>
            </a:solidFill>
            <a:ln w="9525">
              <a:noFill/>
              <a:round/>
              <a:headEnd/>
              <a:tailEnd/>
            </a:ln>
          </p:spPr>
          <p:txBody>
            <a:bodyPr/>
            <a:lstStyle/>
            <a:p>
              <a:endParaRPr lang="en-NZ" dirty="0">
                <a:solidFill>
                  <a:srgbClr val="000000"/>
                </a:solidFill>
              </a:endParaRPr>
            </a:p>
          </p:txBody>
        </p:sp>
        <p:sp>
          <p:nvSpPr>
            <p:cNvPr id="18" name="Freeform 46"/>
            <p:cNvSpPr>
              <a:spLocks/>
            </p:cNvSpPr>
            <p:nvPr userDrawn="1"/>
          </p:nvSpPr>
          <p:spPr bwMode="black">
            <a:xfrm>
              <a:off x="4897" y="4208"/>
              <a:ext cx="20" cy="44"/>
            </a:xfrm>
            <a:custGeom>
              <a:avLst/>
              <a:gdLst/>
              <a:ahLst/>
              <a:cxnLst>
                <a:cxn ang="0">
                  <a:pos x="10" y="32"/>
                </a:cxn>
                <a:cxn ang="0">
                  <a:pos x="10" y="32"/>
                </a:cxn>
                <a:cxn ang="0">
                  <a:pos x="16" y="0"/>
                </a:cxn>
                <a:cxn ang="0">
                  <a:pos x="16" y="0"/>
                </a:cxn>
                <a:cxn ang="0">
                  <a:pos x="25" y="0"/>
                </a:cxn>
                <a:cxn ang="0">
                  <a:pos x="25" y="0"/>
                </a:cxn>
                <a:cxn ang="0">
                  <a:pos x="35" y="0"/>
                </a:cxn>
                <a:cxn ang="0">
                  <a:pos x="35" y="0"/>
                </a:cxn>
                <a:cxn ang="0">
                  <a:pos x="27" y="32"/>
                </a:cxn>
                <a:cxn ang="0">
                  <a:pos x="24" y="46"/>
                </a:cxn>
                <a:cxn ang="0">
                  <a:pos x="24" y="46"/>
                </a:cxn>
                <a:cxn ang="0">
                  <a:pos x="19" y="78"/>
                </a:cxn>
                <a:cxn ang="0">
                  <a:pos x="19" y="78"/>
                </a:cxn>
                <a:cxn ang="0">
                  <a:pos x="10" y="78"/>
                </a:cxn>
                <a:cxn ang="0">
                  <a:pos x="10" y="78"/>
                </a:cxn>
                <a:cxn ang="0">
                  <a:pos x="0" y="78"/>
                </a:cxn>
                <a:cxn ang="0">
                  <a:pos x="0" y="78"/>
                </a:cxn>
                <a:cxn ang="0">
                  <a:pos x="8" y="46"/>
                </a:cxn>
                <a:cxn ang="0">
                  <a:pos x="10" y="32"/>
                </a:cxn>
              </a:cxnLst>
              <a:rect l="0" t="0" r="r" b="b"/>
              <a:pathLst>
                <a:path w="35" h="78">
                  <a:moveTo>
                    <a:pt x="10" y="32"/>
                  </a:moveTo>
                  <a:lnTo>
                    <a:pt x="10" y="32"/>
                  </a:lnTo>
                  <a:lnTo>
                    <a:pt x="16" y="0"/>
                  </a:lnTo>
                  <a:lnTo>
                    <a:pt x="16" y="0"/>
                  </a:lnTo>
                  <a:lnTo>
                    <a:pt x="25" y="0"/>
                  </a:lnTo>
                  <a:lnTo>
                    <a:pt x="25" y="0"/>
                  </a:lnTo>
                  <a:lnTo>
                    <a:pt x="35" y="0"/>
                  </a:lnTo>
                  <a:lnTo>
                    <a:pt x="35" y="0"/>
                  </a:lnTo>
                  <a:lnTo>
                    <a:pt x="27" y="32"/>
                  </a:lnTo>
                  <a:lnTo>
                    <a:pt x="24" y="46"/>
                  </a:lnTo>
                  <a:lnTo>
                    <a:pt x="24" y="46"/>
                  </a:lnTo>
                  <a:lnTo>
                    <a:pt x="19" y="78"/>
                  </a:lnTo>
                  <a:lnTo>
                    <a:pt x="19" y="78"/>
                  </a:lnTo>
                  <a:lnTo>
                    <a:pt x="10" y="78"/>
                  </a:lnTo>
                  <a:lnTo>
                    <a:pt x="10" y="78"/>
                  </a:lnTo>
                  <a:lnTo>
                    <a:pt x="0" y="78"/>
                  </a:lnTo>
                  <a:lnTo>
                    <a:pt x="0" y="78"/>
                  </a:lnTo>
                  <a:lnTo>
                    <a:pt x="8" y="46"/>
                  </a:lnTo>
                  <a:lnTo>
                    <a:pt x="10" y="32"/>
                  </a:lnTo>
                  <a:close/>
                </a:path>
              </a:pathLst>
            </a:custGeom>
            <a:solidFill>
              <a:schemeClr val="tx1"/>
            </a:solidFill>
            <a:ln w="9525">
              <a:noFill/>
              <a:round/>
              <a:headEnd/>
              <a:tailEnd/>
            </a:ln>
          </p:spPr>
          <p:txBody>
            <a:bodyPr/>
            <a:lstStyle/>
            <a:p>
              <a:endParaRPr lang="en-NZ" dirty="0">
                <a:solidFill>
                  <a:srgbClr val="000000"/>
                </a:solidFill>
              </a:endParaRPr>
            </a:p>
          </p:txBody>
        </p:sp>
        <p:sp>
          <p:nvSpPr>
            <p:cNvPr id="19" name="Freeform 47"/>
            <p:cNvSpPr>
              <a:spLocks/>
            </p:cNvSpPr>
            <p:nvPr userDrawn="1"/>
          </p:nvSpPr>
          <p:spPr bwMode="black">
            <a:xfrm>
              <a:off x="4916" y="4219"/>
              <a:ext cx="33" cy="33"/>
            </a:xfrm>
            <a:custGeom>
              <a:avLst/>
              <a:gdLst/>
              <a:ahLst/>
              <a:cxnLst>
                <a:cxn ang="0">
                  <a:pos x="26" y="12"/>
                </a:cxn>
                <a:cxn ang="0">
                  <a:pos x="26" y="12"/>
                </a:cxn>
                <a:cxn ang="0">
                  <a:pos x="26" y="12"/>
                </a:cxn>
                <a:cxn ang="0">
                  <a:pos x="31" y="7"/>
                </a:cxn>
                <a:cxn ang="0">
                  <a:pos x="35" y="4"/>
                </a:cxn>
                <a:cxn ang="0">
                  <a:pos x="40" y="2"/>
                </a:cxn>
                <a:cxn ang="0">
                  <a:pos x="45" y="0"/>
                </a:cxn>
                <a:cxn ang="0">
                  <a:pos x="45" y="0"/>
                </a:cxn>
                <a:cxn ang="0">
                  <a:pos x="53" y="2"/>
                </a:cxn>
                <a:cxn ang="0">
                  <a:pos x="58" y="7"/>
                </a:cxn>
                <a:cxn ang="0">
                  <a:pos x="59" y="13"/>
                </a:cxn>
                <a:cxn ang="0">
                  <a:pos x="59" y="23"/>
                </a:cxn>
                <a:cxn ang="0">
                  <a:pos x="59" y="23"/>
                </a:cxn>
                <a:cxn ang="0">
                  <a:pos x="54" y="42"/>
                </a:cxn>
                <a:cxn ang="0">
                  <a:pos x="54" y="42"/>
                </a:cxn>
                <a:cxn ang="0">
                  <a:pos x="51" y="58"/>
                </a:cxn>
                <a:cxn ang="0">
                  <a:pos x="51" y="58"/>
                </a:cxn>
                <a:cxn ang="0">
                  <a:pos x="43" y="58"/>
                </a:cxn>
                <a:cxn ang="0">
                  <a:pos x="43" y="58"/>
                </a:cxn>
                <a:cxn ang="0">
                  <a:pos x="35" y="58"/>
                </a:cxn>
                <a:cxn ang="0">
                  <a:pos x="35" y="58"/>
                </a:cxn>
                <a:cxn ang="0">
                  <a:pos x="38" y="43"/>
                </a:cxn>
                <a:cxn ang="0">
                  <a:pos x="42" y="26"/>
                </a:cxn>
                <a:cxn ang="0">
                  <a:pos x="42" y="26"/>
                </a:cxn>
                <a:cxn ang="0">
                  <a:pos x="43" y="19"/>
                </a:cxn>
                <a:cxn ang="0">
                  <a:pos x="42" y="15"/>
                </a:cxn>
                <a:cxn ang="0">
                  <a:pos x="40" y="12"/>
                </a:cxn>
                <a:cxn ang="0">
                  <a:pos x="35" y="12"/>
                </a:cxn>
                <a:cxn ang="0">
                  <a:pos x="35" y="12"/>
                </a:cxn>
                <a:cxn ang="0">
                  <a:pos x="31" y="13"/>
                </a:cxn>
                <a:cxn ang="0">
                  <a:pos x="27" y="16"/>
                </a:cxn>
                <a:cxn ang="0">
                  <a:pos x="24" y="21"/>
                </a:cxn>
                <a:cxn ang="0">
                  <a:pos x="23" y="27"/>
                </a:cxn>
                <a:cxn ang="0">
                  <a:pos x="21" y="32"/>
                </a:cxn>
                <a:cxn ang="0">
                  <a:pos x="21" y="32"/>
                </a:cxn>
                <a:cxn ang="0">
                  <a:pos x="18" y="58"/>
                </a:cxn>
                <a:cxn ang="0">
                  <a:pos x="18" y="58"/>
                </a:cxn>
                <a:cxn ang="0">
                  <a:pos x="8" y="58"/>
                </a:cxn>
                <a:cxn ang="0">
                  <a:pos x="8" y="58"/>
                </a:cxn>
                <a:cxn ang="0">
                  <a:pos x="0" y="58"/>
                </a:cxn>
                <a:cxn ang="0">
                  <a:pos x="0" y="58"/>
                </a:cxn>
                <a:cxn ang="0">
                  <a:pos x="7" y="32"/>
                </a:cxn>
                <a:cxn ang="0">
                  <a:pos x="7" y="27"/>
                </a:cxn>
                <a:cxn ang="0">
                  <a:pos x="7" y="27"/>
                </a:cxn>
                <a:cxn ang="0">
                  <a:pos x="12" y="2"/>
                </a:cxn>
                <a:cxn ang="0">
                  <a:pos x="12" y="2"/>
                </a:cxn>
                <a:cxn ang="0">
                  <a:pos x="19" y="4"/>
                </a:cxn>
                <a:cxn ang="0">
                  <a:pos x="19" y="4"/>
                </a:cxn>
                <a:cxn ang="0">
                  <a:pos x="27" y="2"/>
                </a:cxn>
                <a:cxn ang="0">
                  <a:pos x="26" y="12"/>
                </a:cxn>
              </a:cxnLst>
              <a:rect l="0" t="0" r="r" b="b"/>
              <a:pathLst>
                <a:path w="59" h="58">
                  <a:moveTo>
                    <a:pt x="26" y="12"/>
                  </a:moveTo>
                  <a:lnTo>
                    <a:pt x="26" y="12"/>
                  </a:lnTo>
                  <a:lnTo>
                    <a:pt x="26" y="12"/>
                  </a:lnTo>
                  <a:lnTo>
                    <a:pt x="31" y="7"/>
                  </a:lnTo>
                  <a:lnTo>
                    <a:pt x="35" y="4"/>
                  </a:lnTo>
                  <a:lnTo>
                    <a:pt x="40" y="2"/>
                  </a:lnTo>
                  <a:lnTo>
                    <a:pt x="45" y="0"/>
                  </a:lnTo>
                  <a:lnTo>
                    <a:pt x="45" y="0"/>
                  </a:lnTo>
                  <a:lnTo>
                    <a:pt x="53" y="2"/>
                  </a:lnTo>
                  <a:lnTo>
                    <a:pt x="58" y="7"/>
                  </a:lnTo>
                  <a:lnTo>
                    <a:pt x="59" y="13"/>
                  </a:lnTo>
                  <a:lnTo>
                    <a:pt x="59" y="23"/>
                  </a:lnTo>
                  <a:lnTo>
                    <a:pt x="59" y="23"/>
                  </a:lnTo>
                  <a:lnTo>
                    <a:pt x="54" y="42"/>
                  </a:lnTo>
                  <a:lnTo>
                    <a:pt x="54" y="42"/>
                  </a:lnTo>
                  <a:lnTo>
                    <a:pt x="51" y="58"/>
                  </a:lnTo>
                  <a:lnTo>
                    <a:pt x="51" y="58"/>
                  </a:lnTo>
                  <a:lnTo>
                    <a:pt x="43" y="58"/>
                  </a:lnTo>
                  <a:lnTo>
                    <a:pt x="43" y="58"/>
                  </a:lnTo>
                  <a:lnTo>
                    <a:pt x="35" y="58"/>
                  </a:lnTo>
                  <a:lnTo>
                    <a:pt x="35" y="58"/>
                  </a:lnTo>
                  <a:lnTo>
                    <a:pt x="38" y="43"/>
                  </a:lnTo>
                  <a:lnTo>
                    <a:pt x="42" y="26"/>
                  </a:lnTo>
                  <a:lnTo>
                    <a:pt x="42" y="26"/>
                  </a:lnTo>
                  <a:lnTo>
                    <a:pt x="43" y="19"/>
                  </a:lnTo>
                  <a:lnTo>
                    <a:pt x="42" y="15"/>
                  </a:lnTo>
                  <a:lnTo>
                    <a:pt x="40" y="12"/>
                  </a:lnTo>
                  <a:lnTo>
                    <a:pt x="35" y="12"/>
                  </a:lnTo>
                  <a:lnTo>
                    <a:pt x="35" y="12"/>
                  </a:lnTo>
                  <a:lnTo>
                    <a:pt x="31" y="13"/>
                  </a:lnTo>
                  <a:lnTo>
                    <a:pt x="27" y="16"/>
                  </a:lnTo>
                  <a:lnTo>
                    <a:pt x="24" y="21"/>
                  </a:lnTo>
                  <a:lnTo>
                    <a:pt x="23" y="27"/>
                  </a:lnTo>
                  <a:lnTo>
                    <a:pt x="21" y="32"/>
                  </a:lnTo>
                  <a:lnTo>
                    <a:pt x="21" y="32"/>
                  </a:lnTo>
                  <a:lnTo>
                    <a:pt x="18" y="58"/>
                  </a:lnTo>
                  <a:lnTo>
                    <a:pt x="18" y="58"/>
                  </a:lnTo>
                  <a:lnTo>
                    <a:pt x="8" y="58"/>
                  </a:lnTo>
                  <a:lnTo>
                    <a:pt x="8" y="58"/>
                  </a:lnTo>
                  <a:lnTo>
                    <a:pt x="0" y="58"/>
                  </a:lnTo>
                  <a:lnTo>
                    <a:pt x="0" y="58"/>
                  </a:lnTo>
                  <a:lnTo>
                    <a:pt x="7" y="32"/>
                  </a:lnTo>
                  <a:lnTo>
                    <a:pt x="7" y="27"/>
                  </a:lnTo>
                  <a:lnTo>
                    <a:pt x="7" y="27"/>
                  </a:lnTo>
                  <a:lnTo>
                    <a:pt x="12" y="2"/>
                  </a:lnTo>
                  <a:lnTo>
                    <a:pt x="12" y="2"/>
                  </a:lnTo>
                  <a:lnTo>
                    <a:pt x="19" y="4"/>
                  </a:lnTo>
                  <a:lnTo>
                    <a:pt x="19" y="4"/>
                  </a:lnTo>
                  <a:lnTo>
                    <a:pt x="27" y="2"/>
                  </a:lnTo>
                  <a:lnTo>
                    <a:pt x="26" y="12"/>
                  </a:lnTo>
                  <a:close/>
                </a:path>
              </a:pathLst>
            </a:custGeom>
            <a:solidFill>
              <a:schemeClr val="tx1"/>
            </a:solidFill>
            <a:ln w="9525">
              <a:noFill/>
              <a:round/>
              <a:headEnd/>
              <a:tailEnd/>
            </a:ln>
          </p:spPr>
          <p:txBody>
            <a:bodyPr/>
            <a:lstStyle/>
            <a:p>
              <a:endParaRPr lang="en-NZ" dirty="0">
                <a:solidFill>
                  <a:srgbClr val="000000"/>
                </a:solidFill>
              </a:endParaRPr>
            </a:p>
          </p:txBody>
        </p:sp>
        <p:sp>
          <p:nvSpPr>
            <p:cNvPr id="20" name="Freeform 48"/>
            <p:cNvSpPr>
              <a:spLocks/>
            </p:cNvSpPr>
            <p:nvPr userDrawn="1"/>
          </p:nvSpPr>
          <p:spPr bwMode="black">
            <a:xfrm>
              <a:off x="4966" y="4208"/>
              <a:ext cx="33" cy="44"/>
            </a:xfrm>
            <a:custGeom>
              <a:avLst/>
              <a:gdLst/>
              <a:ahLst/>
              <a:cxnLst>
                <a:cxn ang="0">
                  <a:pos x="9" y="32"/>
                </a:cxn>
                <a:cxn ang="0">
                  <a:pos x="9" y="32"/>
                </a:cxn>
                <a:cxn ang="0">
                  <a:pos x="16" y="0"/>
                </a:cxn>
                <a:cxn ang="0">
                  <a:pos x="16" y="0"/>
                </a:cxn>
                <a:cxn ang="0">
                  <a:pos x="35" y="0"/>
                </a:cxn>
                <a:cxn ang="0">
                  <a:pos x="35" y="0"/>
                </a:cxn>
                <a:cxn ang="0">
                  <a:pos x="59" y="0"/>
                </a:cxn>
                <a:cxn ang="0">
                  <a:pos x="59" y="0"/>
                </a:cxn>
                <a:cxn ang="0">
                  <a:pos x="57" y="5"/>
                </a:cxn>
                <a:cxn ang="0">
                  <a:pos x="57" y="5"/>
                </a:cxn>
                <a:cxn ang="0">
                  <a:pos x="57" y="9"/>
                </a:cxn>
                <a:cxn ang="0">
                  <a:pos x="57" y="9"/>
                </a:cxn>
                <a:cxn ang="0">
                  <a:pos x="32" y="8"/>
                </a:cxn>
                <a:cxn ang="0">
                  <a:pos x="32" y="8"/>
                </a:cxn>
                <a:cxn ang="0">
                  <a:pos x="27" y="33"/>
                </a:cxn>
                <a:cxn ang="0">
                  <a:pos x="27" y="33"/>
                </a:cxn>
                <a:cxn ang="0">
                  <a:pos x="52" y="32"/>
                </a:cxn>
                <a:cxn ang="0">
                  <a:pos x="52" y="32"/>
                </a:cxn>
                <a:cxn ang="0">
                  <a:pos x="51" y="36"/>
                </a:cxn>
                <a:cxn ang="0">
                  <a:pos x="51" y="36"/>
                </a:cxn>
                <a:cxn ang="0">
                  <a:pos x="51" y="41"/>
                </a:cxn>
                <a:cxn ang="0">
                  <a:pos x="51" y="41"/>
                </a:cxn>
                <a:cxn ang="0">
                  <a:pos x="25" y="41"/>
                </a:cxn>
                <a:cxn ang="0">
                  <a:pos x="25" y="41"/>
                </a:cxn>
                <a:cxn ang="0">
                  <a:pos x="22" y="55"/>
                </a:cxn>
                <a:cxn ang="0">
                  <a:pos x="22" y="55"/>
                </a:cxn>
                <a:cxn ang="0">
                  <a:pos x="19" y="70"/>
                </a:cxn>
                <a:cxn ang="0">
                  <a:pos x="19" y="70"/>
                </a:cxn>
                <a:cxn ang="0">
                  <a:pos x="46" y="68"/>
                </a:cxn>
                <a:cxn ang="0">
                  <a:pos x="46" y="68"/>
                </a:cxn>
                <a:cxn ang="0">
                  <a:pos x="44" y="73"/>
                </a:cxn>
                <a:cxn ang="0">
                  <a:pos x="44" y="73"/>
                </a:cxn>
                <a:cxn ang="0">
                  <a:pos x="44" y="78"/>
                </a:cxn>
                <a:cxn ang="0">
                  <a:pos x="44" y="78"/>
                </a:cxn>
                <a:cxn ang="0">
                  <a:pos x="24" y="78"/>
                </a:cxn>
                <a:cxn ang="0">
                  <a:pos x="24" y="78"/>
                </a:cxn>
                <a:cxn ang="0">
                  <a:pos x="0" y="78"/>
                </a:cxn>
                <a:cxn ang="0">
                  <a:pos x="0" y="78"/>
                </a:cxn>
                <a:cxn ang="0">
                  <a:pos x="6" y="46"/>
                </a:cxn>
                <a:cxn ang="0">
                  <a:pos x="9" y="32"/>
                </a:cxn>
              </a:cxnLst>
              <a:rect l="0" t="0" r="r" b="b"/>
              <a:pathLst>
                <a:path w="59" h="78">
                  <a:moveTo>
                    <a:pt x="9" y="32"/>
                  </a:moveTo>
                  <a:lnTo>
                    <a:pt x="9" y="32"/>
                  </a:lnTo>
                  <a:lnTo>
                    <a:pt x="16" y="0"/>
                  </a:lnTo>
                  <a:lnTo>
                    <a:pt x="16" y="0"/>
                  </a:lnTo>
                  <a:lnTo>
                    <a:pt x="35" y="0"/>
                  </a:lnTo>
                  <a:lnTo>
                    <a:pt x="35" y="0"/>
                  </a:lnTo>
                  <a:lnTo>
                    <a:pt x="59" y="0"/>
                  </a:lnTo>
                  <a:lnTo>
                    <a:pt x="59" y="0"/>
                  </a:lnTo>
                  <a:lnTo>
                    <a:pt x="57" y="5"/>
                  </a:lnTo>
                  <a:lnTo>
                    <a:pt x="57" y="5"/>
                  </a:lnTo>
                  <a:lnTo>
                    <a:pt x="57" y="9"/>
                  </a:lnTo>
                  <a:lnTo>
                    <a:pt x="57" y="9"/>
                  </a:lnTo>
                  <a:lnTo>
                    <a:pt x="32" y="8"/>
                  </a:lnTo>
                  <a:lnTo>
                    <a:pt x="32" y="8"/>
                  </a:lnTo>
                  <a:lnTo>
                    <a:pt x="27" y="33"/>
                  </a:lnTo>
                  <a:lnTo>
                    <a:pt x="27" y="33"/>
                  </a:lnTo>
                  <a:lnTo>
                    <a:pt x="52" y="32"/>
                  </a:lnTo>
                  <a:lnTo>
                    <a:pt x="52" y="32"/>
                  </a:lnTo>
                  <a:lnTo>
                    <a:pt x="51" y="36"/>
                  </a:lnTo>
                  <a:lnTo>
                    <a:pt x="51" y="36"/>
                  </a:lnTo>
                  <a:lnTo>
                    <a:pt x="51" y="41"/>
                  </a:lnTo>
                  <a:lnTo>
                    <a:pt x="51" y="41"/>
                  </a:lnTo>
                  <a:lnTo>
                    <a:pt x="25" y="41"/>
                  </a:lnTo>
                  <a:lnTo>
                    <a:pt x="25" y="41"/>
                  </a:lnTo>
                  <a:lnTo>
                    <a:pt x="22" y="55"/>
                  </a:lnTo>
                  <a:lnTo>
                    <a:pt x="22" y="55"/>
                  </a:lnTo>
                  <a:lnTo>
                    <a:pt x="19" y="70"/>
                  </a:lnTo>
                  <a:lnTo>
                    <a:pt x="19" y="70"/>
                  </a:lnTo>
                  <a:lnTo>
                    <a:pt x="46" y="68"/>
                  </a:lnTo>
                  <a:lnTo>
                    <a:pt x="46" y="68"/>
                  </a:lnTo>
                  <a:lnTo>
                    <a:pt x="44" y="73"/>
                  </a:lnTo>
                  <a:lnTo>
                    <a:pt x="44" y="73"/>
                  </a:lnTo>
                  <a:lnTo>
                    <a:pt x="44" y="78"/>
                  </a:lnTo>
                  <a:lnTo>
                    <a:pt x="44" y="78"/>
                  </a:lnTo>
                  <a:lnTo>
                    <a:pt x="24" y="78"/>
                  </a:lnTo>
                  <a:lnTo>
                    <a:pt x="24" y="78"/>
                  </a:lnTo>
                  <a:lnTo>
                    <a:pt x="0" y="78"/>
                  </a:lnTo>
                  <a:lnTo>
                    <a:pt x="0" y="78"/>
                  </a:lnTo>
                  <a:lnTo>
                    <a:pt x="6" y="46"/>
                  </a:lnTo>
                  <a:lnTo>
                    <a:pt x="9" y="32"/>
                  </a:lnTo>
                  <a:close/>
                </a:path>
              </a:pathLst>
            </a:custGeom>
            <a:solidFill>
              <a:schemeClr val="tx1"/>
            </a:solidFill>
            <a:ln w="9525">
              <a:noFill/>
              <a:round/>
              <a:headEnd/>
              <a:tailEnd/>
            </a:ln>
          </p:spPr>
          <p:txBody>
            <a:bodyPr/>
            <a:lstStyle/>
            <a:p>
              <a:endParaRPr lang="en-NZ" dirty="0">
                <a:solidFill>
                  <a:srgbClr val="000000"/>
                </a:solidFill>
              </a:endParaRPr>
            </a:p>
          </p:txBody>
        </p:sp>
        <p:sp>
          <p:nvSpPr>
            <p:cNvPr id="21" name="Freeform 49"/>
            <p:cNvSpPr>
              <a:spLocks/>
            </p:cNvSpPr>
            <p:nvPr userDrawn="1"/>
          </p:nvSpPr>
          <p:spPr bwMode="black">
            <a:xfrm>
              <a:off x="5002" y="4221"/>
              <a:ext cx="29" cy="31"/>
            </a:xfrm>
            <a:custGeom>
              <a:avLst/>
              <a:gdLst/>
              <a:ahLst/>
              <a:cxnLst>
                <a:cxn ang="0">
                  <a:pos x="23" y="41"/>
                </a:cxn>
                <a:cxn ang="0">
                  <a:pos x="23" y="41"/>
                </a:cxn>
                <a:cxn ang="0">
                  <a:pos x="43" y="0"/>
                </a:cxn>
                <a:cxn ang="0">
                  <a:pos x="43" y="0"/>
                </a:cxn>
                <a:cxn ang="0">
                  <a:pos x="48" y="2"/>
                </a:cxn>
                <a:cxn ang="0">
                  <a:pos x="48" y="2"/>
                </a:cxn>
                <a:cxn ang="0">
                  <a:pos x="53" y="0"/>
                </a:cxn>
                <a:cxn ang="0">
                  <a:pos x="53" y="0"/>
                </a:cxn>
                <a:cxn ang="0">
                  <a:pos x="38" y="24"/>
                </a:cxn>
                <a:cxn ang="0">
                  <a:pos x="30" y="38"/>
                </a:cxn>
                <a:cxn ang="0">
                  <a:pos x="21" y="56"/>
                </a:cxn>
                <a:cxn ang="0">
                  <a:pos x="21" y="56"/>
                </a:cxn>
                <a:cxn ang="0">
                  <a:pos x="15" y="56"/>
                </a:cxn>
                <a:cxn ang="0">
                  <a:pos x="15" y="56"/>
                </a:cxn>
                <a:cxn ang="0">
                  <a:pos x="8" y="56"/>
                </a:cxn>
                <a:cxn ang="0">
                  <a:pos x="8" y="56"/>
                </a:cxn>
                <a:cxn ang="0">
                  <a:pos x="0" y="0"/>
                </a:cxn>
                <a:cxn ang="0">
                  <a:pos x="0" y="0"/>
                </a:cxn>
                <a:cxn ang="0">
                  <a:pos x="8" y="2"/>
                </a:cxn>
                <a:cxn ang="0">
                  <a:pos x="8" y="2"/>
                </a:cxn>
                <a:cxn ang="0">
                  <a:pos x="18" y="0"/>
                </a:cxn>
                <a:cxn ang="0">
                  <a:pos x="18" y="0"/>
                </a:cxn>
                <a:cxn ang="0">
                  <a:pos x="23" y="41"/>
                </a:cxn>
                <a:cxn ang="0">
                  <a:pos x="23" y="41"/>
                </a:cxn>
              </a:cxnLst>
              <a:rect l="0" t="0" r="r" b="b"/>
              <a:pathLst>
                <a:path w="53" h="56">
                  <a:moveTo>
                    <a:pt x="23" y="41"/>
                  </a:moveTo>
                  <a:lnTo>
                    <a:pt x="23" y="41"/>
                  </a:lnTo>
                  <a:lnTo>
                    <a:pt x="43" y="0"/>
                  </a:lnTo>
                  <a:lnTo>
                    <a:pt x="43" y="0"/>
                  </a:lnTo>
                  <a:lnTo>
                    <a:pt x="48" y="2"/>
                  </a:lnTo>
                  <a:lnTo>
                    <a:pt x="48" y="2"/>
                  </a:lnTo>
                  <a:lnTo>
                    <a:pt x="53" y="0"/>
                  </a:lnTo>
                  <a:lnTo>
                    <a:pt x="53" y="0"/>
                  </a:lnTo>
                  <a:lnTo>
                    <a:pt x="38" y="24"/>
                  </a:lnTo>
                  <a:lnTo>
                    <a:pt x="30" y="38"/>
                  </a:lnTo>
                  <a:lnTo>
                    <a:pt x="21" y="56"/>
                  </a:lnTo>
                  <a:lnTo>
                    <a:pt x="21" y="56"/>
                  </a:lnTo>
                  <a:lnTo>
                    <a:pt x="15" y="56"/>
                  </a:lnTo>
                  <a:lnTo>
                    <a:pt x="15" y="56"/>
                  </a:lnTo>
                  <a:lnTo>
                    <a:pt x="8" y="56"/>
                  </a:lnTo>
                  <a:lnTo>
                    <a:pt x="8" y="56"/>
                  </a:lnTo>
                  <a:lnTo>
                    <a:pt x="0" y="0"/>
                  </a:lnTo>
                  <a:lnTo>
                    <a:pt x="0" y="0"/>
                  </a:lnTo>
                  <a:lnTo>
                    <a:pt x="8" y="2"/>
                  </a:lnTo>
                  <a:lnTo>
                    <a:pt x="8" y="2"/>
                  </a:lnTo>
                  <a:lnTo>
                    <a:pt x="18" y="0"/>
                  </a:lnTo>
                  <a:lnTo>
                    <a:pt x="18" y="0"/>
                  </a:lnTo>
                  <a:lnTo>
                    <a:pt x="23" y="41"/>
                  </a:lnTo>
                  <a:lnTo>
                    <a:pt x="23" y="41"/>
                  </a:lnTo>
                  <a:close/>
                </a:path>
              </a:pathLst>
            </a:custGeom>
            <a:solidFill>
              <a:schemeClr val="tx1"/>
            </a:solidFill>
            <a:ln w="9525">
              <a:noFill/>
              <a:round/>
              <a:headEnd/>
              <a:tailEnd/>
            </a:ln>
          </p:spPr>
          <p:txBody>
            <a:bodyPr/>
            <a:lstStyle/>
            <a:p>
              <a:endParaRPr lang="en-NZ" dirty="0">
                <a:solidFill>
                  <a:srgbClr val="000000"/>
                </a:solidFill>
              </a:endParaRPr>
            </a:p>
          </p:txBody>
        </p:sp>
        <p:sp>
          <p:nvSpPr>
            <p:cNvPr id="22" name="Freeform 50"/>
            <p:cNvSpPr>
              <a:spLocks noEditPoints="1"/>
            </p:cNvSpPr>
            <p:nvPr userDrawn="1"/>
          </p:nvSpPr>
          <p:spPr bwMode="black">
            <a:xfrm>
              <a:off x="5030" y="4219"/>
              <a:ext cx="29" cy="33"/>
            </a:xfrm>
            <a:custGeom>
              <a:avLst/>
              <a:gdLst/>
              <a:ahLst/>
              <a:cxnLst>
                <a:cxn ang="0">
                  <a:pos x="19" y="26"/>
                </a:cxn>
                <a:cxn ang="0">
                  <a:pos x="19" y="26"/>
                </a:cxn>
                <a:cxn ang="0">
                  <a:pos x="21" y="18"/>
                </a:cxn>
                <a:cxn ang="0">
                  <a:pos x="24" y="13"/>
                </a:cxn>
                <a:cxn ang="0">
                  <a:pos x="27" y="8"/>
                </a:cxn>
                <a:cxn ang="0">
                  <a:pos x="32" y="7"/>
                </a:cxn>
                <a:cxn ang="0">
                  <a:pos x="32" y="7"/>
                </a:cxn>
                <a:cxn ang="0">
                  <a:pos x="35" y="8"/>
                </a:cxn>
                <a:cxn ang="0">
                  <a:pos x="38" y="12"/>
                </a:cxn>
                <a:cxn ang="0">
                  <a:pos x="38" y="18"/>
                </a:cxn>
                <a:cxn ang="0">
                  <a:pos x="37" y="26"/>
                </a:cxn>
                <a:cxn ang="0">
                  <a:pos x="19" y="26"/>
                </a:cxn>
                <a:cxn ang="0">
                  <a:pos x="51" y="31"/>
                </a:cxn>
                <a:cxn ang="0">
                  <a:pos x="51" y="31"/>
                </a:cxn>
                <a:cxn ang="0">
                  <a:pos x="52" y="26"/>
                </a:cxn>
                <a:cxn ang="0">
                  <a:pos x="52" y="26"/>
                </a:cxn>
                <a:cxn ang="0">
                  <a:pos x="52" y="16"/>
                </a:cxn>
                <a:cxn ang="0">
                  <a:pos x="51" y="12"/>
                </a:cxn>
                <a:cxn ang="0">
                  <a:pos x="49" y="8"/>
                </a:cxn>
                <a:cxn ang="0">
                  <a:pos x="46" y="5"/>
                </a:cxn>
                <a:cxn ang="0">
                  <a:pos x="43" y="4"/>
                </a:cxn>
                <a:cxn ang="0">
                  <a:pos x="38" y="2"/>
                </a:cxn>
                <a:cxn ang="0">
                  <a:pos x="33" y="0"/>
                </a:cxn>
                <a:cxn ang="0">
                  <a:pos x="33" y="0"/>
                </a:cxn>
                <a:cxn ang="0">
                  <a:pos x="22" y="4"/>
                </a:cxn>
                <a:cxn ang="0">
                  <a:pos x="18" y="5"/>
                </a:cxn>
                <a:cxn ang="0">
                  <a:pos x="13" y="8"/>
                </a:cxn>
                <a:cxn ang="0">
                  <a:pos x="10" y="13"/>
                </a:cxn>
                <a:cxn ang="0">
                  <a:pos x="6" y="18"/>
                </a:cxn>
                <a:cxn ang="0">
                  <a:pos x="3" y="24"/>
                </a:cxn>
                <a:cxn ang="0">
                  <a:pos x="2" y="31"/>
                </a:cxn>
                <a:cxn ang="0">
                  <a:pos x="2" y="31"/>
                </a:cxn>
                <a:cxn ang="0">
                  <a:pos x="0" y="37"/>
                </a:cxn>
                <a:cxn ang="0">
                  <a:pos x="2" y="43"/>
                </a:cxn>
                <a:cxn ang="0">
                  <a:pos x="3" y="48"/>
                </a:cxn>
                <a:cxn ang="0">
                  <a:pos x="5" y="53"/>
                </a:cxn>
                <a:cxn ang="0">
                  <a:pos x="10" y="56"/>
                </a:cxn>
                <a:cxn ang="0">
                  <a:pos x="13" y="58"/>
                </a:cxn>
                <a:cxn ang="0">
                  <a:pos x="24" y="59"/>
                </a:cxn>
                <a:cxn ang="0">
                  <a:pos x="24" y="59"/>
                </a:cxn>
                <a:cxn ang="0">
                  <a:pos x="35" y="58"/>
                </a:cxn>
                <a:cxn ang="0">
                  <a:pos x="41" y="54"/>
                </a:cxn>
                <a:cxn ang="0">
                  <a:pos x="46" y="48"/>
                </a:cxn>
                <a:cxn ang="0">
                  <a:pos x="44" y="47"/>
                </a:cxn>
                <a:cxn ang="0">
                  <a:pos x="44" y="47"/>
                </a:cxn>
                <a:cxn ang="0">
                  <a:pos x="37" y="51"/>
                </a:cxn>
                <a:cxn ang="0">
                  <a:pos x="30" y="51"/>
                </a:cxn>
                <a:cxn ang="0">
                  <a:pos x="30" y="51"/>
                </a:cxn>
                <a:cxn ang="0">
                  <a:pos x="25" y="51"/>
                </a:cxn>
                <a:cxn ang="0">
                  <a:pos x="22" y="50"/>
                </a:cxn>
                <a:cxn ang="0">
                  <a:pos x="19" y="47"/>
                </a:cxn>
                <a:cxn ang="0">
                  <a:pos x="18" y="39"/>
                </a:cxn>
                <a:cxn ang="0">
                  <a:pos x="19" y="31"/>
                </a:cxn>
                <a:cxn ang="0">
                  <a:pos x="51" y="31"/>
                </a:cxn>
              </a:cxnLst>
              <a:rect l="0" t="0" r="r" b="b"/>
              <a:pathLst>
                <a:path w="52" h="59">
                  <a:moveTo>
                    <a:pt x="19" y="26"/>
                  </a:moveTo>
                  <a:lnTo>
                    <a:pt x="19" y="26"/>
                  </a:lnTo>
                  <a:lnTo>
                    <a:pt x="21" y="18"/>
                  </a:lnTo>
                  <a:lnTo>
                    <a:pt x="24" y="13"/>
                  </a:lnTo>
                  <a:lnTo>
                    <a:pt x="27" y="8"/>
                  </a:lnTo>
                  <a:lnTo>
                    <a:pt x="32" y="7"/>
                  </a:lnTo>
                  <a:lnTo>
                    <a:pt x="32" y="7"/>
                  </a:lnTo>
                  <a:lnTo>
                    <a:pt x="35" y="8"/>
                  </a:lnTo>
                  <a:lnTo>
                    <a:pt x="38" y="12"/>
                  </a:lnTo>
                  <a:lnTo>
                    <a:pt x="38" y="18"/>
                  </a:lnTo>
                  <a:lnTo>
                    <a:pt x="37" y="26"/>
                  </a:lnTo>
                  <a:lnTo>
                    <a:pt x="19" y="26"/>
                  </a:lnTo>
                  <a:close/>
                  <a:moveTo>
                    <a:pt x="51" y="31"/>
                  </a:moveTo>
                  <a:lnTo>
                    <a:pt x="51" y="31"/>
                  </a:lnTo>
                  <a:lnTo>
                    <a:pt x="52" y="26"/>
                  </a:lnTo>
                  <a:lnTo>
                    <a:pt x="52" y="26"/>
                  </a:lnTo>
                  <a:lnTo>
                    <a:pt x="52" y="16"/>
                  </a:lnTo>
                  <a:lnTo>
                    <a:pt x="51" y="12"/>
                  </a:lnTo>
                  <a:lnTo>
                    <a:pt x="49" y="8"/>
                  </a:lnTo>
                  <a:lnTo>
                    <a:pt x="46" y="5"/>
                  </a:lnTo>
                  <a:lnTo>
                    <a:pt x="43" y="4"/>
                  </a:lnTo>
                  <a:lnTo>
                    <a:pt x="38" y="2"/>
                  </a:lnTo>
                  <a:lnTo>
                    <a:pt x="33" y="0"/>
                  </a:lnTo>
                  <a:lnTo>
                    <a:pt x="33" y="0"/>
                  </a:lnTo>
                  <a:lnTo>
                    <a:pt x="22" y="4"/>
                  </a:lnTo>
                  <a:lnTo>
                    <a:pt x="18" y="5"/>
                  </a:lnTo>
                  <a:lnTo>
                    <a:pt x="13" y="8"/>
                  </a:lnTo>
                  <a:lnTo>
                    <a:pt x="10" y="13"/>
                  </a:lnTo>
                  <a:lnTo>
                    <a:pt x="6" y="18"/>
                  </a:lnTo>
                  <a:lnTo>
                    <a:pt x="3" y="24"/>
                  </a:lnTo>
                  <a:lnTo>
                    <a:pt x="2" y="31"/>
                  </a:lnTo>
                  <a:lnTo>
                    <a:pt x="2" y="31"/>
                  </a:lnTo>
                  <a:lnTo>
                    <a:pt x="0" y="37"/>
                  </a:lnTo>
                  <a:lnTo>
                    <a:pt x="2" y="43"/>
                  </a:lnTo>
                  <a:lnTo>
                    <a:pt x="3" y="48"/>
                  </a:lnTo>
                  <a:lnTo>
                    <a:pt x="5" y="53"/>
                  </a:lnTo>
                  <a:lnTo>
                    <a:pt x="10" y="56"/>
                  </a:lnTo>
                  <a:lnTo>
                    <a:pt x="13" y="58"/>
                  </a:lnTo>
                  <a:lnTo>
                    <a:pt x="24" y="59"/>
                  </a:lnTo>
                  <a:lnTo>
                    <a:pt x="24" y="59"/>
                  </a:lnTo>
                  <a:lnTo>
                    <a:pt x="35" y="58"/>
                  </a:lnTo>
                  <a:lnTo>
                    <a:pt x="41" y="54"/>
                  </a:lnTo>
                  <a:lnTo>
                    <a:pt x="46" y="48"/>
                  </a:lnTo>
                  <a:lnTo>
                    <a:pt x="44" y="47"/>
                  </a:lnTo>
                  <a:lnTo>
                    <a:pt x="44" y="47"/>
                  </a:lnTo>
                  <a:lnTo>
                    <a:pt x="37" y="51"/>
                  </a:lnTo>
                  <a:lnTo>
                    <a:pt x="30" y="51"/>
                  </a:lnTo>
                  <a:lnTo>
                    <a:pt x="30" y="51"/>
                  </a:lnTo>
                  <a:lnTo>
                    <a:pt x="25" y="51"/>
                  </a:lnTo>
                  <a:lnTo>
                    <a:pt x="22" y="50"/>
                  </a:lnTo>
                  <a:lnTo>
                    <a:pt x="19" y="47"/>
                  </a:lnTo>
                  <a:lnTo>
                    <a:pt x="18" y="39"/>
                  </a:lnTo>
                  <a:lnTo>
                    <a:pt x="19" y="31"/>
                  </a:lnTo>
                  <a:lnTo>
                    <a:pt x="51" y="31"/>
                  </a:lnTo>
                  <a:close/>
                </a:path>
              </a:pathLst>
            </a:custGeom>
            <a:solidFill>
              <a:schemeClr val="tx1"/>
            </a:solidFill>
            <a:ln w="9525">
              <a:noFill/>
              <a:round/>
              <a:headEnd/>
              <a:tailEnd/>
            </a:ln>
          </p:spPr>
          <p:txBody>
            <a:bodyPr/>
            <a:lstStyle/>
            <a:p>
              <a:endParaRPr lang="en-NZ" dirty="0">
                <a:solidFill>
                  <a:srgbClr val="000000"/>
                </a:solidFill>
              </a:endParaRPr>
            </a:p>
          </p:txBody>
        </p:sp>
        <p:sp>
          <p:nvSpPr>
            <p:cNvPr id="23" name="Freeform 51"/>
            <p:cNvSpPr>
              <a:spLocks/>
            </p:cNvSpPr>
            <p:nvPr userDrawn="1"/>
          </p:nvSpPr>
          <p:spPr bwMode="black">
            <a:xfrm>
              <a:off x="5062" y="4221"/>
              <a:ext cx="25" cy="31"/>
            </a:xfrm>
            <a:custGeom>
              <a:avLst/>
              <a:gdLst/>
              <a:ahLst/>
              <a:cxnLst>
                <a:cxn ang="0">
                  <a:pos x="24" y="14"/>
                </a:cxn>
                <a:cxn ang="0">
                  <a:pos x="24" y="14"/>
                </a:cxn>
                <a:cxn ang="0">
                  <a:pos x="24" y="14"/>
                </a:cxn>
                <a:cxn ang="0">
                  <a:pos x="29" y="8"/>
                </a:cxn>
                <a:cxn ang="0">
                  <a:pos x="33" y="3"/>
                </a:cxn>
                <a:cxn ang="0">
                  <a:pos x="40" y="0"/>
                </a:cxn>
                <a:cxn ang="0">
                  <a:pos x="45" y="0"/>
                </a:cxn>
                <a:cxn ang="0">
                  <a:pos x="45" y="0"/>
                </a:cxn>
                <a:cxn ang="0">
                  <a:pos x="46" y="0"/>
                </a:cxn>
                <a:cxn ang="0">
                  <a:pos x="46" y="0"/>
                </a:cxn>
                <a:cxn ang="0">
                  <a:pos x="45" y="8"/>
                </a:cxn>
                <a:cxn ang="0">
                  <a:pos x="45" y="8"/>
                </a:cxn>
                <a:cxn ang="0">
                  <a:pos x="43" y="16"/>
                </a:cxn>
                <a:cxn ang="0">
                  <a:pos x="41" y="16"/>
                </a:cxn>
                <a:cxn ang="0">
                  <a:pos x="41" y="16"/>
                </a:cxn>
                <a:cxn ang="0">
                  <a:pos x="40" y="16"/>
                </a:cxn>
                <a:cxn ang="0">
                  <a:pos x="37" y="14"/>
                </a:cxn>
                <a:cxn ang="0">
                  <a:pos x="37" y="14"/>
                </a:cxn>
                <a:cxn ang="0">
                  <a:pos x="32" y="16"/>
                </a:cxn>
                <a:cxn ang="0">
                  <a:pos x="27" y="17"/>
                </a:cxn>
                <a:cxn ang="0">
                  <a:pos x="24" y="22"/>
                </a:cxn>
                <a:cxn ang="0">
                  <a:pos x="22" y="25"/>
                </a:cxn>
                <a:cxn ang="0">
                  <a:pos x="22" y="30"/>
                </a:cxn>
                <a:cxn ang="0">
                  <a:pos x="22" y="30"/>
                </a:cxn>
                <a:cxn ang="0">
                  <a:pos x="18" y="56"/>
                </a:cxn>
                <a:cxn ang="0">
                  <a:pos x="18" y="56"/>
                </a:cxn>
                <a:cxn ang="0">
                  <a:pos x="10" y="56"/>
                </a:cxn>
                <a:cxn ang="0">
                  <a:pos x="10" y="56"/>
                </a:cxn>
                <a:cxn ang="0">
                  <a:pos x="0" y="56"/>
                </a:cxn>
                <a:cxn ang="0">
                  <a:pos x="0" y="56"/>
                </a:cxn>
                <a:cxn ang="0">
                  <a:pos x="7" y="30"/>
                </a:cxn>
                <a:cxn ang="0">
                  <a:pos x="8" y="25"/>
                </a:cxn>
                <a:cxn ang="0">
                  <a:pos x="8" y="25"/>
                </a:cxn>
                <a:cxn ang="0">
                  <a:pos x="11" y="0"/>
                </a:cxn>
                <a:cxn ang="0">
                  <a:pos x="11" y="0"/>
                </a:cxn>
                <a:cxn ang="0">
                  <a:pos x="19" y="2"/>
                </a:cxn>
                <a:cxn ang="0">
                  <a:pos x="19" y="2"/>
                </a:cxn>
                <a:cxn ang="0">
                  <a:pos x="27" y="0"/>
                </a:cxn>
                <a:cxn ang="0">
                  <a:pos x="24" y="14"/>
                </a:cxn>
              </a:cxnLst>
              <a:rect l="0" t="0" r="r" b="b"/>
              <a:pathLst>
                <a:path w="46" h="56">
                  <a:moveTo>
                    <a:pt x="24" y="14"/>
                  </a:moveTo>
                  <a:lnTo>
                    <a:pt x="24" y="14"/>
                  </a:lnTo>
                  <a:lnTo>
                    <a:pt x="24" y="14"/>
                  </a:lnTo>
                  <a:lnTo>
                    <a:pt x="29" y="8"/>
                  </a:lnTo>
                  <a:lnTo>
                    <a:pt x="33" y="3"/>
                  </a:lnTo>
                  <a:lnTo>
                    <a:pt x="40" y="0"/>
                  </a:lnTo>
                  <a:lnTo>
                    <a:pt x="45" y="0"/>
                  </a:lnTo>
                  <a:lnTo>
                    <a:pt x="45" y="0"/>
                  </a:lnTo>
                  <a:lnTo>
                    <a:pt x="46" y="0"/>
                  </a:lnTo>
                  <a:lnTo>
                    <a:pt x="46" y="0"/>
                  </a:lnTo>
                  <a:lnTo>
                    <a:pt x="45" y="8"/>
                  </a:lnTo>
                  <a:lnTo>
                    <a:pt x="45" y="8"/>
                  </a:lnTo>
                  <a:lnTo>
                    <a:pt x="43" y="16"/>
                  </a:lnTo>
                  <a:lnTo>
                    <a:pt x="41" y="16"/>
                  </a:lnTo>
                  <a:lnTo>
                    <a:pt x="41" y="16"/>
                  </a:lnTo>
                  <a:lnTo>
                    <a:pt x="40" y="16"/>
                  </a:lnTo>
                  <a:lnTo>
                    <a:pt x="37" y="14"/>
                  </a:lnTo>
                  <a:lnTo>
                    <a:pt x="37" y="14"/>
                  </a:lnTo>
                  <a:lnTo>
                    <a:pt x="32" y="16"/>
                  </a:lnTo>
                  <a:lnTo>
                    <a:pt x="27" y="17"/>
                  </a:lnTo>
                  <a:lnTo>
                    <a:pt x="24" y="22"/>
                  </a:lnTo>
                  <a:lnTo>
                    <a:pt x="22" y="25"/>
                  </a:lnTo>
                  <a:lnTo>
                    <a:pt x="22" y="30"/>
                  </a:lnTo>
                  <a:lnTo>
                    <a:pt x="22" y="30"/>
                  </a:lnTo>
                  <a:lnTo>
                    <a:pt x="18" y="56"/>
                  </a:lnTo>
                  <a:lnTo>
                    <a:pt x="18" y="56"/>
                  </a:lnTo>
                  <a:lnTo>
                    <a:pt x="10" y="56"/>
                  </a:lnTo>
                  <a:lnTo>
                    <a:pt x="10" y="56"/>
                  </a:lnTo>
                  <a:lnTo>
                    <a:pt x="0" y="56"/>
                  </a:lnTo>
                  <a:lnTo>
                    <a:pt x="0" y="56"/>
                  </a:lnTo>
                  <a:lnTo>
                    <a:pt x="7" y="30"/>
                  </a:lnTo>
                  <a:lnTo>
                    <a:pt x="8" y="25"/>
                  </a:lnTo>
                  <a:lnTo>
                    <a:pt x="8" y="25"/>
                  </a:lnTo>
                  <a:lnTo>
                    <a:pt x="11" y="0"/>
                  </a:lnTo>
                  <a:lnTo>
                    <a:pt x="11" y="0"/>
                  </a:lnTo>
                  <a:lnTo>
                    <a:pt x="19" y="2"/>
                  </a:lnTo>
                  <a:lnTo>
                    <a:pt x="19" y="2"/>
                  </a:lnTo>
                  <a:lnTo>
                    <a:pt x="27" y="0"/>
                  </a:lnTo>
                  <a:lnTo>
                    <a:pt x="24" y="14"/>
                  </a:lnTo>
                  <a:close/>
                </a:path>
              </a:pathLst>
            </a:custGeom>
            <a:solidFill>
              <a:schemeClr val="tx1"/>
            </a:solidFill>
            <a:ln w="9525">
              <a:noFill/>
              <a:round/>
              <a:headEnd/>
              <a:tailEnd/>
            </a:ln>
          </p:spPr>
          <p:txBody>
            <a:bodyPr/>
            <a:lstStyle/>
            <a:p>
              <a:endParaRPr lang="en-NZ" dirty="0">
                <a:solidFill>
                  <a:srgbClr val="000000"/>
                </a:solidFill>
              </a:endParaRPr>
            </a:p>
          </p:txBody>
        </p:sp>
        <p:sp>
          <p:nvSpPr>
            <p:cNvPr id="24" name="Freeform 52"/>
            <p:cNvSpPr>
              <a:spLocks/>
            </p:cNvSpPr>
            <p:nvPr userDrawn="1"/>
          </p:nvSpPr>
          <p:spPr bwMode="black">
            <a:xfrm>
              <a:off x="5087" y="4221"/>
              <a:ext cx="34" cy="48"/>
            </a:xfrm>
            <a:custGeom>
              <a:avLst/>
              <a:gdLst/>
              <a:ahLst/>
              <a:cxnLst>
                <a:cxn ang="0">
                  <a:pos x="50" y="0"/>
                </a:cxn>
                <a:cxn ang="0">
                  <a:pos x="50" y="0"/>
                </a:cxn>
                <a:cxn ang="0">
                  <a:pos x="55" y="2"/>
                </a:cxn>
                <a:cxn ang="0">
                  <a:pos x="55" y="2"/>
                </a:cxn>
                <a:cxn ang="0">
                  <a:pos x="61" y="0"/>
                </a:cxn>
                <a:cxn ang="0">
                  <a:pos x="61" y="0"/>
                </a:cxn>
                <a:cxn ang="0">
                  <a:pos x="41" y="35"/>
                </a:cxn>
                <a:cxn ang="0">
                  <a:pos x="9" y="86"/>
                </a:cxn>
                <a:cxn ang="0">
                  <a:pos x="9" y="86"/>
                </a:cxn>
                <a:cxn ang="0">
                  <a:pos x="4" y="86"/>
                </a:cxn>
                <a:cxn ang="0">
                  <a:pos x="4" y="86"/>
                </a:cxn>
                <a:cxn ang="0">
                  <a:pos x="0" y="86"/>
                </a:cxn>
                <a:cxn ang="0">
                  <a:pos x="0" y="86"/>
                </a:cxn>
                <a:cxn ang="0">
                  <a:pos x="19" y="56"/>
                </a:cxn>
                <a:cxn ang="0">
                  <a:pos x="19" y="56"/>
                </a:cxn>
                <a:cxn ang="0">
                  <a:pos x="8" y="0"/>
                </a:cxn>
                <a:cxn ang="0">
                  <a:pos x="8" y="0"/>
                </a:cxn>
                <a:cxn ang="0">
                  <a:pos x="15" y="2"/>
                </a:cxn>
                <a:cxn ang="0">
                  <a:pos x="15" y="2"/>
                </a:cxn>
                <a:cxn ang="0">
                  <a:pos x="25" y="0"/>
                </a:cxn>
                <a:cxn ang="0">
                  <a:pos x="25" y="0"/>
                </a:cxn>
                <a:cxn ang="0">
                  <a:pos x="31" y="37"/>
                </a:cxn>
                <a:cxn ang="0">
                  <a:pos x="31" y="37"/>
                </a:cxn>
                <a:cxn ang="0">
                  <a:pos x="50" y="0"/>
                </a:cxn>
                <a:cxn ang="0">
                  <a:pos x="50" y="0"/>
                </a:cxn>
              </a:cxnLst>
              <a:rect l="0" t="0" r="r" b="b"/>
              <a:pathLst>
                <a:path w="61" h="86">
                  <a:moveTo>
                    <a:pt x="50" y="0"/>
                  </a:moveTo>
                  <a:lnTo>
                    <a:pt x="50" y="0"/>
                  </a:lnTo>
                  <a:lnTo>
                    <a:pt x="55" y="2"/>
                  </a:lnTo>
                  <a:lnTo>
                    <a:pt x="55" y="2"/>
                  </a:lnTo>
                  <a:lnTo>
                    <a:pt x="61" y="0"/>
                  </a:lnTo>
                  <a:lnTo>
                    <a:pt x="61" y="0"/>
                  </a:lnTo>
                  <a:lnTo>
                    <a:pt x="41" y="35"/>
                  </a:lnTo>
                  <a:lnTo>
                    <a:pt x="9" y="86"/>
                  </a:lnTo>
                  <a:lnTo>
                    <a:pt x="9" y="86"/>
                  </a:lnTo>
                  <a:lnTo>
                    <a:pt x="4" y="86"/>
                  </a:lnTo>
                  <a:lnTo>
                    <a:pt x="4" y="86"/>
                  </a:lnTo>
                  <a:lnTo>
                    <a:pt x="0" y="86"/>
                  </a:lnTo>
                  <a:lnTo>
                    <a:pt x="0" y="86"/>
                  </a:lnTo>
                  <a:lnTo>
                    <a:pt x="19" y="56"/>
                  </a:lnTo>
                  <a:lnTo>
                    <a:pt x="19" y="56"/>
                  </a:lnTo>
                  <a:lnTo>
                    <a:pt x="8" y="0"/>
                  </a:lnTo>
                  <a:lnTo>
                    <a:pt x="8" y="0"/>
                  </a:lnTo>
                  <a:lnTo>
                    <a:pt x="15" y="2"/>
                  </a:lnTo>
                  <a:lnTo>
                    <a:pt x="15" y="2"/>
                  </a:lnTo>
                  <a:lnTo>
                    <a:pt x="25" y="0"/>
                  </a:lnTo>
                  <a:lnTo>
                    <a:pt x="25" y="0"/>
                  </a:lnTo>
                  <a:lnTo>
                    <a:pt x="31" y="37"/>
                  </a:lnTo>
                  <a:lnTo>
                    <a:pt x="31" y="37"/>
                  </a:lnTo>
                  <a:lnTo>
                    <a:pt x="50" y="0"/>
                  </a:lnTo>
                  <a:lnTo>
                    <a:pt x="50" y="0"/>
                  </a:lnTo>
                  <a:close/>
                </a:path>
              </a:pathLst>
            </a:custGeom>
            <a:solidFill>
              <a:schemeClr val="tx1"/>
            </a:solidFill>
            <a:ln w="9525">
              <a:noFill/>
              <a:round/>
              <a:headEnd/>
              <a:tailEnd/>
            </a:ln>
          </p:spPr>
          <p:txBody>
            <a:bodyPr/>
            <a:lstStyle/>
            <a:p>
              <a:endParaRPr lang="en-NZ" dirty="0">
                <a:solidFill>
                  <a:srgbClr val="000000"/>
                </a:solidFill>
              </a:endParaRPr>
            </a:p>
          </p:txBody>
        </p:sp>
        <p:sp>
          <p:nvSpPr>
            <p:cNvPr id="25" name="Freeform 53"/>
            <p:cNvSpPr>
              <a:spLocks/>
            </p:cNvSpPr>
            <p:nvPr userDrawn="1"/>
          </p:nvSpPr>
          <p:spPr bwMode="black">
            <a:xfrm>
              <a:off x="5123" y="4210"/>
              <a:ext cx="20" cy="42"/>
            </a:xfrm>
            <a:custGeom>
              <a:avLst/>
              <a:gdLst/>
              <a:ahLst/>
              <a:cxnLst>
                <a:cxn ang="0">
                  <a:pos x="35" y="21"/>
                </a:cxn>
                <a:cxn ang="0">
                  <a:pos x="35" y="21"/>
                </a:cxn>
                <a:cxn ang="0">
                  <a:pos x="33" y="24"/>
                </a:cxn>
                <a:cxn ang="0">
                  <a:pos x="33" y="24"/>
                </a:cxn>
                <a:cxn ang="0">
                  <a:pos x="33" y="27"/>
                </a:cxn>
                <a:cxn ang="0">
                  <a:pos x="23" y="25"/>
                </a:cxn>
                <a:cxn ang="0">
                  <a:pos x="23" y="25"/>
                </a:cxn>
                <a:cxn ang="0">
                  <a:pos x="17" y="51"/>
                </a:cxn>
                <a:cxn ang="0">
                  <a:pos x="17" y="51"/>
                </a:cxn>
                <a:cxn ang="0">
                  <a:pos x="16" y="60"/>
                </a:cxn>
                <a:cxn ang="0">
                  <a:pos x="16" y="67"/>
                </a:cxn>
                <a:cxn ang="0">
                  <a:pos x="17" y="70"/>
                </a:cxn>
                <a:cxn ang="0">
                  <a:pos x="20" y="70"/>
                </a:cxn>
                <a:cxn ang="0">
                  <a:pos x="20" y="70"/>
                </a:cxn>
                <a:cxn ang="0">
                  <a:pos x="25" y="68"/>
                </a:cxn>
                <a:cxn ang="0">
                  <a:pos x="25" y="73"/>
                </a:cxn>
                <a:cxn ang="0">
                  <a:pos x="25" y="73"/>
                </a:cxn>
                <a:cxn ang="0">
                  <a:pos x="19" y="76"/>
                </a:cxn>
                <a:cxn ang="0">
                  <a:pos x="12" y="76"/>
                </a:cxn>
                <a:cxn ang="0">
                  <a:pos x="12" y="76"/>
                </a:cxn>
                <a:cxn ang="0">
                  <a:pos x="6" y="75"/>
                </a:cxn>
                <a:cxn ang="0">
                  <a:pos x="1" y="71"/>
                </a:cxn>
                <a:cxn ang="0">
                  <a:pos x="0" y="67"/>
                </a:cxn>
                <a:cxn ang="0">
                  <a:pos x="1" y="59"/>
                </a:cxn>
                <a:cxn ang="0">
                  <a:pos x="1" y="59"/>
                </a:cxn>
                <a:cxn ang="0">
                  <a:pos x="8" y="25"/>
                </a:cxn>
                <a:cxn ang="0">
                  <a:pos x="0" y="27"/>
                </a:cxn>
                <a:cxn ang="0">
                  <a:pos x="0" y="27"/>
                </a:cxn>
                <a:cxn ang="0">
                  <a:pos x="1" y="24"/>
                </a:cxn>
                <a:cxn ang="0">
                  <a:pos x="1" y="24"/>
                </a:cxn>
                <a:cxn ang="0">
                  <a:pos x="1" y="21"/>
                </a:cxn>
                <a:cxn ang="0">
                  <a:pos x="9" y="21"/>
                </a:cxn>
                <a:cxn ang="0">
                  <a:pos x="9" y="21"/>
                </a:cxn>
                <a:cxn ang="0">
                  <a:pos x="11" y="6"/>
                </a:cxn>
                <a:cxn ang="0">
                  <a:pos x="11" y="6"/>
                </a:cxn>
                <a:cxn ang="0">
                  <a:pos x="28" y="0"/>
                </a:cxn>
                <a:cxn ang="0">
                  <a:pos x="30" y="0"/>
                </a:cxn>
                <a:cxn ang="0">
                  <a:pos x="30" y="0"/>
                </a:cxn>
                <a:cxn ang="0">
                  <a:pos x="23" y="21"/>
                </a:cxn>
                <a:cxn ang="0">
                  <a:pos x="35" y="21"/>
                </a:cxn>
              </a:cxnLst>
              <a:rect l="0" t="0" r="r" b="b"/>
              <a:pathLst>
                <a:path w="35" h="76">
                  <a:moveTo>
                    <a:pt x="35" y="21"/>
                  </a:moveTo>
                  <a:lnTo>
                    <a:pt x="35" y="21"/>
                  </a:lnTo>
                  <a:lnTo>
                    <a:pt x="33" y="24"/>
                  </a:lnTo>
                  <a:lnTo>
                    <a:pt x="33" y="24"/>
                  </a:lnTo>
                  <a:lnTo>
                    <a:pt x="33" y="27"/>
                  </a:lnTo>
                  <a:lnTo>
                    <a:pt x="23" y="25"/>
                  </a:lnTo>
                  <a:lnTo>
                    <a:pt x="23" y="25"/>
                  </a:lnTo>
                  <a:lnTo>
                    <a:pt x="17" y="51"/>
                  </a:lnTo>
                  <a:lnTo>
                    <a:pt x="17" y="51"/>
                  </a:lnTo>
                  <a:lnTo>
                    <a:pt x="16" y="60"/>
                  </a:lnTo>
                  <a:lnTo>
                    <a:pt x="16" y="67"/>
                  </a:lnTo>
                  <a:lnTo>
                    <a:pt x="17" y="70"/>
                  </a:lnTo>
                  <a:lnTo>
                    <a:pt x="20" y="70"/>
                  </a:lnTo>
                  <a:lnTo>
                    <a:pt x="20" y="70"/>
                  </a:lnTo>
                  <a:lnTo>
                    <a:pt x="25" y="68"/>
                  </a:lnTo>
                  <a:lnTo>
                    <a:pt x="25" y="73"/>
                  </a:lnTo>
                  <a:lnTo>
                    <a:pt x="25" y="73"/>
                  </a:lnTo>
                  <a:lnTo>
                    <a:pt x="19" y="76"/>
                  </a:lnTo>
                  <a:lnTo>
                    <a:pt x="12" y="76"/>
                  </a:lnTo>
                  <a:lnTo>
                    <a:pt x="12" y="76"/>
                  </a:lnTo>
                  <a:lnTo>
                    <a:pt x="6" y="75"/>
                  </a:lnTo>
                  <a:lnTo>
                    <a:pt x="1" y="71"/>
                  </a:lnTo>
                  <a:lnTo>
                    <a:pt x="0" y="67"/>
                  </a:lnTo>
                  <a:lnTo>
                    <a:pt x="1" y="59"/>
                  </a:lnTo>
                  <a:lnTo>
                    <a:pt x="1" y="59"/>
                  </a:lnTo>
                  <a:lnTo>
                    <a:pt x="8" y="25"/>
                  </a:lnTo>
                  <a:lnTo>
                    <a:pt x="0" y="27"/>
                  </a:lnTo>
                  <a:lnTo>
                    <a:pt x="0" y="27"/>
                  </a:lnTo>
                  <a:lnTo>
                    <a:pt x="1" y="24"/>
                  </a:lnTo>
                  <a:lnTo>
                    <a:pt x="1" y="24"/>
                  </a:lnTo>
                  <a:lnTo>
                    <a:pt x="1" y="21"/>
                  </a:lnTo>
                  <a:lnTo>
                    <a:pt x="9" y="21"/>
                  </a:lnTo>
                  <a:lnTo>
                    <a:pt x="9" y="21"/>
                  </a:lnTo>
                  <a:lnTo>
                    <a:pt x="11" y="6"/>
                  </a:lnTo>
                  <a:lnTo>
                    <a:pt x="11" y="6"/>
                  </a:lnTo>
                  <a:lnTo>
                    <a:pt x="28" y="0"/>
                  </a:lnTo>
                  <a:lnTo>
                    <a:pt x="30" y="0"/>
                  </a:lnTo>
                  <a:lnTo>
                    <a:pt x="30" y="0"/>
                  </a:lnTo>
                  <a:lnTo>
                    <a:pt x="23" y="21"/>
                  </a:lnTo>
                  <a:lnTo>
                    <a:pt x="35" y="21"/>
                  </a:lnTo>
                  <a:close/>
                </a:path>
              </a:pathLst>
            </a:custGeom>
            <a:solidFill>
              <a:schemeClr val="tx1"/>
            </a:solidFill>
            <a:ln w="9525">
              <a:noFill/>
              <a:round/>
              <a:headEnd/>
              <a:tailEnd/>
            </a:ln>
          </p:spPr>
          <p:txBody>
            <a:bodyPr/>
            <a:lstStyle/>
            <a:p>
              <a:endParaRPr lang="en-NZ" dirty="0">
                <a:solidFill>
                  <a:srgbClr val="000000"/>
                </a:solidFill>
              </a:endParaRPr>
            </a:p>
          </p:txBody>
        </p:sp>
        <p:sp>
          <p:nvSpPr>
            <p:cNvPr id="26" name="Freeform 54"/>
            <p:cNvSpPr>
              <a:spLocks/>
            </p:cNvSpPr>
            <p:nvPr userDrawn="1"/>
          </p:nvSpPr>
          <p:spPr bwMode="black">
            <a:xfrm>
              <a:off x="5143" y="4204"/>
              <a:ext cx="33" cy="48"/>
            </a:xfrm>
            <a:custGeom>
              <a:avLst/>
              <a:gdLst/>
              <a:ahLst/>
              <a:cxnLst>
                <a:cxn ang="0">
                  <a:pos x="11" y="40"/>
                </a:cxn>
                <a:cxn ang="0">
                  <a:pos x="11" y="40"/>
                </a:cxn>
                <a:cxn ang="0">
                  <a:pos x="18" y="0"/>
                </a:cxn>
                <a:cxn ang="0">
                  <a:pos x="18" y="0"/>
                </a:cxn>
                <a:cxn ang="0">
                  <a:pos x="26" y="0"/>
                </a:cxn>
                <a:cxn ang="0">
                  <a:pos x="26" y="0"/>
                </a:cxn>
                <a:cxn ang="0">
                  <a:pos x="35" y="0"/>
                </a:cxn>
                <a:cxn ang="0">
                  <a:pos x="35" y="0"/>
                </a:cxn>
                <a:cxn ang="0">
                  <a:pos x="26" y="40"/>
                </a:cxn>
                <a:cxn ang="0">
                  <a:pos x="26" y="40"/>
                </a:cxn>
                <a:cxn ang="0">
                  <a:pos x="26" y="40"/>
                </a:cxn>
                <a:cxn ang="0">
                  <a:pos x="30" y="35"/>
                </a:cxn>
                <a:cxn ang="0">
                  <a:pos x="35" y="32"/>
                </a:cxn>
                <a:cxn ang="0">
                  <a:pos x="40" y="30"/>
                </a:cxn>
                <a:cxn ang="0">
                  <a:pos x="45" y="28"/>
                </a:cxn>
                <a:cxn ang="0">
                  <a:pos x="45" y="28"/>
                </a:cxn>
                <a:cxn ang="0">
                  <a:pos x="52" y="30"/>
                </a:cxn>
                <a:cxn ang="0">
                  <a:pos x="57" y="35"/>
                </a:cxn>
                <a:cxn ang="0">
                  <a:pos x="59" y="41"/>
                </a:cxn>
                <a:cxn ang="0">
                  <a:pos x="59" y="51"/>
                </a:cxn>
                <a:cxn ang="0">
                  <a:pos x="59" y="51"/>
                </a:cxn>
                <a:cxn ang="0">
                  <a:pos x="54" y="70"/>
                </a:cxn>
                <a:cxn ang="0">
                  <a:pos x="54" y="70"/>
                </a:cxn>
                <a:cxn ang="0">
                  <a:pos x="52" y="86"/>
                </a:cxn>
                <a:cxn ang="0">
                  <a:pos x="52" y="86"/>
                </a:cxn>
                <a:cxn ang="0">
                  <a:pos x="43" y="86"/>
                </a:cxn>
                <a:cxn ang="0">
                  <a:pos x="43" y="86"/>
                </a:cxn>
                <a:cxn ang="0">
                  <a:pos x="35" y="86"/>
                </a:cxn>
                <a:cxn ang="0">
                  <a:pos x="35" y="86"/>
                </a:cxn>
                <a:cxn ang="0">
                  <a:pos x="38" y="71"/>
                </a:cxn>
                <a:cxn ang="0">
                  <a:pos x="43" y="54"/>
                </a:cxn>
                <a:cxn ang="0">
                  <a:pos x="43" y="54"/>
                </a:cxn>
                <a:cxn ang="0">
                  <a:pos x="43" y="47"/>
                </a:cxn>
                <a:cxn ang="0">
                  <a:pos x="41" y="43"/>
                </a:cxn>
                <a:cxn ang="0">
                  <a:pos x="40" y="40"/>
                </a:cxn>
                <a:cxn ang="0">
                  <a:pos x="35" y="40"/>
                </a:cxn>
                <a:cxn ang="0">
                  <a:pos x="35" y="40"/>
                </a:cxn>
                <a:cxn ang="0">
                  <a:pos x="32" y="41"/>
                </a:cxn>
                <a:cxn ang="0">
                  <a:pos x="27" y="44"/>
                </a:cxn>
                <a:cxn ang="0">
                  <a:pos x="24" y="49"/>
                </a:cxn>
                <a:cxn ang="0">
                  <a:pos x="22" y="55"/>
                </a:cxn>
                <a:cxn ang="0">
                  <a:pos x="22" y="60"/>
                </a:cxn>
                <a:cxn ang="0">
                  <a:pos x="22" y="60"/>
                </a:cxn>
                <a:cxn ang="0">
                  <a:pos x="18" y="86"/>
                </a:cxn>
                <a:cxn ang="0">
                  <a:pos x="18" y="86"/>
                </a:cxn>
                <a:cxn ang="0">
                  <a:pos x="10" y="86"/>
                </a:cxn>
                <a:cxn ang="0">
                  <a:pos x="10" y="86"/>
                </a:cxn>
                <a:cxn ang="0">
                  <a:pos x="0" y="86"/>
                </a:cxn>
                <a:cxn ang="0">
                  <a:pos x="0" y="86"/>
                </a:cxn>
                <a:cxn ang="0">
                  <a:pos x="10" y="46"/>
                </a:cxn>
                <a:cxn ang="0">
                  <a:pos x="11" y="40"/>
                </a:cxn>
              </a:cxnLst>
              <a:rect l="0" t="0" r="r" b="b"/>
              <a:pathLst>
                <a:path w="59" h="86">
                  <a:moveTo>
                    <a:pt x="11" y="40"/>
                  </a:moveTo>
                  <a:lnTo>
                    <a:pt x="11" y="40"/>
                  </a:lnTo>
                  <a:lnTo>
                    <a:pt x="18" y="0"/>
                  </a:lnTo>
                  <a:lnTo>
                    <a:pt x="18" y="0"/>
                  </a:lnTo>
                  <a:lnTo>
                    <a:pt x="26" y="0"/>
                  </a:lnTo>
                  <a:lnTo>
                    <a:pt x="26" y="0"/>
                  </a:lnTo>
                  <a:lnTo>
                    <a:pt x="35" y="0"/>
                  </a:lnTo>
                  <a:lnTo>
                    <a:pt x="35" y="0"/>
                  </a:lnTo>
                  <a:lnTo>
                    <a:pt x="26" y="40"/>
                  </a:lnTo>
                  <a:lnTo>
                    <a:pt x="26" y="40"/>
                  </a:lnTo>
                  <a:lnTo>
                    <a:pt x="26" y="40"/>
                  </a:lnTo>
                  <a:lnTo>
                    <a:pt x="30" y="35"/>
                  </a:lnTo>
                  <a:lnTo>
                    <a:pt x="35" y="32"/>
                  </a:lnTo>
                  <a:lnTo>
                    <a:pt x="40" y="30"/>
                  </a:lnTo>
                  <a:lnTo>
                    <a:pt x="45" y="28"/>
                  </a:lnTo>
                  <a:lnTo>
                    <a:pt x="45" y="28"/>
                  </a:lnTo>
                  <a:lnTo>
                    <a:pt x="52" y="30"/>
                  </a:lnTo>
                  <a:lnTo>
                    <a:pt x="57" y="35"/>
                  </a:lnTo>
                  <a:lnTo>
                    <a:pt x="59" y="41"/>
                  </a:lnTo>
                  <a:lnTo>
                    <a:pt x="59" y="51"/>
                  </a:lnTo>
                  <a:lnTo>
                    <a:pt x="59" y="51"/>
                  </a:lnTo>
                  <a:lnTo>
                    <a:pt x="54" y="70"/>
                  </a:lnTo>
                  <a:lnTo>
                    <a:pt x="54" y="70"/>
                  </a:lnTo>
                  <a:lnTo>
                    <a:pt x="52" y="86"/>
                  </a:lnTo>
                  <a:lnTo>
                    <a:pt x="52" y="86"/>
                  </a:lnTo>
                  <a:lnTo>
                    <a:pt x="43" y="86"/>
                  </a:lnTo>
                  <a:lnTo>
                    <a:pt x="43" y="86"/>
                  </a:lnTo>
                  <a:lnTo>
                    <a:pt x="35" y="86"/>
                  </a:lnTo>
                  <a:lnTo>
                    <a:pt x="35" y="86"/>
                  </a:lnTo>
                  <a:lnTo>
                    <a:pt x="38" y="71"/>
                  </a:lnTo>
                  <a:lnTo>
                    <a:pt x="43" y="54"/>
                  </a:lnTo>
                  <a:lnTo>
                    <a:pt x="43" y="54"/>
                  </a:lnTo>
                  <a:lnTo>
                    <a:pt x="43" y="47"/>
                  </a:lnTo>
                  <a:lnTo>
                    <a:pt x="41" y="43"/>
                  </a:lnTo>
                  <a:lnTo>
                    <a:pt x="40" y="40"/>
                  </a:lnTo>
                  <a:lnTo>
                    <a:pt x="35" y="40"/>
                  </a:lnTo>
                  <a:lnTo>
                    <a:pt x="35" y="40"/>
                  </a:lnTo>
                  <a:lnTo>
                    <a:pt x="32" y="41"/>
                  </a:lnTo>
                  <a:lnTo>
                    <a:pt x="27" y="44"/>
                  </a:lnTo>
                  <a:lnTo>
                    <a:pt x="24" y="49"/>
                  </a:lnTo>
                  <a:lnTo>
                    <a:pt x="22" y="55"/>
                  </a:lnTo>
                  <a:lnTo>
                    <a:pt x="22" y="60"/>
                  </a:lnTo>
                  <a:lnTo>
                    <a:pt x="22" y="60"/>
                  </a:lnTo>
                  <a:lnTo>
                    <a:pt x="18" y="86"/>
                  </a:lnTo>
                  <a:lnTo>
                    <a:pt x="18" y="86"/>
                  </a:lnTo>
                  <a:lnTo>
                    <a:pt x="10" y="86"/>
                  </a:lnTo>
                  <a:lnTo>
                    <a:pt x="10" y="86"/>
                  </a:lnTo>
                  <a:lnTo>
                    <a:pt x="0" y="86"/>
                  </a:lnTo>
                  <a:lnTo>
                    <a:pt x="0" y="86"/>
                  </a:lnTo>
                  <a:lnTo>
                    <a:pt x="10" y="46"/>
                  </a:lnTo>
                  <a:lnTo>
                    <a:pt x="11" y="40"/>
                  </a:lnTo>
                  <a:close/>
                </a:path>
              </a:pathLst>
            </a:custGeom>
            <a:solidFill>
              <a:schemeClr val="tx1"/>
            </a:solidFill>
            <a:ln w="9525">
              <a:noFill/>
              <a:round/>
              <a:headEnd/>
              <a:tailEnd/>
            </a:ln>
          </p:spPr>
          <p:txBody>
            <a:bodyPr/>
            <a:lstStyle/>
            <a:p>
              <a:endParaRPr lang="en-NZ" dirty="0">
                <a:solidFill>
                  <a:srgbClr val="000000"/>
                </a:solidFill>
              </a:endParaRPr>
            </a:p>
          </p:txBody>
        </p:sp>
        <p:sp>
          <p:nvSpPr>
            <p:cNvPr id="27" name="Freeform 55"/>
            <p:cNvSpPr>
              <a:spLocks noEditPoints="1"/>
            </p:cNvSpPr>
            <p:nvPr userDrawn="1"/>
          </p:nvSpPr>
          <p:spPr bwMode="black">
            <a:xfrm>
              <a:off x="5181" y="4204"/>
              <a:ext cx="18" cy="48"/>
            </a:xfrm>
            <a:custGeom>
              <a:avLst/>
              <a:gdLst/>
              <a:ahLst/>
              <a:cxnLst>
                <a:cxn ang="0">
                  <a:pos x="6" y="55"/>
                </a:cxn>
                <a:cxn ang="0">
                  <a:pos x="6" y="55"/>
                </a:cxn>
                <a:cxn ang="0">
                  <a:pos x="11" y="30"/>
                </a:cxn>
                <a:cxn ang="0">
                  <a:pos x="11" y="30"/>
                </a:cxn>
                <a:cxn ang="0">
                  <a:pos x="19" y="32"/>
                </a:cxn>
                <a:cxn ang="0">
                  <a:pos x="19" y="32"/>
                </a:cxn>
                <a:cxn ang="0">
                  <a:pos x="28" y="30"/>
                </a:cxn>
                <a:cxn ang="0">
                  <a:pos x="28" y="30"/>
                </a:cxn>
                <a:cxn ang="0">
                  <a:pos x="22" y="55"/>
                </a:cxn>
                <a:cxn ang="0">
                  <a:pos x="20" y="60"/>
                </a:cxn>
                <a:cxn ang="0">
                  <a:pos x="20" y="60"/>
                </a:cxn>
                <a:cxn ang="0">
                  <a:pos x="17" y="86"/>
                </a:cxn>
                <a:cxn ang="0">
                  <a:pos x="17" y="86"/>
                </a:cxn>
                <a:cxn ang="0">
                  <a:pos x="9" y="86"/>
                </a:cxn>
                <a:cxn ang="0">
                  <a:pos x="9" y="86"/>
                </a:cxn>
                <a:cxn ang="0">
                  <a:pos x="0" y="86"/>
                </a:cxn>
                <a:cxn ang="0">
                  <a:pos x="0" y="86"/>
                </a:cxn>
                <a:cxn ang="0">
                  <a:pos x="6" y="60"/>
                </a:cxn>
                <a:cxn ang="0">
                  <a:pos x="6" y="55"/>
                </a:cxn>
                <a:cxn ang="0">
                  <a:pos x="25" y="0"/>
                </a:cxn>
                <a:cxn ang="0">
                  <a:pos x="25" y="0"/>
                </a:cxn>
                <a:cxn ang="0">
                  <a:pos x="28" y="1"/>
                </a:cxn>
                <a:cxn ang="0">
                  <a:pos x="31" y="3"/>
                </a:cxn>
                <a:cxn ang="0">
                  <a:pos x="33" y="6"/>
                </a:cxn>
                <a:cxn ang="0">
                  <a:pos x="33" y="9"/>
                </a:cxn>
                <a:cxn ang="0">
                  <a:pos x="33" y="9"/>
                </a:cxn>
                <a:cxn ang="0">
                  <a:pos x="31" y="13"/>
                </a:cxn>
                <a:cxn ang="0">
                  <a:pos x="28" y="16"/>
                </a:cxn>
                <a:cxn ang="0">
                  <a:pos x="25" y="17"/>
                </a:cxn>
                <a:cxn ang="0">
                  <a:pos x="22" y="19"/>
                </a:cxn>
                <a:cxn ang="0">
                  <a:pos x="22" y="19"/>
                </a:cxn>
                <a:cxn ang="0">
                  <a:pos x="19" y="17"/>
                </a:cxn>
                <a:cxn ang="0">
                  <a:pos x="16" y="16"/>
                </a:cxn>
                <a:cxn ang="0">
                  <a:pos x="14" y="13"/>
                </a:cxn>
                <a:cxn ang="0">
                  <a:pos x="14" y="9"/>
                </a:cxn>
                <a:cxn ang="0">
                  <a:pos x="14" y="9"/>
                </a:cxn>
                <a:cxn ang="0">
                  <a:pos x="16" y="6"/>
                </a:cxn>
                <a:cxn ang="0">
                  <a:pos x="19" y="3"/>
                </a:cxn>
                <a:cxn ang="0">
                  <a:pos x="22" y="1"/>
                </a:cxn>
                <a:cxn ang="0">
                  <a:pos x="25" y="0"/>
                </a:cxn>
                <a:cxn ang="0">
                  <a:pos x="25" y="0"/>
                </a:cxn>
              </a:cxnLst>
              <a:rect l="0" t="0" r="r" b="b"/>
              <a:pathLst>
                <a:path w="33" h="86">
                  <a:moveTo>
                    <a:pt x="6" y="55"/>
                  </a:moveTo>
                  <a:lnTo>
                    <a:pt x="6" y="55"/>
                  </a:lnTo>
                  <a:lnTo>
                    <a:pt x="11" y="30"/>
                  </a:lnTo>
                  <a:lnTo>
                    <a:pt x="11" y="30"/>
                  </a:lnTo>
                  <a:lnTo>
                    <a:pt x="19" y="32"/>
                  </a:lnTo>
                  <a:lnTo>
                    <a:pt x="19" y="32"/>
                  </a:lnTo>
                  <a:lnTo>
                    <a:pt x="28" y="30"/>
                  </a:lnTo>
                  <a:lnTo>
                    <a:pt x="28" y="30"/>
                  </a:lnTo>
                  <a:lnTo>
                    <a:pt x="22" y="55"/>
                  </a:lnTo>
                  <a:lnTo>
                    <a:pt x="20" y="60"/>
                  </a:lnTo>
                  <a:lnTo>
                    <a:pt x="20" y="60"/>
                  </a:lnTo>
                  <a:lnTo>
                    <a:pt x="17" y="86"/>
                  </a:lnTo>
                  <a:lnTo>
                    <a:pt x="17" y="86"/>
                  </a:lnTo>
                  <a:lnTo>
                    <a:pt x="9" y="86"/>
                  </a:lnTo>
                  <a:lnTo>
                    <a:pt x="9" y="86"/>
                  </a:lnTo>
                  <a:lnTo>
                    <a:pt x="0" y="86"/>
                  </a:lnTo>
                  <a:lnTo>
                    <a:pt x="0" y="86"/>
                  </a:lnTo>
                  <a:lnTo>
                    <a:pt x="6" y="60"/>
                  </a:lnTo>
                  <a:lnTo>
                    <a:pt x="6" y="55"/>
                  </a:lnTo>
                  <a:close/>
                  <a:moveTo>
                    <a:pt x="25" y="0"/>
                  </a:moveTo>
                  <a:lnTo>
                    <a:pt x="25" y="0"/>
                  </a:lnTo>
                  <a:lnTo>
                    <a:pt x="28" y="1"/>
                  </a:lnTo>
                  <a:lnTo>
                    <a:pt x="31" y="3"/>
                  </a:lnTo>
                  <a:lnTo>
                    <a:pt x="33" y="6"/>
                  </a:lnTo>
                  <a:lnTo>
                    <a:pt x="33" y="9"/>
                  </a:lnTo>
                  <a:lnTo>
                    <a:pt x="33" y="9"/>
                  </a:lnTo>
                  <a:lnTo>
                    <a:pt x="31" y="13"/>
                  </a:lnTo>
                  <a:lnTo>
                    <a:pt x="28" y="16"/>
                  </a:lnTo>
                  <a:lnTo>
                    <a:pt x="25" y="17"/>
                  </a:lnTo>
                  <a:lnTo>
                    <a:pt x="22" y="19"/>
                  </a:lnTo>
                  <a:lnTo>
                    <a:pt x="22" y="19"/>
                  </a:lnTo>
                  <a:lnTo>
                    <a:pt x="19" y="17"/>
                  </a:lnTo>
                  <a:lnTo>
                    <a:pt x="16" y="16"/>
                  </a:lnTo>
                  <a:lnTo>
                    <a:pt x="14" y="13"/>
                  </a:lnTo>
                  <a:lnTo>
                    <a:pt x="14" y="9"/>
                  </a:lnTo>
                  <a:lnTo>
                    <a:pt x="14" y="9"/>
                  </a:lnTo>
                  <a:lnTo>
                    <a:pt x="16" y="6"/>
                  </a:lnTo>
                  <a:lnTo>
                    <a:pt x="19" y="3"/>
                  </a:lnTo>
                  <a:lnTo>
                    <a:pt x="22" y="1"/>
                  </a:lnTo>
                  <a:lnTo>
                    <a:pt x="25" y="0"/>
                  </a:lnTo>
                  <a:lnTo>
                    <a:pt x="25" y="0"/>
                  </a:lnTo>
                  <a:close/>
                </a:path>
              </a:pathLst>
            </a:custGeom>
            <a:solidFill>
              <a:schemeClr val="tx1"/>
            </a:solidFill>
            <a:ln w="9525">
              <a:noFill/>
              <a:round/>
              <a:headEnd/>
              <a:tailEnd/>
            </a:ln>
          </p:spPr>
          <p:txBody>
            <a:bodyPr/>
            <a:lstStyle/>
            <a:p>
              <a:endParaRPr lang="en-NZ" dirty="0">
                <a:solidFill>
                  <a:srgbClr val="000000"/>
                </a:solidFill>
              </a:endParaRPr>
            </a:p>
          </p:txBody>
        </p:sp>
        <p:sp>
          <p:nvSpPr>
            <p:cNvPr id="28" name="Freeform 56"/>
            <p:cNvSpPr>
              <a:spLocks/>
            </p:cNvSpPr>
            <p:nvPr userDrawn="1"/>
          </p:nvSpPr>
          <p:spPr bwMode="black">
            <a:xfrm>
              <a:off x="5199" y="4219"/>
              <a:ext cx="33" cy="33"/>
            </a:xfrm>
            <a:custGeom>
              <a:avLst/>
              <a:gdLst/>
              <a:ahLst/>
              <a:cxnLst>
                <a:cxn ang="0">
                  <a:pos x="25" y="12"/>
                </a:cxn>
                <a:cxn ang="0">
                  <a:pos x="25" y="12"/>
                </a:cxn>
                <a:cxn ang="0">
                  <a:pos x="25" y="12"/>
                </a:cxn>
                <a:cxn ang="0">
                  <a:pos x="30" y="7"/>
                </a:cxn>
                <a:cxn ang="0">
                  <a:pos x="35" y="4"/>
                </a:cxn>
                <a:cxn ang="0">
                  <a:pos x="40" y="2"/>
                </a:cxn>
                <a:cxn ang="0">
                  <a:pos x="44" y="0"/>
                </a:cxn>
                <a:cxn ang="0">
                  <a:pos x="44" y="0"/>
                </a:cxn>
                <a:cxn ang="0">
                  <a:pos x="52" y="2"/>
                </a:cxn>
                <a:cxn ang="0">
                  <a:pos x="57" y="7"/>
                </a:cxn>
                <a:cxn ang="0">
                  <a:pos x="59" y="13"/>
                </a:cxn>
                <a:cxn ang="0">
                  <a:pos x="59" y="23"/>
                </a:cxn>
                <a:cxn ang="0">
                  <a:pos x="59" y="23"/>
                </a:cxn>
                <a:cxn ang="0">
                  <a:pos x="54" y="42"/>
                </a:cxn>
                <a:cxn ang="0">
                  <a:pos x="54" y="42"/>
                </a:cxn>
                <a:cxn ang="0">
                  <a:pos x="52" y="58"/>
                </a:cxn>
                <a:cxn ang="0">
                  <a:pos x="52" y="58"/>
                </a:cxn>
                <a:cxn ang="0">
                  <a:pos x="43" y="58"/>
                </a:cxn>
                <a:cxn ang="0">
                  <a:pos x="43" y="58"/>
                </a:cxn>
                <a:cxn ang="0">
                  <a:pos x="35" y="58"/>
                </a:cxn>
                <a:cxn ang="0">
                  <a:pos x="35" y="58"/>
                </a:cxn>
                <a:cxn ang="0">
                  <a:pos x="38" y="43"/>
                </a:cxn>
                <a:cxn ang="0">
                  <a:pos x="43" y="26"/>
                </a:cxn>
                <a:cxn ang="0">
                  <a:pos x="43" y="26"/>
                </a:cxn>
                <a:cxn ang="0">
                  <a:pos x="43" y="19"/>
                </a:cxn>
                <a:cxn ang="0">
                  <a:pos x="41" y="15"/>
                </a:cxn>
                <a:cxn ang="0">
                  <a:pos x="40" y="12"/>
                </a:cxn>
                <a:cxn ang="0">
                  <a:pos x="37" y="12"/>
                </a:cxn>
                <a:cxn ang="0">
                  <a:pos x="37" y="12"/>
                </a:cxn>
                <a:cxn ang="0">
                  <a:pos x="32" y="13"/>
                </a:cxn>
                <a:cxn ang="0">
                  <a:pos x="27" y="16"/>
                </a:cxn>
                <a:cxn ang="0">
                  <a:pos x="24" y="21"/>
                </a:cxn>
                <a:cxn ang="0">
                  <a:pos x="22" y="27"/>
                </a:cxn>
                <a:cxn ang="0">
                  <a:pos x="22" y="32"/>
                </a:cxn>
                <a:cxn ang="0">
                  <a:pos x="22" y="32"/>
                </a:cxn>
                <a:cxn ang="0">
                  <a:pos x="18" y="58"/>
                </a:cxn>
                <a:cxn ang="0">
                  <a:pos x="18" y="58"/>
                </a:cxn>
                <a:cxn ang="0">
                  <a:pos x="10" y="58"/>
                </a:cxn>
                <a:cxn ang="0">
                  <a:pos x="10" y="58"/>
                </a:cxn>
                <a:cxn ang="0">
                  <a:pos x="0" y="58"/>
                </a:cxn>
                <a:cxn ang="0">
                  <a:pos x="0" y="58"/>
                </a:cxn>
                <a:cxn ang="0">
                  <a:pos x="6" y="32"/>
                </a:cxn>
                <a:cxn ang="0">
                  <a:pos x="8" y="27"/>
                </a:cxn>
                <a:cxn ang="0">
                  <a:pos x="8" y="27"/>
                </a:cxn>
                <a:cxn ang="0">
                  <a:pos x="11" y="2"/>
                </a:cxn>
                <a:cxn ang="0">
                  <a:pos x="11" y="2"/>
                </a:cxn>
                <a:cxn ang="0">
                  <a:pos x="19" y="4"/>
                </a:cxn>
                <a:cxn ang="0">
                  <a:pos x="19" y="4"/>
                </a:cxn>
                <a:cxn ang="0">
                  <a:pos x="29" y="2"/>
                </a:cxn>
                <a:cxn ang="0">
                  <a:pos x="25" y="12"/>
                </a:cxn>
              </a:cxnLst>
              <a:rect l="0" t="0" r="r" b="b"/>
              <a:pathLst>
                <a:path w="59" h="58">
                  <a:moveTo>
                    <a:pt x="25" y="12"/>
                  </a:moveTo>
                  <a:lnTo>
                    <a:pt x="25" y="12"/>
                  </a:lnTo>
                  <a:lnTo>
                    <a:pt x="25" y="12"/>
                  </a:lnTo>
                  <a:lnTo>
                    <a:pt x="30" y="7"/>
                  </a:lnTo>
                  <a:lnTo>
                    <a:pt x="35" y="4"/>
                  </a:lnTo>
                  <a:lnTo>
                    <a:pt x="40" y="2"/>
                  </a:lnTo>
                  <a:lnTo>
                    <a:pt x="44" y="0"/>
                  </a:lnTo>
                  <a:lnTo>
                    <a:pt x="44" y="0"/>
                  </a:lnTo>
                  <a:lnTo>
                    <a:pt x="52" y="2"/>
                  </a:lnTo>
                  <a:lnTo>
                    <a:pt x="57" y="7"/>
                  </a:lnTo>
                  <a:lnTo>
                    <a:pt x="59" y="13"/>
                  </a:lnTo>
                  <a:lnTo>
                    <a:pt x="59" y="23"/>
                  </a:lnTo>
                  <a:lnTo>
                    <a:pt x="59" y="23"/>
                  </a:lnTo>
                  <a:lnTo>
                    <a:pt x="54" y="42"/>
                  </a:lnTo>
                  <a:lnTo>
                    <a:pt x="54" y="42"/>
                  </a:lnTo>
                  <a:lnTo>
                    <a:pt x="52" y="58"/>
                  </a:lnTo>
                  <a:lnTo>
                    <a:pt x="52" y="58"/>
                  </a:lnTo>
                  <a:lnTo>
                    <a:pt x="43" y="58"/>
                  </a:lnTo>
                  <a:lnTo>
                    <a:pt x="43" y="58"/>
                  </a:lnTo>
                  <a:lnTo>
                    <a:pt x="35" y="58"/>
                  </a:lnTo>
                  <a:lnTo>
                    <a:pt x="35" y="58"/>
                  </a:lnTo>
                  <a:lnTo>
                    <a:pt x="38" y="43"/>
                  </a:lnTo>
                  <a:lnTo>
                    <a:pt x="43" y="26"/>
                  </a:lnTo>
                  <a:lnTo>
                    <a:pt x="43" y="26"/>
                  </a:lnTo>
                  <a:lnTo>
                    <a:pt x="43" y="19"/>
                  </a:lnTo>
                  <a:lnTo>
                    <a:pt x="41" y="15"/>
                  </a:lnTo>
                  <a:lnTo>
                    <a:pt x="40" y="12"/>
                  </a:lnTo>
                  <a:lnTo>
                    <a:pt x="37" y="12"/>
                  </a:lnTo>
                  <a:lnTo>
                    <a:pt x="37" y="12"/>
                  </a:lnTo>
                  <a:lnTo>
                    <a:pt x="32" y="13"/>
                  </a:lnTo>
                  <a:lnTo>
                    <a:pt x="27" y="16"/>
                  </a:lnTo>
                  <a:lnTo>
                    <a:pt x="24" y="21"/>
                  </a:lnTo>
                  <a:lnTo>
                    <a:pt x="22" y="27"/>
                  </a:lnTo>
                  <a:lnTo>
                    <a:pt x="22" y="32"/>
                  </a:lnTo>
                  <a:lnTo>
                    <a:pt x="22" y="32"/>
                  </a:lnTo>
                  <a:lnTo>
                    <a:pt x="18" y="58"/>
                  </a:lnTo>
                  <a:lnTo>
                    <a:pt x="18" y="58"/>
                  </a:lnTo>
                  <a:lnTo>
                    <a:pt x="10" y="58"/>
                  </a:lnTo>
                  <a:lnTo>
                    <a:pt x="10" y="58"/>
                  </a:lnTo>
                  <a:lnTo>
                    <a:pt x="0" y="58"/>
                  </a:lnTo>
                  <a:lnTo>
                    <a:pt x="0" y="58"/>
                  </a:lnTo>
                  <a:lnTo>
                    <a:pt x="6" y="32"/>
                  </a:lnTo>
                  <a:lnTo>
                    <a:pt x="8" y="27"/>
                  </a:lnTo>
                  <a:lnTo>
                    <a:pt x="8" y="27"/>
                  </a:lnTo>
                  <a:lnTo>
                    <a:pt x="11" y="2"/>
                  </a:lnTo>
                  <a:lnTo>
                    <a:pt x="11" y="2"/>
                  </a:lnTo>
                  <a:lnTo>
                    <a:pt x="19" y="4"/>
                  </a:lnTo>
                  <a:lnTo>
                    <a:pt x="19" y="4"/>
                  </a:lnTo>
                  <a:lnTo>
                    <a:pt x="29" y="2"/>
                  </a:lnTo>
                  <a:lnTo>
                    <a:pt x="25" y="12"/>
                  </a:lnTo>
                  <a:close/>
                </a:path>
              </a:pathLst>
            </a:custGeom>
            <a:solidFill>
              <a:schemeClr val="tx1"/>
            </a:solidFill>
            <a:ln w="9525">
              <a:noFill/>
              <a:round/>
              <a:headEnd/>
              <a:tailEnd/>
            </a:ln>
          </p:spPr>
          <p:txBody>
            <a:bodyPr/>
            <a:lstStyle/>
            <a:p>
              <a:endParaRPr lang="en-NZ" dirty="0">
                <a:solidFill>
                  <a:srgbClr val="000000"/>
                </a:solidFill>
              </a:endParaRPr>
            </a:p>
          </p:txBody>
        </p:sp>
        <p:sp>
          <p:nvSpPr>
            <p:cNvPr id="29" name="Freeform 57"/>
            <p:cNvSpPr>
              <a:spLocks noEditPoints="1"/>
            </p:cNvSpPr>
            <p:nvPr userDrawn="1"/>
          </p:nvSpPr>
          <p:spPr bwMode="black">
            <a:xfrm>
              <a:off x="5233" y="4219"/>
              <a:ext cx="36" cy="50"/>
            </a:xfrm>
            <a:custGeom>
              <a:avLst/>
              <a:gdLst/>
              <a:ahLst/>
              <a:cxnLst>
                <a:cxn ang="0">
                  <a:pos x="40" y="70"/>
                </a:cxn>
                <a:cxn ang="0">
                  <a:pos x="35" y="80"/>
                </a:cxn>
                <a:cxn ang="0">
                  <a:pos x="24" y="83"/>
                </a:cxn>
                <a:cxn ang="0">
                  <a:pos x="18" y="83"/>
                </a:cxn>
                <a:cxn ang="0">
                  <a:pos x="11" y="77"/>
                </a:cxn>
                <a:cxn ang="0">
                  <a:pos x="11" y="70"/>
                </a:cxn>
                <a:cxn ang="0">
                  <a:pos x="18" y="61"/>
                </a:cxn>
                <a:cxn ang="0">
                  <a:pos x="26" y="59"/>
                </a:cxn>
                <a:cxn ang="0">
                  <a:pos x="32" y="59"/>
                </a:cxn>
                <a:cxn ang="0">
                  <a:pos x="40" y="64"/>
                </a:cxn>
                <a:cxn ang="0">
                  <a:pos x="40" y="70"/>
                </a:cxn>
                <a:cxn ang="0">
                  <a:pos x="65" y="7"/>
                </a:cxn>
                <a:cxn ang="0">
                  <a:pos x="65" y="5"/>
                </a:cxn>
                <a:cxn ang="0">
                  <a:pos x="65" y="2"/>
                </a:cxn>
                <a:cxn ang="0">
                  <a:pos x="54" y="2"/>
                </a:cxn>
                <a:cxn ang="0">
                  <a:pos x="48" y="2"/>
                </a:cxn>
                <a:cxn ang="0">
                  <a:pos x="38" y="0"/>
                </a:cxn>
                <a:cxn ang="0">
                  <a:pos x="21" y="7"/>
                </a:cxn>
                <a:cxn ang="0">
                  <a:pos x="11" y="19"/>
                </a:cxn>
                <a:cxn ang="0">
                  <a:pos x="11" y="26"/>
                </a:cxn>
                <a:cxn ang="0">
                  <a:pos x="13" y="32"/>
                </a:cxn>
                <a:cxn ang="0">
                  <a:pos x="23" y="37"/>
                </a:cxn>
                <a:cxn ang="0">
                  <a:pos x="23" y="39"/>
                </a:cxn>
                <a:cxn ang="0">
                  <a:pos x="13" y="43"/>
                </a:cxn>
                <a:cxn ang="0">
                  <a:pos x="10" y="50"/>
                </a:cxn>
                <a:cxn ang="0">
                  <a:pos x="10" y="53"/>
                </a:cxn>
                <a:cxn ang="0">
                  <a:pos x="15" y="59"/>
                </a:cxn>
                <a:cxn ang="0">
                  <a:pos x="15" y="59"/>
                </a:cxn>
                <a:cxn ang="0">
                  <a:pos x="5" y="64"/>
                </a:cxn>
                <a:cxn ang="0">
                  <a:pos x="0" y="74"/>
                </a:cxn>
                <a:cxn ang="0">
                  <a:pos x="0" y="80"/>
                </a:cxn>
                <a:cxn ang="0">
                  <a:pos x="10" y="88"/>
                </a:cxn>
                <a:cxn ang="0">
                  <a:pos x="19" y="88"/>
                </a:cxn>
                <a:cxn ang="0">
                  <a:pos x="42" y="83"/>
                </a:cxn>
                <a:cxn ang="0">
                  <a:pos x="50" y="75"/>
                </a:cxn>
                <a:cxn ang="0">
                  <a:pos x="54" y="64"/>
                </a:cxn>
                <a:cxn ang="0">
                  <a:pos x="54" y="58"/>
                </a:cxn>
                <a:cxn ang="0">
                  <a:pos x="46" y="50"/>
                </a:cxn>
                <a:cxn ang="0">
                  <a:pos x="30" y="48"/>
                </a:cxn>
                <a:cxn ang="0">
                  <a:pos x="27" y="48"/>
                </a:cxn>
                <a:cxn ang="0">
                  <a:pos x="23" y="45"/>
                </a:cxn>
                <a:cxn ang="0">
                  <a:pos x="23" y="43"/>
                </a:cxn>
                <a:cxn ang="0">
                  <a:pos x="27" y="39"/>
                </a:cxn>
                <a:cxn ang="0">
                  <a:pos x="32" y="39"/>
                </a:cxn>
                <a:cxn ang="0">
                  <a:pos x="42" y="37"/>
                </a:cxn>
                <a:cxn ang="0">
                  <a:pos x="54" y="27"/>
                </a:cxn>
                <a:cxn ang="0">
                  <a:pos x="57" y="19"/>
                </a:cxn>
                <a:cxn ang="0">
                  <a:pos x="57" y="12"/>
                </a:cxn>
                <a:cxn ang="0">
                  <a:pos x="54" y="7"/>
                </a:cxn>
                <a:cxn ang="0">
                  <a:pos x="37" y="5"/>
                </a:cxn>
                <a:cxn ang="0">
                  <a:pos x="40" y="7"/>
                </a:cxn>
                <a:cxn ang="0">
                  <a:pos x="43" y="13"/>
                </a:cxn>
                <a:cxn ang="0">
                  <a:pos x="42" y="19"/>
                </a:cxn>
                <a:cxn ang="0">
                  <a:pos x="38" y="31"/>
                </a:cxn>
                <a:cxn ang="0">
                  <a:pos x="32" y="34"/>
                </a:cxn>
                <a:cxn ang="0">
                  <a:pos x="29" y="34"/>
                </a:cxn>
                <a:cxn ang="0">
                  <a:pos x="26" y="27"/>
                </a:cxn>
                <a:cxn ang="0">
                  <a:pos x="27" y="21"/>
                </a:cxn>
                <a:cxn ang="0">
                  <a:pos x="30" y="10"/>
                </a:cxn>
                <a:cxn ang="0">
                  <a:pos x="37" y="5"/>
                </a:cxn>
              </a:cxnLst>
              <a:rect l="0" t="0" r="r" b="b"/>
              <a:pathLst>
                <a:path w="65" h="88">
                  <a:moveTo>
                    <a:pt x="40" y="70"/>
                  </a:moveTo>
                  <a:lnTo>
                    <a:pt x="40" y="70"/>
                  </a:lnTo>
                  <a:lnTo>
                    <a:pt x="38" y="75"/>
                  </a:lnTo>
                  <a:lnTo>
                    <a:pt x="35" y="80"/>
                  </a:lnTo>
                  <a:lnTo>
                    <a:pt x="29" y="83"/>
                  </a:lnTo>
                  <a:lnTo>
                    <a:pt x="24" y="83"/>
                  </a:lnTo>
                  <a:lnTo>
                    <a:pt x="24" y="83"/>
                  </a:lnTo>
                  <a:lnTo>
                    <a:pt x="18" y="83"/>
                  </a:lnTo>
                  <a:lnTo>
                    <a:pt x="13" y="80"/>
                  </a:lnTo>
                  <a:lnTo>
                    <a:pt x="11" y="77"/>
                  </a:lnTo>
                  <a:lnTo>
                    <a:pt x="11" y="70"/>
                  </a:lnTo>
                  <a:lnTo>
                    <a:pt x="11" y="70"/>
                  </a:lnTo>
                  <a:lnTo>
                    <a:pt x="15" y="64"/>
                  </a:lnTo>
                  <a:lnTo>
                    <a:pt x="18" y="61"/>
                  </a:lnTo>
                  <a:lnTo>
                    <a:pt x="18" y="61"/>
                  </a:lnTo>
                  <a:lnTo>
                    <a:pt x="26" y="59"/>
                  </a:lnTo>
                  <a:lnTo>
                    <a:pt x="26" y="59"/>
                  </a:lnTo>
                  <a:lnTo>
                    <a:pt x="32" y="59"/>
                  </a:lnTo>
                  <a:lnTo>
                    <a:pt x="37" y="61"/>
                  </a:lnTo>
                  <a:lnTo>
                    <a:pt x="40" y="64"/>
                  </a:lnTo>
                  <a:lnTo>
                    <a:pt x="40" y="70"/>
                  </a:lnTo>
                  <a:lnTo>
                    <a:pt x="40" y="70"/>
                  </a:lnTo>
                  <a:close/>
                  <a:moveTo>
                    <a:pt x="65" y="7"/>
                  </a:moveTo>
                  <a:lnTo>
                    <a:pt x="65" y="7"/>
                  </a:lnTo>
                  <a:lnTo>
                    <a:pt x="65" y="5"/>
                  </a:lnTo>
                  <a:lnTo>
                    <a:pt x="65" y="5"/>
                  </a:lnTo>
                  <a:lnTo>
                    <a:pt x="65" y="2"/>
                  </a:lnTo>
                  <a:lnTo>
                    <a:pt x="65" y="2"/>
                  </a:lnTo>
                  <a:lnTo>
                    <a:pt x="54" y="2"/>
                  </a:lnTo>
                  <a:lnTo>
                    <a:pt x="54" y="2"/>
                  </a:lnTo>
                  <a:lnTo>
                    <a:pt x="48" y="2"/>
                  </a:lnTo>
                  <a:lnTo>
                    <a:pt x="48" y="2"/>
                  </a:lnTo>
                  <a:lnTo>
                    <a:pt x="38" y="0"/>
                  </a:lnTo>
                  <a:lnTo>
                    <a:pt x="38" y="0"/>
                  </a:lnTo>
                  <a:lnTo>
                    <a:pt x="29" y="2"/>
                  </a:lnTo>
                  <a:lnTo>
                    <a:pt x="21" y="7"/>
                  </a:lnTo>
                  <a:lnTo>
                    <a:pt x="15" y="12"/>
                  </a:lnTo>
                  <a:lnTo>
                    <a:pt x="11" y="19"/>
                  </a:lnTo>
                  <a:lnTo>
                    <a:pt x="11" y="19"/>
                  </a:lnTo>
                  <a:lnTo>
                    <a:pt x="11" y="26"/>
                  </a:lnTo>
                  <a:lnTo>
                    <a:pt x="13" y="32"/>
                  </a:lnTo>
                  <a:lnTo>
                    <a:pt x="13" y="32"/>
                  </a:lnTo>
                  <a:lnTo>
                    <a:pt x="16" y="35"/>
                  </a:lnTo>
                  <a:lnTo>
                    <a:pt x="23" y="37"/>
                  </a:lnTo>
                  <a:lnTo>
                    <a:pt x="23" y="39"/>
                  </a:lnTo>
                  <a:lnTo>
                    <a:pt x="23" y="39"/>
                  </a:lnTo>
                  <a:lnTo>
                    <a:pt x="18" y="40"/>
                  </a:lnTo>
                  <a:lnTo>
                    <a:pt x="13" y="43"/>
                  </a:lnTo>
                  <a:lnTo>
                    <a:pt x="11" y="47"/>
                  </a:lnTo>
                  <a:lnTo>
                    <a:pt x="10" y="50"/>
                  </a:lnTo>
                  <a:lnTo>
                    <a:pt x="10" y="50"/>
                  </a:lnTo>
                  <a:lnTo>
                    <a:pt x="10" y="53"/>
                  </a:lnTo>
                  <a:lnTo>
                    <a:pt x="10" y="54"/>
                  </a:lnTo>
                  <a:lnTo>
                    <a:pt x="15" y="59"/>
                  </a:lnTo>
                  <a:lnTo>
                    <a:pt x="15" y="59"/>
                  </a:lnTo>
                  <a:lnTo>
                    <a:pt x="15" y="59"/>
                  </a:lnTo>
                  <a:lnTo>
                    <a:pt x="10" y="61"/>
                  </a:lnTo>
                  <a:lnTo>
                    <a:pt x="5" y="64"/>
                  </a:lnTo>
                  <a:lnTo>
                    <a:pt x="2" y="69"/>
                  </a:lnTo>
                  <a:lnTo>
                    <a:pt x="0" y="74"/>
                  </a:lnTo>
                  <a:lnTo>
                    <a:pt x="0" y="74"/>
                  </a:lnTo>
                  <a:lnTo>
                    <a:pt x="0" y="80"/>
                  </a:lnTo>
                  <a:lnTo>
                    <a:pt x="4" y="85"/>
                  </a:lnTo>
                  <a:lnTo>
                    <a:pt x="10" y="88"/>
                  </a:lnTo>
                  <a:lnTo>
                    <a:pt x="19" y="88"/>
                  </a:lnTo>
                  <a:lnTo>
                    <a:pt x="19" y="88"/>
                  </a:lnTo>
                  <a:lnTo>
                    <a:pt x="30" y="86"/>
                  </a:lnTo>
                  <a:lnTo>
                    <a:pt x="42" y="83"/>
                  </a:lnTo>
                  <a:lnTo>
                    <a:pt x="46" y="80"/>
                  </a:lnTo>
                  <a:lnTo>
                    <a:pt x="50" y="75"/>
                  </a:lnTo>
                  <a:lnTo>
                    <a:pt x="53" y="70"/>
                  </a:lnTo>
                  <a:lnTo>
                    <a:pt x="54" y="64"/>
                  </a:lnTo>
                  <a:lnTo>
                    <a:pt x="54" y="64"/>
                  </a:lnTo>
                  <a:lnTo>
                    <a:pt x="54" y="58"/>
                  </a:lnTo>
                  <a:lnTo>
                    <a:pt x="53" y="53"/>
                  </a:lnTo>
                  <a:lnTo>
                    <a:pt x="46" y="50"/>
                  </a:lnTo>
                  <a:lnTo>
                    <a:pt x="38" y="48"/>
                  </a:lnTo>
                  <a:lnTo>
                    <a:pt x="30" y="48"/>
                  </a:lnTo>
                  <a:lnTo>
                    <a:pt x="30" y="48"/>
                  </a:lnTo>
                  <a:lnTo>
                    <a:pt x="27" y="48"/>
                  </a:lnTo>
                  <a:lnTo>
                    <a:pt x="24" y="47"/>
                  </a:lnTo>
                  <a:lnTo>
                    <a:pt x="23" y="45"/>
                  </a:lnTo>
                  <a:lnTo>
                    <a:pt x="23" y="43"/>
                  </a:lnTo>
                  <a:lnTo>
                    <a:pt x="23" y="43"/>
                  </a:lnTo>
                  <a:lnTo>
                    <a:pt x="24" y="40"/>
                  </a:lnTo>
                  <a:lnTo>
                    <a:pt x="27" y="39"/>
                  </a:lnTo>
                  <a:lnTo>
                    <a:pt x="27" y="39"/>
                  </a:lnTo>
                  <a:lnTo>
                    <a:pt x="32" y="39"/>
                  </a:lnTo>
                  <a:lnTo>
                    <a:pt x="32" y="39"/>
                  </a:lnTo>
                  <a:lnTo>
                    <a:pt x="42" y="37"/>
                  </a:lnTo>
                  <a:lnTo>
                    <a:pt x="50" y="34"/>
                  </a:lnTo>
                  <a:lnTo>
                    <a:pt x="54" y="27"/>
                  </a:lnTo>
                  <a:lnTo>
                    <a:pt x="57" y="19"/>
                  </a:lnTo>
                  <a:lnTo>
                    <a:pt x="57" y="19"/>
                  </a:lnTo>
                  <a:lnTo>
                    <a:pt x="59" y="16"/>
                  </a:lnTo>
                  <a:lnTo>
                    <a:pt x="57" y="12"/>
                  </a:lnTo>
                  <a:lnTo>
                    <a:pt x="54" y="7"/>
                  </a:lnTo>
                  <a:lnTo>
                    <a:pt x="54" y="7"/>
                  </a:lnTo>
                  <a:lnTo>
                    <a:pt x="65" y="7"/>
                  </a:lnTo>
                  <a:close/>
                  <a:moveTo>
                    <a:pt x="37" y="5"/>
                  </a:moveTo>
                  <a:lnTo>
                    <a:pt x="37" y="5"/>
                  </a:lnTo>
                  <a:lnTo>
                    <a:pt x="40" y="7"/>
                  </a:lnTo>
                  <a:lnTo>
                    <a:pt x="42" y="8"/>
                  </a:lnTo>
                  <a:lnTo>
                    <a:pt x="43" y="13"/>
                  </a:lnTo>
                  <a:lnTo>
                    <a:pt x="42" y="19"/>
                  </a:lnTo>
                  <a:lnTo>
                    <a:pt x="42" y="19"/>
                  </a:lnTo>
                  <a:lnTo>
                    <a:pt x="40" y="26"/>
                  </a:lnTo>
                  <a:lnTo>
                    <a:pt x="38" y="31"/>
                  </a:lnTo>
                  <a:lnTo>
                    <a:pt x="35" y="34"/>
                  </a:lnTo>
                  <a:lnTo>
                    <a:pt x="32" y="34"/>
                  </a:lnTo>
                  <a:lnTo>
                    <a:pt x="32" y="34"/>
                  </a:lnTo>
                  <a:lnTo>
                    <a:pt x="29" y="34"/>
                  </a:lnTo>
                  <a:lnTo>
                    <a:pt x="27" y="31"/>
                  </a:lnTo>
                  <a:lnTo>
                    <a:pt x="26" y="27"/>
                  </a:lnTo>
                  <a:lnTo>
                    <a:pt x="27" y="21"/>
                  </a:lnTo>
                  <a:lnTo>
                    <a:pt x="27" y="21"/>
                  </a:lnTo>
                  <a:lnTo>
                    <a:pt x="29" y="15"/>
                  </a:lnTo>
                  <a:lnTo>
                    <a:pt x="30" y="10"/>
                  </a:lnTo>
                  <a:lnTo>
                    <a:pt x="34" y="7"/>
                  </a:lnTo>
                  <a:lnTo>
                    <a:pt x="37" y="5"/>
                  </a:lnTo>
                  <a:lnTo>
                    <a:pt x="37" y="5"/>
                  </a:lnTo>
                  <a:close/>
                </a:path>
              </a:pathLst>
            </a:custGeom>
            <a:solidFill>
              <a:schemeClr val="tx1"/>
            </a:solidFill>
            <a:ln w="9525">
              <a:noFill/>
              <a:round/>
              <a:headEnd/>
              <a:tailEnd/>
            </a:ln>
          </p:spPr>
          <p:txBody>
            <a:bodyPr/>
            <a:lstStyle/>
            <a:p>
              <a:endParaRPr lang="en-NZ" dirty="0">
                <a:solidFill>
                  <a:srgbClr val="000000"/>
                </a:solidFill>
              </a:endParaRPr>
            </a:p>
          </p:txBody>
        </p:sp>
        <p:sp>
          <p:nvSpPr>
            <p:cNvPr id="30" name="Freeform 58"/>
            <p:cNvSpPr>
              <a:spLocks/>
            </p:cNvSpPr>
            <p:nvPr userDrawn="1"/>
          </p:nvSpPr>
          <p:spPr bwMode="black">
            <a:xfrm>
              <a:off x="5287" y="4208"/>
              <a:ext cx="62" cy="44"/>
            </a:xfrm>
            <a:custGeom>
              <a:avLst/>
              <a:gdLst/>
              <a:ahLst/>
              <a:cxnLst>
                <a:cxn ang="0">
                  <a:pos x="49" y="22"/>
                </a:cxn>
                <a:cxn ang="0">
                  <a:pos x="49" y="22"/>
                </a:cxn>
                <a:cxn ang="0">
                  <a:pos x="35" y="49"/>
                </a:cxn>
                <a:cxn ang="0">
                  <a:pos x="19" y="78"/>
                </a:cxn>
                <a:cxn ang="0">
                  <a:pos x="19" y="78"/>
                </a:cxn>
                <a:cxn ang="0">
                  <a:pos x="14" y="78"/>
                </a:cxn>
                <a:cxn ang="0">
                  <a:pos x="14" y="78"/>
                </a:cxn>
                <a:cxn ang="0">
                  <a:pos x="8" y="78"/>
                </a:cxn>
                <a:cxn ang="0">
                  <a:pos x="8" y="78"/>
                </a:cxn>
                <a:cxn ang="0">
                  <a:pos x="5" y="33"/>
                </a:cxn>
                <a:cxn ang="0">
                  <a:pos x="0" y="0"/>
                </a:cxn>
                <a:cxn ang="0">
                  <a:pos x="0" y="0"/>
                </a:cxn>
                <a:cxn ang="0">
                  <a:pos x="10" y="0"/>
                </a:cxn>
                <a:cxn ang="0">
                  <a:pos x="10" y="0"/>
                </a:cxn>
                <a:cxn ang="0">
                  <a:pos x="19" y="0"/>
                </a:cxn>
                <a:cxn ang="0">
                  <a:pos x="19" y="0"/>
                </a:cxn>
                <a:cxn ang="0">
                  <a:pos x="22" y="57"/>
                </a:cxn>
                <a:cxn ang="0">
                  <a:pos x="24" y="57"/>
                </a:cxn>
                <a:cxn ang="0">
                  <a:pos x="24" y="57"/>
                </a:cxn>
                <a:cxn ang="0">
                  <a:pos x="54" y="0"/>
                </a:cxn>
                <a:cxn ang="0">
                  <a:pos x="54" y="0"/>
                </a:cxn>
                <a:cxn ang="0">
                  <a:pos x="59" y="0"/>
                </a:cxn>
                <a:cxn ang="0">
                  <a:pos x="59" y="0"/>
                </a:cxn>
                <a:cxn ang="0">
                  <a:pos x="65" y="0"/>
                </a:cxn>
                <a:cxn ang="0">
                  <a:pos x="65" y="0"/>
                </a:cxn>
                <a:cxn ang="0">
                  <a:pos x="68" y="27"/>
                </a:cxn>
                <a:cxn ang="0">
                  <a:pos x="72" y="57"/>
                </a:cxn>
                <a:cxn ang="0">
                  <a:pos x="73" y="57"/>
                </a:cxn>
                <a:cxn ang="0">
                  <a:pos x="73" y="57"/>
                </a:cxn>
                <a:cxn ang="0">
                  <a:pos x="100" y="0"/>
                </a:cxn>
                <a:cxn ang="0">
                  <a:pos x="100" y="0"/>
                </a:cxn>
                <a:cxn ang="0">
                  <a:pos x="105" y="0"/>
                </a:cxn>
                <a:cxn ang="0">
                  <a:pos x="105" y="0"/>
                </a:cxn>
                <a:cxn ang="0">
                  <a:pos x="110" y="0"/>
                </a:cxn>
                <a:cxn ang="0">
                  <a:pos x="110" y="0"/>
                </a:cxn>
                <a:cxn ang="0">
                  <a:pos x="92" y="33"/>
                </a:cxn>
                <a:cxn ang="0">
                  <a:pos x="70" y="78"/>
                </a:cxn>
                <a:cxn ang="0">
                  <a:pos x="70" y="78"/>
                </a:cxn>
                <a:cxn ang="0">
                  <a:pos x="64" y="78"/>
                </a:cxn>
                <a:cxn ang="0">
                  <a:pos x="64" y="78"/>
                </a:cxn>
                <a:cxn ang="0">
                  <a:pos x="57" y="78"/>
                </a:cxn>
                <a:cxn ang="0">
                  <a:pos x="57" y="78"/>
                </a:cxn>
                <a:cxn ang="0">
                  <a:pos x="54" y="51"/>
                </a:cxn>
                <a:cxn ang="0">
                  <a:pos x="51" y="22"/>
                </a:cxn>
                <a:cxn ang="0">
                  <a:pos x="49" y="22"/>
                </a:cxn>
              </a:cxnLst>
              <a:rect l="0" t="0" r="r" b="b"/>
              <a:pathLst>
                <a:path w="110" h="78">
                  <a:moveTo>
                    <a:pt x="49" y="22"/>
                  </a:moveTo>
                  <a:lnTo>
                    <a:pt x="49" y="22"/>
                  </a:lnTo>
                  <a:lnTo>
                    <a:pt x="35" y="49"/>
                  </a:lnTo>
                  <a:lnTo>
                    <a:pt x="19" y="78"/>
                  </a:lnTo>
                  <a:lnTo>
                    <a:pt x="19" y="78"/>
                  </a:lnTo>
                  <a:lnTo>
                    <a:pt x="14" y="78"/>
                  </a:lnTo>
                  <a:lnTo>
                    <a:pt x="14" y="78"/>
                  </a:lnTo>
                  <a:lnTo>
                    <a:pt x="8" y="78"/>
                  </a:lnTo>
                  <a:lnTo>
                    <a:pt x="8" y="78"/>
                  </a:lnTo>
                  <a:lnTo>
                    <a:pt x="5" y="33"/>
                  </a:lnTo>
                  <a:lnTo>
                    <a:pt x="0" y="0"/>
                  </a:lnTo>
                  <a:lnTo>
                    <a:pt x="0" y="0"/>
                  </a:lnTo>
                  <a:lnTo>
                    <a:pt x="10" y="0"/>
                  </a:lnTo>
                  <a:lnTo>
                    <a:pt x="10" y="0"/>
                  </a:lnTo>
                  <a:lnTo>
                    <a:pt x="19" y="0"/>
                  </a:lnTo>
                  <a:lnTo>
                    <a:pt x="19" y="0"/>
                  </a:lnTo>
                  <a:lnTo>
                    <a:pt x="22" y="57"/>
                  </a:lnTo>
                  <a:lnTo>
                    <a:pt x="24" y="57"/>
                  </a:lnTo>
                  <a:lnTo>
                    <a:pt x="24" y="57"/>
                  </a:lnTo>
                  <a:lnTo>
                    <a:pt x="54" y="0"/>
                  </a:lnTo>
                  <a:lnTo>
                    <a:pt x="54" y="0"/>
                  </a:lnTo>
                  <a:lnTo>
                    <a:pt x="59" y="0"/>
                  </a:lnTo>
                  <a:lnTo>
                    <a:pt x="59" y="0"/>
                  </a:lnTo>
                  <a:lnTo>
                    <a:pt x="65" y="0"/>
                  </a:lnTo>
                  <a:lnTo>
                    <a:pt x="65" y="0"/>
                  </a:lnTo>
                  <a:lnTo>
                    <a:pt x="68" y="27"/>
                  </a:lnTo>
                  <a:lnTo>
                    <a:pt x="72" y="57"/>
                  </a:lnTo>
                  <a:lnTo>
                    <a:pt x="73" y="57"/>
                  </a:lnTo>
                  <a:lnTo>
                    <a:pt x="73" y="57"/>
                  </a:lnTo>
                  <a:lnTo>
                    <a:pt x="100" y="0"/>
                  </a:lnTo>
                  <a:lnTo>
                    <a:pt x="100" y="0"/>
                  </a:lnTo>
                  <a:lnTo>
                    <a:pt x="105" y="0"/>
                  </a:lnTo>
                  <a:lnTo>
                    <a:pt x="105" y="0"/>
                  </a:lnTo>
                  <a:lnTo>
                    <a:pt x="110" y="0"/>
                  </a:lnTo>
                  <a:lnTo>
                    <a:pt x="110" y="0"/>
                  </a:lnTo>
                  <a:lnTo>
                    <a:pt x="92" y="33"/>
                  </a:lnTo>
                  <a:lnTo>
                    <a:pt x="70" y="78"/>
                  </a:lnTo>
                  <a:lnTo>
                    <a:pt x="70" y="78"/>
                  </a:lnTo>
                  <a:lnTo>
                    <a:pt x="64" y="78"/>
                  </a:lnTo>
                  <a:lnTo>
                    <a:pt x="64" y="78"/>
                  </a:lnTo>
                  <a:lnTo>
                    <a:pt x="57" y="78"/>
                  </a:lnTo>
                  <a:lnTo>
                    <a:pt x="57" y="78"/>
                  </a:lnTo>
                  <a:lnTo>
                    <a:pt x="54" y="51"/>
                  </a:lnTo>
                  <a:lnTo>
                    <a:pt x="51" y="22"/>
                  </a:lnTo>
                  <a:lnTo>
                    <a:pt x="49" y="22"/>
                  </a:lnTo>
                  <a:close/>
                </a:path>
              </a:pathLst>
            </a:custGeom>
            <a:solidFill>
              <a:schemeClr val="tx1"/>
            </a:solidFill>
            <a:ln w="9525">
              <a:noFill/>
              <a:round/>
              <a:headEnd/>
              <a:tailEnd/>
            </a:ln>
          </p:spPr>
          <p:txBody>
            <a:bodyPr/>
            <a:lstStyle/>
            <a:p>
              <a:endParaRPr lang="en-NZ" dirty="0">
                <a:solidFill>
                  <a:srgbClr val="000000"/>
                </a:solidFill>
              </a:endParaRPr>
            </a:p>
          </p:txBody>
        </p:sp>
        <p:sp>
          <p:nvSpPr>
            <p:cNvPr id="31" name="Freeform 59"/>
            <p:cNvSpPr>
              <a:spLocks noEditPoints="1"/>
            </p:cNvSpPr>
            <p:nvPr userDrawn="1"/>
          </p:nvSpPr>
          <p:spPr bwMode="black">
            <a:xfrm>
              <a:off x="5341" y="4219"/>
              <a:ext cx="29" cy="33"/>
            </a:xfrm>
            <a:custGeom>
              <a:avLst/>
              <a:gdLst/>
              <a:ahLst/>
              <a:cxnLst>
                <a:cxn ang="0">
                  <a:pos x="19" y="26"/>
                </a:cxn>
                <a:cxn ang="0">
                  <a:pos x="19" y="26"/>
                </a:cxn>
                <a:cxn ang="0">
                  <a:pos x="21" y="18"/>
                </a:cxn>
                <a:cxn ang="0">
                  <a:pos x="24" y="13"/>
                </a:cxn>
                <a:cxn ang="0">
                  <a:pos x="27" y="8"/>
                </a:cxn>
                <a:cxn ang="0">
                  <a:pos x="32" y="7"/>
                </a:cxn>
                <a:cxn ang="0">
                  <a:pos x="32" y="7"/>
                </a:cxn>
                <a:cxn ang="0">
                  <a:pos x="35" y="8"/>
                </a:cxn>
                <a:cxn ang="0">
                  <a:pos x="38" y="12"/>
                </a:cxn>
                <a:cxn ang="0">
                  <a:pos x="38" y="18"/>
                </a:cxn>
                <a:cxn ang="0">
                  <a:pos x="36" y="26"/>
                </a:cxn>
                <a:cxn ang="0">
                  <a:pos x="19" y="26"/>
                </a:cxn>
                <a:cxn ang="0">
                  <a:pos x="51" y="31"/>
                </a:cxn>
                <a:cxn ang="0">
                  <a:pos x="51" y="31"/>
                </a:cxn>
                <a:cxn ang="0">
                  <a:pos x="52" y="26"/>
                </a:cxn>
                <a:cxn ang="0">
                  <a:pos x="52" y="26"/>
                </a:cxn>
                <a:cxn ang="0">
                  <a:pos x="52" y="16"/>
                </a:cxn>
                <a:cxn ang="0">
                  <a:pos x="51" y="12"/>
                </a:cxn>
                <a:cxn ang="0">
                  <a:pos x="49" y="8"/>
                </a:cxn>
                <a:cxn ang="0">
                  <a:pos x="46" y="5"/>
                </a:cxn>
                <a:cxn ang="0">
                  <a:pos x="43" y="4"/>
                </a:cxn>
                <a:cxn ang="0">
                  <a:pos x="38" y="2"/>
                </a:cxn>
                <a:cxn ang="0">
                  <a:pos x="33" y="0"/>
                </a:cxn>
                <a:cxn ang="0">
                  <a:pos x="33" y="0"/>
                </a:cxn>
                <a:cxn ang="0">
                  <a:pos x="22" y="4"/>
                </a:cxn>
                <a:cxn ang="0">
                  <a:pos x="17" y="5"/>
                </a:cxn>
                <a:cxn ang="0">
                  <a:pos x="13" y="8"/>
                </a:cxn>
                <a:cxn ang="0">
                  <a:pos x="9" y="13"/>
                </a:cxn>
                <a:cxn ang="0">
                  <a:pos x="6" y="18"/>
                </a:cxn>
                <a:cxn ang="0">
                  <a:pos x="3" y="24"/>
                </a:cxn>
                <a:cxn ang="0">
                  <a:pos x="1" y="31"/>
                </a:cxn>
                <a:cxn ang="0">
                  <a:pos x="1" y="31"/>
                </a:cxn>
                <a:cxn ang="0">
                  <a:pos x="0" y="37"/>
                </a:cxn>
                <a:cxn ang="0">
                  <a:pos x="1" y="43"/>
                </a:cxn>
                <a:cxn ang="0">
                  <a:pos x="3" y="48"/>
                </a:cxn>
                <a:cxn ang="0">
                  <a:pos x="5" y="53"/>
                </a:cxn>
                <a:cxn ang="0">
                  <a:pos x="9" y="56"/>
                </a:cxn>
                <a:cxn ang="0">
                  <a:pos x="13" y="58"/>
                </a:cxn>
                <a:cxn ang="0">
                  <a:pos x="24" y="59"/>
                </a:cxn>
                <a:cxn ang="0">
                  <a:pos x="24" y="59"/>
                </a:cxn>
                <a:cxn ang="0">
                  <a:pos x="35" y="58"/>
                </a:cxn>
                <a:cxn ang="0">
                  <a:pos x="41" y="54"/>
                </a:cxn>
                <a:cxn ang="0">
                  <a:pos x="46" y="48"/>
                </a:cxn>
                <a:cxn ang="0">
                  <a:pos x="44" y="47"/>
                </a:cxn>
                <a:cxn ang="0">
                  <a:pos x="44" y="47"/>
                </a:cxn>
                <a:cxn ang="0">
                  <a:pos x="36" y="51"/>
                </a:cxn>
                <a:cxn ang="0">
                  <a:pos x="28" y="51"/>
                </a:cxn>
                <a:cxn ang="0">
                  <a:pos x="28" y="51"/>
                </a:cxn>
                <a:cxn ang="0">
                  <a:pos x="25" y="51"/>
                </a:cxn>
                <a:cxn ang="0">
                  <a:pos x="22" y="50"/>
                </a:cxn>
                <a:cxn ang="0">
                  <a:pos x="19" y="47"/>
                </a:cxn>
                <a:cxn ang="0">
                  <a:pos x="17" y="39"/>
                </a:cxn>
                <a:cxn ang="0">
                  <a:pos x="19" y="31"/>
                </a:cxn>
                <a:cxn ang="0">
                  <a:pos x="51" y="31"/>
                </a:cxn>
              </a:cxnLst>
              <a:rect l="0" t="0" r="r" b="b"/>
              <a:pathLst>
                <a:path w="52" h="59">
                  <a:moveTo>
                    <a:pt x="19" y="26"/>
                  </a:moveTo>
                  <a:lnTo>
                    <a:pt x="19" y="26"/>
                  </a:lnTo>
                  <a:lnTo>
                    <a:pt x="21" y="18"/>
                  </a:lnTo>
                  <a:lnTo>
                    <a:pt x="24" y="13"/>
                  </a:lnTo>
                  <a:lnTo>
                    <a:pt x="27" y="8"/>
                  </a:lnTo>
                  <a:lnTo>
                    <a:pt x="32" y="7"/>
                  </a:lnTo>
                  <a:lnTo>
                    <a:pt x="32" y="7"/>
                  </a:lnTo>
                  <a:lnTo>
                    <a:pt x="35" y="8"/>
                  </a:lnTo>
                  <a:lnTo>
                    <a:pt x="38" y="12"/>
                  </a:lnTo>
                  <a:lnTo>
                    <a:pt x="38" y="18"/>
                  </a:lnTo>
                  <a:lnTo>
                    <a:pt x="36" y="26"/>
                  </a:lnTo>
                  <a:lnTo>
                    <a:pt x="19" y="26"/>
                  </a:lnTo>
                  <a:close/>
                  <a:moveTo>
                    <a:pt x="51" y="31"/>
                  </a:moveTo>
                  <a:lnTo>
                    <a:pt x="51" y="31"/>
                  </a:lnTo>
                  <a:lnTo>
                    <a:pt x="52" y="26"/>
                  </a:lnTo>
                  <a:lnTo>
                    <a:pt x="52" y="26"/>
                  </a:lnTo>
                  <a:lnTo>
                    <a:pt x="52" y="16"/>
                  </a:lnTo>
                  <a:lnTo>
                    <a:pt x="51" y="12"/>
                  </a:lnTo>
                  <a:lnTo>
                    <a:pt x="49" y="8"/>
                  </a:lnTo>
                  <a:lnTo>
                    <a:pt x="46" y="5"/>
                  </a:lnTo>
                  <a:lnTo>
                    <a:pt x="43" y="4"/>
                  </a:lnTo>
                  <a:lnTo>
                    <a:pt x="38" y="2"/>
                  </a:lnTo>
                  <a:lnTo>
                    <a:pt x="33" y="0"/>
                  </a:lnTo>
                  <a:lnTo>
                    <a:pt x="33" y="0"/>
                  </a:lnTo>
                  <a:lnTo>
                    <a:pt x="22" y="4"/>
                  </a:lnTo>
                  <a:lnTo>
                    <a:pt x="17" y="5"/>
                  </a:lnTo>
                  <a:lnTo>
                    <a:pt x="13" y="8"/>
                  </a:lnTo>
                  <a:lnTo>
                    <a:pt x="9" y="13"/>
                  </a:lnTo>
                  <a:lnTo>
                    <a:pt x="6" y="18"/>
                  </a:lnTo>
                  <a:lnTo>
                    <a:pt x="3" y="24"/>
                  </a:lnTo>
                  <a:lnTo>
                    <a:pt x="1" y="31"/>
                  </a:lnTo>
                  <a:lnTo>
                    <a:pt x="1" y="31"/>
                  </a:lnTo>
                  <a:lnTo>
                    <a:pt x="0" y="37"/>
                  </a:lnTo>
                  <a:lnTo>
                    <a:pt x="1" y="43"/>
                  </a:lnTo>
                  <a:lnTo>
                    <a:pt x="3" y="48"/>
                  </a:lnTo>
                  <a:lnTo>
                    <a:pt x="5" y="53"/>
                  </a:lnTo>
                  <a:lnTo>
                    <a:pt x="9" y="56"/>
                  </a:lnTo>
                  <a:lnTo>
                    <a:pt x="13" y="58"/>
                  </a:lnTo>
                  <a:lnTo>
                    <a:pt x="24" y="59"/>
                  </a:lnTo>
                  <a:lnTo>
                    <a:pt x="24" y="59"/>
                  </a:lnTo>
                  <a:lnTo>
                    <a:pt x="35" y="58"/>
                  </a:lnTo>
                  <a:lnTo>
                    <a:pt x="41" y="54"/>
                  </a:lnTo>
                  <a:lnTo>
                    <a:pt x="46" y="48"/>
                  </a:lnTo>
                  <a:lnTo>
                    <a:pt x="44" y="47"/>
                  </a:lnTo>
                  <a:lnTo>
                    <a:pt x="44" y="47"/>
                  </a:lnTo>
                  <a:lnTo>
                    <a:pt x="36" y="51"/>
                  </a:lnTo>
                  <a:lnTo>
                    <a:pt x="28" y="51"/>
                  </a:lnTo>
                  <a:lnTo>
                    <a:pt x="28" y="51"/>
                  </a:lnTo>
                  <a:lnTo>
                    <a:pt x="25" y="51"/>
                  </a:lnTo>
                  <a:lnTo>
                    <a:pt x="22" y="50"/>
                  </a:lnTo>
                  <a:lnTo>
                    <a:pt x="19" y="47"/>
                  </a:lnTo>
                  <a:lnTo>
                    <a:pt x="17" y="39"/>
                  </a:lnTo>
                  <a:lnTo>
                    <a:pt x="19" y="31"/>
                  </a:lnTo>
                  <a:lnTo>
                    <a:pt x="51" y="31"/>
                  </a:lnTo>
                  <a:close/>
                </a:path>
              </a:pathLst>
            </a:custGeom>
            <a:solidFill>
              <a:schemeClr val="tx1"/>
            </a:solidFill>
            <a:ln w="9525">
              <a:noFill/>
              <a:round/>
              <a:headEnd/>
              <a:tailEnd/>
            </a:ln>
          </p:spPr>
          <p:txBody>
            <a:bodyPr/>
            <a:lstStyle/>
            <a:p>
              <a:endParaRPr lang="en-NZ" dirty="0">
                <a:solidFill>
                  <a:srgbClr val="000000"/>
                </a:solidFill>
              </a:endParaRPr>
            </a:p>
          </p:txBody>
        </p:sp>
        <p:sp>
          <p:nvSpPr>
            <p:cNvPr id="32" name="Freeform 60"/>
            <p:cNvSpPr>
              <a:spLocks noEditPoints="1"/>
            </p:cNvSpPr>
            <p:nvPr userDrawn="1"/>
          </p:nvSpPr>
          <p:spPr bwMode="black">
            <a:xfrm>
              <a:off x="5389" y="4208"/>
              <a:ext cx="46" cy="44"/>
            </a:xfrm>
            <a:custGeom>
              <a:avLst/>
              <a:gdLst/>
              <a:ahLst/>
              <a:cxnLst>
                <a:cxn ang="0">
                  <a:pos x="27" y="28"/>
                </a:cxn>
                <a:cxn ang="0">
                  <a:pos x="27" y="28"/>
                </a:cxn>
                <a:cxn ang="0">
                  <a:pos x="31" y="6"/>
                </a:cxn>
                <a:cxn ang="0">
                  <a:pos x="31" y="6"/>
                </a:cxn>
                <a:cxn ang="0">
                  <a:pos x="42" y="6"/>
                </a:cxn>
                <a:cxn ang="0">
                  <a:pos x="42" y="6"/>
                </a:cxn>
                <a:cxn ang="0">
                  <a:pos x="49" y="6"/>
                </a:cxn>
                <a:cxn ang="0">
                  <a:pos x="54" y="8"/>
                </a:cxn>
                <a:cxn ang="0">
                  <a:pos x="57" y="11"/>
                </a:cxn>
                <a:cxn ang="0">
                  <a:pos x="60" y="14"/>
                </a:cxn>
                <a:cxn ang="0">
                  <a:pos x="63" y="19"/>
                </a:cxn>
                <a:cxn ang="0">
                  <a:pos x="65" y="24"/>
                </a:cxn>
                <a:cxn ang="0">
                  <a:pos x="65" y="30"/>
                </a:cxn>
                <a:cxn ang="0">
                  <a:pos x="63" y="36"/>
                </a:cxn>
                <a:cxn ang="0">
                  <a:pos x="63" y="36"/>
                </a:cxn>
                <a:cxn ang="0">
                  <a:pos x="61" y="44"/>
                </a:cxn>
                <a:cxn ang="0">
                  <a:pos x="58" y="52"/>
                </a:cxn>
                <a:cxn ang="0">
                  <a:pos x="55" y="57"/>
                </a:cxn>
                <a:cxn ang="0">
                  <a:pos x="50" y="63"/>
                </a:cxn>
                <a:cxn ang="0">
                  <a:pos x="46" y="67"/>
                </a:cxn>
                <a:cxn ang="0">
                  <a:pos x="41" y="70"/>
                </a:cxn>
                <a:cxn ang="0">
                  <a:pos x="34" y="71"/>
                </a:cxn>
                <a:cxn ang="0">
                  <a:pos x="28" y="71"/>
                </a:cxn>
                <a:cxn ang="0">
                  <a:pos x="28" y="71"/>
                </a:cxn>
                <a:cxn ang="0">
                  <a:pos x="19" y="71"/>
                </a:cxn>
                <a:cxn ang="0">
                  <a:pos x="19" y="71"/>
                </a:cxn>
                <a:cxn ang="0">
                  <a:pos x="23" y="49"/>
                </a:cxn>
                <a:cxn ang="0">
                  <a:pos x="27" y="28"/>
                </a:cxn>
                <a:cxn ang="0">
                  <a:pos x="6" y="46"/>
                </a:cxn>
                <a:cxn ang="0">
                  <a:pos x="6" y="46"/>
                </a:cxn>
                <a:cxn ang="0">
                  <a:pos x="0" y="78"/>
                </a:cxn>
                <a:cxn ang="0">
                  <a:pos x="0" y="78"/>
                </a:cxn>
                <a:cxn ang="0">
                  <a:pos x="9" y="78"/>
                </a:cxn>
                <a:cxn ang="0">
                  <a:pos x="9" y="78"/>
                </a:cxn>
                <a:cxn ang="0">
                  <a:pos x="34" y="78"/>
                </a:cxn>
                <a:cxn ang="0">
                  <a:pos x="34" y="78"/>
                </a:cxn>
                <a:cxn ang="0">
                  <a:pos x="42" y="78"/>
                </a:cxn>
                <a:cxn ang="0">
                  <a:pos x="50" y="74"/>
                </a:cxn>
                <a:cxn ang="0">
                  <a:pos x="57" y="71"/>
                </a:cxn>
                <a:cxn ang="0">
                  <a:pos x="63" y="67"/>
                </a:cxn>
                <a:cxn ang="0">
                  <a:pos x="69" y="60"/>
                </a:cxn>
                <a:cxn ang="0">
                  <a:pos x="74" y="54"/>
                </a:cxn>
                <a:cxn ang="0">
                  <a:pos x="79" y="46"/>
                </a:cxn>
                <a:cxn ang="0">
                  <a:pos x="82" y="36"/>
                </a:cxn>
                <a:cxn ang="0">
                  <a:pos x="82" y="36"/>
                </a:cxn>
                <a:cxn ang="0">
                  <a:pos x="82" y="27"/>
                </a:cxn>
                <a:cxn ang="0">
                  <a:pos x="82" y="19"/>
                </a:cxn>
                <a:cxn ang="0">
                  <a:pos x="79" y="12"/>
                </a:cxn>
                <a:cxn ang="0">
                  <a:pos x="74" y="8"/>
                </a:cxn>
                <a:cxn ang="0">
                  <a:pos x="69" y="3"/>
                </a:cxn>
                <a:cxn ang="0">
                  <a:pos x="61" y="1"/>
                </a:cxn>
                <a:cxn ang="0">
                  <a:pos x="54" y="0"/>
                </a:cxn>
                <a:cxn ang="0">
                  <a:pos x="44" y="0"/>
                </a:cxn>
                <a:cxn ang="0">
                  <a:pos x="44" y="0"/>
                </a:cxn>
                <a:cxn ang="0">
                  <a:pos x="23" y="0"/>
                </a:cxn>
                <a:cxn ang="0">
                  <a:pos x="23" y="0"/>
                </a:cxn>
                <a:cxn ang="0">
                  <a:pos x="15" y="0"/>
                </a:cxn>
                <a:cxn ang="0">
                  <a:pos x="15" y="0"/>
                </a:cxn>
                <a:cxn ang="0">
                  <a:pos x="9" y="32"/>
                </a:cxn>
                <a:cxn ang="0">
                  <a:pos x="6" y="46"/>
                </a:cxn>
              </a:cxnLst>
              <a:rect l="0" t="0" r="r" b="b"/>
              <a:pathLst>
                <a:path w="82" h="78">
                  <a:moveTo>
                    <a:pt x="27" y="28"/>
                  </a:moveTo>
                  <a:lnTo>
                    <a:pt x="27" y="28"/>
                  </a:lnTo>
                  <a:lnTo>
                    <a:pt x="31" y="6"/>
                  </a:lnTo>
                  <a:lnTo>
                    <a:pt x="31" y="6"/>
                  </a:lnTo>
                  <a:lnTo>
                    <a:pt x="42" y="6"/>
                  </a:lnTo>
                  <a:lnTo>
                    <a:pt x="42" y="6"/>
                  </a:lnTo>
                  <a:lnTo>
                    <a:pt x="49" y="6"/>
                  </a:lnTo>
                  <a:lnTo>
                    <a:pt x="54" y="8"/>
                  </a:lnTo>
                  <a:lnTo>
                    <a:pt x="57" y="11"/>
                  </a:lnTo>
                  <a:lnTo>
                    <a:pt x="60" y="14"/>
                  </a:lnTo>
                  <a:lnTo>
                    <a:pt x="63" y="19"/>
                  </a:lnTo>
                  <a:lnTo>
                    <a:pt x="65" y="24"/>
                  </a:lnTo>
                  <a:lnTo>
                    <a:pt x="65" y="30"/>
                  </a:lnTo>
                  <a:lnTo>
                    <a:pt x="63" y="36"/>
                  </a:lnTo>
                  <a:lnTo>
                    <a:pt x="63" y="36"/>
                  </a:lnTo>
                  <a:lnTo>
                    <a:pt x="61" y="44"/>
                  </a:lnTo>
                  <a:lnTo>
                    <a:pt x="58" y="52"/>
                  </a:lnTo>
                  <a:lnTo>
                    <a:pt x="55" y="57"/>
                  </a:lnTo>
                  <a:lnTo>
                    <a:pt x="50" y="63"/>
                  </a:lnTo>
                  <a:lnTo>
                    <a:pt x="46" y="67"/>
                  </a:lnTo>
                  <a:lnTo>
                    <a:pt x="41" y="70"/>
                  </a:lnTo>
                  <a:lnTo>
                    <a:pt x="34" y="71"/>
                  </a:lnTo>
                  <a:lnTo>
                    <a:pt x="28" y="71"/>
                  </a:lnTo>
                  <a:lnTo>
                    <a:pt x="28" y="71"/>
                  </a:lnTo>
                  <a:lnTo>
                    <a:pt x="19" y="71"/>
                  </a:lnTo>
                  <a:lnTo>
                    <a:pt x="19" y="71"/>
                  </a:lnTo>
                  <a:lnTo>
                    <a:pt x="23" y="49"/>
                  </a:lnTo>
                  <a:lnTo>
                    <a:pt x="27" y="28"/>
                  </a:lnTo>
                  <a:close/>
                  <a:moveTo>
                    <a:pt x="6" y="46"/>
                  </a:moveTo>
                  <a:lnTo>
                    <a:pt x="6" y="46"/>
                  </a:lnTo>
                  <a:lnTo>
                    <a:pt x="0" y="78"/>
                  </a:lnTo>
                  <a:lnTo>
                    <a:pt x="0" y="78"/>
                  </a:lnTo>
                  <a:lnTo>
                    <a:pt x="9" y="78"/>
                  </a:lnTo>
                  <a:lnTo>
                    <a:pt x="9" y="78"/>
                  </a:lnTo>
                  <a:lnTo>
                    <a:pt x="34" y="78"/>
                  </a:lnTo>
                  <a:lnTo>
                    <a:pt x="34" y="78"/>
                  </a:lnTo>
                  <a:lnTo>
                    <a:pt x="42" y="78"/>
                  </a:lnTo>
                  <a:lnTo>
                    <a:pt x="50" y="74"/>
                  </a:lnTo>
                  <a:lnTo>
                    <a:pt x="57" y="71"/>
                  </a:lnTo>
                  <a:lnTo>
                    <a:pt x="63" y="67"/>
                  </a:lnTo>
                  <a:lnTo>
                    <a:pt x="69" y="60"/>
                  </a:lnTo>
                  <a:lnTo>
                    <a:pt x="74" y="54"/>
                  </a:lnTo>
                  <a:lnTo>
                    <a:pt x="79" y="46"/>
                  </a:lnTo>
                  <a:lnTo>
                    <a:pt x="82" y="36"/>
                  </a:lnTo>
                  <a:lnTo>
                    <a:pt x="82" y="36"/>
                  </a:lnTo>
                  <a:lnTo>
                    <a:pt x="82" y="27"/>
                  </a:lnTo>
                  <a:lnTo>
                    <a:pt x="82" y="19"/>
                  </a:lnTo>
                  <a:lnTo>
                    <a:pt x="79" y="12"/>
                  </a:lnTo>
                  <a:lnTo>
                    <a:pt x="74" y="8"/>
                  </a:lnTo>
                  <a:lnTo>
                    <a:pt x="69" y="3"/>
                  </a:lnTo>
                  <a:lnTo>
                    <a:pt x="61" y="1"/>
                  </a:lnTo>
                  <a:lnTo>
                    <a:pt x="54" y="0"/>
                  </a:lnTo>
                  <a:lnTo>
                    <a:pt x="44" y="0"/>
                  </a:lnTo>
                  <a:lnTo>
                    <a:pt x="44" y="0"/>
                  </a:lnTo>
                  <a:lnTo>
                    <a:pt x="23" y="0"/>
                  </a:lnTo>
                  <a:lnTo>
                    <a:pt x="23" y="0"/>
                  </a:lnTo>
                  <a:lnTo>
                    <a:pt x="15" y="0"/>
                  </a:lnTo>
                  <a:lnTo>
                    <a:pt x="15" y="0"/>
                  </a:lnTo>
                  <a:lnTo>
                    <a:pt x="9" y="32"/>
                  </a:lnTo>
                  <a:lnTo>
                    <a:pt x="6" y="46"/>
                  </a:lnTo>
                  <a:close/>
                </a:path>
              </a:pathLst>
            </a:custGeom>
            <a:solidFill>
              <a:schemeClr val="tx1"/>
            </a:solidFill>
            <a:ln w="9525">
              <a:noFill/>
              <a:round/>
              <a:headEnd/>
              <a:tailEnd/>
            </a:ln>
          </p:spPr>
          <p:txBody>
            <a:bodyPr/>
            <a:lstStyle/>
            <a:p>
              <a:endParaRPr lang="en-NZ" dirty="0">
                <a:solidFill>
                  <a:srgbClr val="000000"/>
                </a:solidFill>
              </a:endParaRPr>
            </a:p>
          </p:txBody>
        </p:sp>
        <p:sp>
          <p:nvSpPr>
            <p:cNvPr id="33" name="Freeform 61"/>
            <p:cNvSpPr>
              <a:spLocks noEditPoints="1"/>
            </p:cNvSpPr>
            <p:nvPr userDrawn="1"/>
          </p:nvSpPr>
          <p:spPr bwMode="black">
            <a:xfrm>
              <a:off x="5436" y="4219"/>
              <a:ext cx="32" cy="33"/>
            </a:xfrm>
            <a:custGeom>
              <a:avLst/>
              <a:gdLst/>
              <a:ahLst/>
              <a:cxnLst>
                <a:cxn ang="0">
                  <a:pos x="40" y="27"/>
                </a:cxn>
                <a:cxn ang="0">
                  <a:pos x="40" y="27"/>
                </a:cxn>
                <a:cxn ang="0">
                  <a:pos x="38" y="39"/>
                </a:cxn>
                <a:cxn ang="0">
                  <a:pos x="34" y="48"/>
                </a:cxn>
                <a:cxn ang="0">
                  <a:pos x="29" y="53"/>
                </a:cxn>
                <a:cxn ang="0">
                  <a:pos x="24" y="54"/>
                </a:cxn>
                <a:cxn ang="0">
                  <a:pos x="24" y="54"/>
                </a:cxn>
                <a:cxn ang="0">
                  <a:pos x="22" y="54"/>
                </a:cxn>
                <a:cxn ang="0">
                  <a:pos x="19" y="53"/>
                </a:cxn>
                <a:cxn ang="0">
                  <a:pos x="18" y="48"/>
                </a:cxn>
                <a:cxn ang="0">
                  <a:pos x="16" y="40"/>
                </a:cxn>
                <a:cxn ang="0">
                  <a:pos x="18" y="32"/>
                </a:cxn>
                <a:cxn ang="0">
                  <a:pos x="18" y="32"/>
                </a:cxn>
                <a:cxn ang="0">
                  <a:pos x="21" y="21"/>
                </a:cxn>
                <a:cxn ang="0">
                  <a:pos x="24" y="13"/>
                </a:cxn>
                <a:cxn ang="0">
                  <a:pos x="29" y="8"/>
                </a:cxn>
                <a:cxn ang="0">
                  <a:pos x="34" y="7"/>
                </a:cxn>
                <a:cxn ang="0">
                  <a:pos x="34" y="7"/>
                </a:cxn>
                <a:cxn ang="0">
                  <a:pos x="38" y="8"/>
                </a:cxn>
                <a:cxn ang="0">
                  <a:pos x="41" y="12"/>
                </a:cxn>
                <a:cxn ang="0">
                  <a:pos x="41" y="18"/>
                </a:cxn>
                <a:cxn ang="0">
                  <a:pos x="40" y="27"/>
                </a:cxn>
                <a:cxn ang="0">
                  <a:pos x="40" y="27"/>
                </a:cxn>
                <a:cxn ang="0">
                  <a:pos x="0" y="32"/>
                </a:cxn>
                <a:cxn ang="0">
                  <a:pos x="0" y="32"/>
                </a:cxn>
                <a:cxn ang="0">
                  <a:pos x="0" y="39"/>
                </a:cxn>
                <a:cxn ang="0">
                  <a:pos x="0" y="45"/>
                </a:cxn>
                <a:cxn ang="0">
                  <a:pos x="3" y="50"/>
                </a:cxn>
                <a:cxn ang="0">
                  <a:pos x="5" y="53"/>
                </a:cxn>
                <a:cxn ang="0">
                  <a:pos x="10" y="56"/>
                </a:cxn>
                <a:cxn ang="0">
                  <a:pos x="13" y="58"/>
                </a:cxn>
                <a:cxn ang="0">
                  <a:pos x="24" y="59"/>
                </a:cxn>
                <a:cxn ang="0">
                  <a:pos x="24" y="59"/>
                </a:cxn>
                <a:cxn ang="0">
                  <a:pos x="29" y="59"/>
                </a:cxn>
                <a:cxn ang="0">
                  <a:pos x="35" y="58"/>
                </a:cxn>
                <a:cxn ang="0">
                  <a:pos x="40" y="54"/>
                </a:cxn>
                <a:cxn ang="0">
                  <a:pos x="45" y="51"/>
                </a:cxn>
                <a:cxn ang="0">
                  <a:pos x="49" y="47"/>
                </a:cxn>
                <a:cxn ang="0">
                  <a:pos x="53" y="42"/>
                </a:cxn>
                <a:cxn ang="0">
                  <a:pos x="56" y="35"/>
                </a:cxn>
                <a:cxn ang="0">
                  <a:pos x="57" y="29"/>
                </a:cxn>
                <a:cxn ang="0">
                  <a:pos x="57" y="29"/>
                </a:cxn>
                <a:cxn ang="0">
                  <a:pos x="57" y="23"/>
                </a:cxn>
                <a:cxn ang="0">
                  <a:pos x="57" y="18"/>
                </a:cxn>
                <a:cxn ang="0">
                  <a:pos x="56" y="13"/>
                </a:cxn>
                <a:cxn ang="0">
                  <a:pos x="54" y="8"/>
                </a:cxn>
                <a:cxn ang="0">
                  <a:pos x="51" y="5"/>
                </a:cxn>
                <a:cxn ang="0">
                  <a:pos x="46" y="4"/>
                </a:cxn>
                <a:cxn ang="0">
                  <a:pos x="41" y="2"/>
                </a:cxn>
                <a:cxn ang="0">
                  <a:pos x="35" y="0"/>
                </a:cxn>
                <a:cxn ang="0">
                  <a:pos x="35" y="0"/>
                </a:cxn>
                <a:cxn ang="0">
                  <a:pos x="24" y="4"/>
                </a:cxn>
                <a:cxn ang="0">
                  <a:pos x="19" y="5"/>
                </a:cxn>
                <a:cxn ang="0">
                  <a:pos x="15" y="8"/>
                </a:cxn>
                <a:cxn ang="0">
                  <a:pos x="10" y="13"/>
                </a:cxn>
                <a:cxn ang="0">
                  <a:pos x="7" y="18"/>
                </a:cxn>
                <a:cxn ang="0">
                  <a:pos x="3" y="24"/>
                </a:cxn>
                <a:cxn ang="0">
                  <a:pos x="0" y="32"/>
                </a:cxn>
                <a:cxn ang="0">
                  <a:pos x="0" y="32"/>
                </a:cxn>
              </a:cxnLst>
              <a:rect l="0" t="0" r="r" b="b"/>
              <a:pathLst>
                <a:path w="57" h="59">
                  <a:moveTo>
                    <a:pt x="40" y="27"/>
                  </a:moveTo>
                  <a:lnTo>
                    <a:pt x="40" y="27"/>
                  </a:lnTo>
                  <a:lnTo>
                    <a:pt x="38" y="39"/>
                  </a:lnTo>
                  <a:lnTo>
                    <a:pt x="34" y="48"/>
                  </a:lnTo>
                  <a:lnTo>
                    <a:pt x="29" y="53"/>
                  </a:lnTo>
                  <a:lnTo>
                    <a:pt x="24" y="54"/>
                  </a:lnTo>
                  <a:lnTo>
                    <a:pt x="24" y="54"/>
                  </a:lnTo>
                  <a:lnTo>
                    <a:pt x="22" y="54"/>
                  </a:lnTo>
                  <a:lnTo>
                    <a:pt x="19" y="53"/>
                  </a:lnTo>
                  <a:lnTo>
                    <a:pt x="18" y="48"/>
                  </a:lnTo>
                  <a:lnTo>
                    <a:pt x="16" y="40"/>
                  </a:lnTo>
                  <a:lnTo>
                    <a:pt x="18" y="32"/>
                  </a:lnTo>
                  <a:lnTo>
                    <a:pt x="18" y="32"/>
                  </a:lnTo>
                  <a:lnTo>
                    <a:pt x="21" y="21"/>
                  </a:lnTo>
                  <a:lnTo>
                    <a:pt x="24" y="13"/>
                  </a:lnTo>
                  <a:lnTo>
                    <a:pt x="29" y="8"/>
                  </a:lnTo>
                  <a:lnTo>
                    <a:pt x="34" y="7"/>
                  </a:lnTo>
                  <a:lnTo>
                    <a:pt x="34" y="7"/>
                  </a:lnTo>
                  <a:lnTo>
                    <a:pt x="38" y="8"/>
                  </a:lnTo>
                  <a:lnTo>
                    <a:pt x="41" y="12"/>
                  </a:lnTo>
                  <a:lnTo>
                    <a:pt x="41" y="18"/>
                  </a:lnTo>
                  <a:lnTo>
                    <a:pt x="40" y="27"/>
                  </a:lnTo>
                  <a:lnTo>
                    <a:pt x="40" y="27"/>
                  </a:lnTo>
                  <a:close/>
                  <a:moveTo>
                    <a:pt x="0" y="32"/>
                  </a:moveTo>
                  <a:lnTo>
                    <a:pt x="0" y="32"/>
                  </a:lnTo>
                  <a:lnTo>
                    <a:pt x="0" y="39"/>
                  </a:lnTo>
                  <a:lnTo>
                    <a:pt x="0" y="45"/>
                  </a:lnTo>
                  <a:lnTo>
                    <a:pt x="3" y="50"/>
                  </a:lnTo>
                  <a:lnTo>
                    <a:pt x="5" y="53"/>
                  </a:lnTo>
                  <a:lnTo>
                    <a:pt x="10" y="56"/>
                  </a:lnTo>
                  <a:lnTo>
                    <a:pt x="13" y="58"/>
                  </a:lnTo>
                  <a:lnTo>
                    <a:pt x="24" y="59"/>
                  </a:lnTo>
                  <a:lnTo>
                    <a:pt x="24" y="59"/>
                  </a:lnTo>
                  <a:lnTo>
                    <a:pt x="29" y="59"/>
                  </a:lnTo>
                  <a:lnTo>
                    <a:pt x="35" y="58"/>
                  </a:lnTo>
                  <a:lnTo>
                    <a:pt x="40" y="54"/>
                  </a:lnTo>
                  <a:lnTo>
                    <a:pt x="45" y="51"/>
                  </a:lnTo>
                  <a:lnTo>
                    <a:pt x="49" y="47"/>
                  </a:lnTo>
                  <a:lnTo>
                    <a:pt x="53" y="42"/>
                  </a:lnTo>
                  <a:lnTo>
                    <a:pt x="56" y="35"/>
                  </a:lnTo>
                  <a:lnTo>
                    <a:pt x="57" y="29"/>
                  </a:lnTo>
                  <a:lnTo>
                    <a:pt x="57" y="29"/>
                  </a:lnTo>
                  <a:lnTo>
                    <a:pt x="57" y="23"/>
                  </a:lnTo>
                  <a:lnTo>
                    <a:pt x="57" y="18"/>
                  </a:lnTo>
                  <a:lnTo>
                    <a:pt x="56" y="13"/>
                  </a:lnTo>
                  <a:lnTo>
                    <a:pt x="54" y="8"/>
                  </a:lnTo>
                  <a:lnTo>
                    <a:pt x="51" y="5"/>
                  </a:lnTo>
                  <a:lnTo>
                    <a:pt x="46" y="4"/>
                  </a:lnTo>
                  <a:lnTo>
                    <a:pt x="41" y="2"/>
                  </a:lnTo>
                  <a:lnTo>
                    <a:pt x="35" y="0"/>
                  </a:lnTo>
                  <a:lnTo>
                    <a:pt x="35" y="0"/>
                  </a:lnTo>
                  <a:lnTo>
                    <a:pt x="24" y="4"/>
                  </a:lnTo>
                  <a:lnTo>
                    <a:pt x="19" y="5"/>
                  </a:lnTo>
                  <a:lnTo>
                    <a:pt x="15" y="8"/>
                  </a:lnTo>
                  <a:lnTo>
                    <a:pt x="10" y="13"/>
                  </a:lnTo>
                  <a:lnTo>
                    <a:pt x="7" y="18"/>
                  </a:lnTo>
                  <a:lnTo>
                    <a:pt x="3" y="24"/>
                  </a:lnTo>
                  <a:lnTo>
                    <a:pt x="0" y="32"/>
                  </a:lnTo>
                  <a:lnTo>
                    <a:pt x="0" y="32"/>
                  </a:lnTo>
                  <a:close/>
                </a:path>
              </a:pathLst>
            </a:custGeom>
            <a:solidFill>
              <a:schemeClr val="tx1"/>
            </a:solidFill>
            <a:ln w="9525">
              <a:noFill/>
              <a:round/>
              <a:headEnd/>
              <a:tailEnd/>
            </a:ln>
          </p:spPr>
          <p:txBody>
            <a:bodyPr/>
            <a:lstStyle/>
            <a:p>
              <a:endParaRPr lang="en-NZ" dirty="0">
                <a:solidFill>
                  <a:srgbClr val="000000"/>
                </a:solidFill>
              </a:endParaRPr>
            </a:p>
          </p:txBody>
        </p:sp>
      </p:grpSp>
      <p:sp>
        <p:nvSpPr>
          <p:cNvPr id="34" name="Line 8"/>
          <p:cNvSpPr>
            <a:spLocks noChangeShapeType="1"/>
          </p:cNvSpPr>
          <p:nvPr userDrawn="1"/>
        </p:nvSpPr>
        <p:spPr bwMode="auto">
          <a:xfrm>
            <a:off x="457200" y="5867400"/>
            <a:ext cx="8229600" cy="0"/>
          </a:xfrm>
          <a:prstGeom prst="line">
            <a:avLst/>
          </a:prstGeom>
          <a:noFill/>
          <a:ln w="3175">
            <a:solidFill>
              <a:srgbClr val="646464"/>
            </a:solidFill>
            <a:round/>
            <a:headEnd/>
            <a:tailEnd/>
          </a:ln>
          <a:effectLst/>
        </p:spPr>
        <p:txBody>
          <a:bodyPr wrap="none" anchor="ctr"/>
          <a:lstStyle/>
          <a:p>
            <a:endParaRPr lang="en-US" dirty="0">
              <a:solidFill>
                <a:srgbClr val="000000"/>
              </a:solidFill>
            </a:endParaRPr>
          </a:p>
        </p:txBody>
      </p:sp>
    </p:spTree>
    <p:extLst>
      <p:ext uri="{BB962C8B-B14F-4D97-AF65-F5344CB8AC3E}">
        <p14:creationId xmlns:p14="http://schemas.microsoft.com/office/powerpoint/2010/main" val="69344678"/>
      </p:ext>
    </p:extLst>
  </p:cSld>
  <p:clrMapOvr>
    <a:masterClrMapping/>
  </p:clrMapOvr>
  <p:transition spd="slow"/>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675"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17"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a:p>
        </p:txBody>
      </p:sp>
      <p:sp>
        <p:nvSpPr>
          <p:cNvPr id="18"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275348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3"/>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675"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17"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a:p>
        </p:txBody>
      </p:sp>
      <p:sp>
        <p:nvSpPr>
          <p:cNvPr id="18"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3204601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6" name="Rectangle 1"/>
          <p:cNvSpPr>
            <a:spLocks noChangeAspect="1"/>
          </p:cNvSpPr>
          <p:nvPr userDrawn="1"/>
        </p:nvSpPr>
        <p:spPr>
          <a:xfrm>
            <a:off x="1932781" y="777241"/>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8" name="Subtitle 2"/>
          <p:cNvSpPr>
            <a:spLocks noGrp="1"/>
          </p:cNvSpPr>
          <p:nvPr>
            <p:ph type="subTitle" idx="1"/>
          </p:nvPr>
        </p:nvSpPr>
        <p:spPr>
          <a:xfrm>
            <a:off x="2212848" y="3220754"/>
            <a:ext cx="6217920" cy="645743"/>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3674158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3"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5" name="Subtitle 2"/>
          <p:cNvSpPr>
            <a:spLocks noGrp="1"/>
          </p:cNvSpPr>
          <p:nvPr>
            <p:ph type="subTitle" idx="1"/>
          </p:nvPr>
        </p:nvSpPr>
        <p:spPr>
          <a:xfrm>
            <a:off x="3557109" y="2685129"/>
            <a:ext cx="4901184" cy="645743"/>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2121626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779465"/>
            <a:ext cx="6753225" cy="3400425"/>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3"/>
            <a:ext cx="3780000" cy="618751"/>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7" name="Subtitle 2"/>
          <p:cNvSpPr>
            <a:spLocks noGrp="1"/>
          </p:cNvSpPr>
          <p:nvPr>
            <p:ph type="subTitle" idx="1"/>
          </p:nvPr>
        </p:nvSpPr>
        <p:spPr>
          <a:xfrm>
            <a:off x="886968" y="3258530"/>
            <a:ext cx="5943432" cy="645743"/>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
        <p:nvSpPr>
          <p:cNvPr id="8"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600"/>
            <a:ext cx="8229600" cy="4698977"/>
          </a:xfrm>
          <a:prstGeom prst="rect">
            <a:avLst/>
          </a:prstGeo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lvl1pPr>
              <a:defRPr/>
            </a:lvl1pPr>
          </a:lstStyle>
          <a:p>
            <a:r>
              <a:rPr lang="en-US" dirty="0" smtClean="0"/>
              <a:t>November 2015</a:t>
            </a:r>
            <a:endParaRPr lang="en-US" dirty="0"/>
          </a:p>
        </p:txBody>
      </p:sp>
      <p:sp>
        <p:nvSpPr>
          <p:cNvPr id="5" name="Footer Placeholder 4"/>
          <p:cNvSpPr>
            <a:spLocks noGrp="1"/>
          </p:cNvSpPr>
          <p:nvPr>
            <p:ph type="ftr" sz="quarter" idx="11"/>
          </p:nvPr>
        </p:nvSpPr>
        <p:spPr/>
        <p:txBody>
          <a:bodyPr/>
          <a:lstStyle/>
          <a:p>
            <a:r>
              <a:rPr lang="en-US" dirty="0" smtClean="0"/>
              <a:t>Overview of IASB’s decisions on new leases standard</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3"/>
            <a:ext cx="3780000" cy="618751"/>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7" name="Title 1"/>
          <p:cNvSpPr>
            <a:spLocks noGrp="1"/>
          </p:cNvSpPr>
          <p:nvPr>
            <p:ph type="ctrTitle"/>
          </p:nvPr>
        </p:nvSpPr>
        <p:spPr>
          <a:xfrm>
            <a:off x="886968" y="1799131"/>
            <a:ext cx="4643060" cy="860400"/>
          </a:xfrm>
          <a:prstGeom prst="rect">
            <a:avLst/>
          </a:prstGeo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8" name="Subtitle 2"/>
          <p:cNvSpPr>
            <a:spLocks noGrp="1"/>
          </p:cNvSpPr>
          <p:nvPr>
            <p:ph type="subTitle" idx="1"/>
          </p:nvPr>
        </p:nvSpPr>
        <p:spPr>
          <a:xfrm>
            <a:off x="886968" y="2769577"/>
            <a:ext cx="4643060" cy="645743"/>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1597294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602"/>
            <a:ext cx="8229600" cy="46989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Date Placeholder 5"/>
          <p:cNvSpPr>
            <a:spLocks noGrp="1"/>
          </p:cNvSpPr>
          <p:nvPr>
            <p:ph type="dt" sz="half" idx="10"/>
          </p:nvPr>
        </p:nvSpPr>
        <p:spPr/>
        <p:txBody>
          <a:bodyPr/>
          <a:lstStyle/>
          <a:p>
            <a:r>
              <a:rPr lang="en-US" dirty="0" smtClean="0"/>
              <a:t>November 2015</a:t>
            </a:r>
            <a:endParaRPr lang="en-US" dirty="0"/>
          </a:p>
        </p:txBody>
      </p:sp>
      <p:sp>
        <p:nvSpPr>
          <p:cNvPr id="9" name="Footer Placeholder 8"/>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568748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600"/>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smtClean="0"/>
              <a:t>November 2015</a:t>
            </a:r>
            <a:endParaRPr lang="en-US" dirty="0"/>
          </a:p>
        </p:txBody>
      </p:sp>
      <p:sp>
        <p:nvSpPr>
          <p:cNvPr id="5" name="Footer Placeholder 4"/>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1289109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600"/>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smtClean="0"/>
              <a:t>November 2015</a:t>
            </a:r>
            <a:endParaRPr lang="en-US" dirty="0"/>
          </a:p>
        </p:txBody>
      </p:sp>
      <p:sp>
        <p:nvSpPr>
          <p:cNvPr id="5" name="Footer Placeholder 4"/>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3461901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dirty="0" smtClean="0"/>
              <a:t>November 2015</a:t>
            </a:r>
            <a:endParaRPr lang="en-US" dirty="0"/>
          </a:p>
        </p:txBody>
      </p:sp>
      <p:sp>
        <p:nvSpPr>
          <p:cNvPr id="6" name="Footer Placeholder 5"/>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76933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dirty="0" smtClean="0"/>
              <a:t>November 2015</a:t>
            </a:r>
            <a:endParaRPr lang="en-US" dirty="0"/>
          </a:p>
        </p:txBody>
      </p:sp>
      <p:sp>
        <p:nvSpPr>
          <p:cNvPr id="6" name="Footer Placeholder 5"/>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1954553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426464"/>
            <a:ext cx="4038600" cy="4691061"/>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26464"/>
            <a:ext cx="4038600" cy="4691061"/>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Date Placeholder 6"/>
          <p:cNvSpPr>
            <a:spLocks noGrp="1"/>
          </p:cNvSpPr>
          <p:nvPr>
            <p:ph type="dt" sz="half" idx="10"/>
          </p:nvPr>
        </p:nvSpPr>
        <p:spPr/>
        <p:txBody>
          <a:bodyPr/>
          <a:lstStyle/>
          <a:p>
            <a:r>
              <a:rPr lang="en-US" dirty="0" smtClean="0"/>
              <a:t>November 2015</a:t>
            </a:r>
            <a:endParaRPr lang="en-US" dirty="0"/>
          </a:p>
        </p:txBody>
      </p:sp>
      <p:sp>
        <p:nvSpPr>
          <p:cNvPr id="9" name="Footer Placeholder 8"/>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16146428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4"/>
          </p:nvPr>
        </p:nvSpPr>
        <p:spPr/>
        <p:txBody>
          <a:bodyPr/>
          <a:lstStyle/>
          <a:p>
            <a:r>
              <a:rPr lang="en-US" dirty="0" smtClean="0"/>
              <a:t>November 2015</a:t>
            </a:r>
            <a:endParaRPr lang="en-US" dirty="0"/>
          </a:p>
        </p:txBody>
      </p:sp>
      <p:sp>
        <p:nvSpPr>
          <p:cNvPr id="6" name="Footer Placeholder 5"/>
          <p:cNvSpPr>
            <a:spLocks noGrp="1"/>
          </p:cNvSpPr>
          <p:nvPr>
            <p:ph type="ftr" sz="quarter" idx="15"/>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1875879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30"/>
            <a:ext cx="8229600" cy="1643063"/>
          </a:xfrm>
          <a:prstGeom prst="rect">
            <a:avLst/>
          </a:prstGeo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6" name="Date Placeholder 5"/>
          <p:cNvSpPr>
            <a:spLocks noGrp="1"/>
          </p:cNvSpPr>
          <p:nvPr>
            <p:ph type="dt" sz="half" idx="12"/>
          </p:nvPr>
        </p:nvSpPr>
        <p:spPr/>
        <p:txBody>
          <a:bodyPr/>
          <a:lstStyle/>
          <a:p>
            <a:r>
              <a:rPr lang="en-US" dirty="0" smtClean="0"/>
              <a:t>November 2015</a:t>
            </a:r>
            <a:endParaRPr lang="en-US" dirty="0"/>
          </a:p>
        </p:txBody>
      </p:sp>
      <p:sp>
        <p:nvSpPr>
          <p:cNvPr id="7" name="Footer Placeholder 6"/>
          <p:cNvSpPr>
            <a:spLocks noGrp="1"/>
          </p:cNvSpPr>
          <p:nvPr>
            <p:ph type="ftr" sz="quarter" idx="13"/>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2615625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5" name="Date Placeholder 4"/>
          <p:cNvSpPr>
            <a:spLocks noGrp="1"/>
          </p:cNvSpPr>
          <p:nvPr>
            <p:ph type="dt" sz="half" idx="10"/>
          </p:nvPr>
        </p:nvSpPr>
        <p:spPr/>
        <p:txBody>
          <a:bodyPr/>
          <a:lstStyle/>
          <a:p>
            <a:r>
              <a:rPr lang="en-US" dirty="0" smtClean="0"/>
              <a:t>November 2015</a:t>
            </a:r>
            <a:endParaRPr lang="en-US" dirty="0"/>
          </a:p>
        </p:txBody>
      </p:sp>
      <p:sp>
        <p:nvSpPr>
          <p:cNvPr id="7" name="Footer Placeholder 6"/>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204483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600"/>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smtClean="0"/>
              <a:t>November 2015</a:t>
            </a:r>
            <a:endParaRPr lang="en-US" dirty="0"/>
          </a:p>
        </p:txBody>
      </p:sp>
      <p:sp>
        <p:nvSpPr>
          <p:cNvPr id="5" name="Footer Placeholder 4"/>
          <p:cNvSpPr>
            <a:spLocks noGrp="1"/>
          </p:cNvSpPr>
          <p:nvPr>
            <p:ph type="ftr" sz="quarter" idx="11"/>
          </p:nvPr>
        </p:nvSpPr>
        <p:spPr/>
        <p:txBody>
          <a:bodyPr/>
          <a:lstStyle/>
          <a:p>
            <a:r>
              <a:rPr lang="en-US" dirty="0" smtClean="0"/>
              <a:t>Overview of IASB’s decisions on new leases standard</a:t>
            </a:r>
            <a:endParaRPr lang="en-GB" dirty="0"/>
          </a:p>
        </p:txBody>
      </p:sp>
    </p:spTree>
    <p:extLst>
      <p:ext uri="{BB962C8B-B14F-4D97-AF65-F5344CB8AC3E}">
        <p14:creationId xmlns:p14="http://schemas.microsoft.com/office/powerpoint/2010/main" val="35631518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5" name="Date Placeholder 4"/>
          <p:cNvSpPr>
            <a:spLocks noGrp="1"/>
          </p:cNvSpPr>
          <p:nvPr>
            <p:ph type="dt" sz="half" idx="10"/>
          </p:nvPr>
        </p:nvSpPr>
        <p:spPr/>
        <p:txBody>
          <a:bodyPr/>
          <a:lstStyle/>
          <a:p>
            <a:r>
              <a:rPr lang="en-US" dirty="0" smtClean="0"/>
              <a:t>November 2015</a:t>
            </a:r>
            <a:endParaRPr lang="en-US" dirty="0"/>
          </a:p>
        </p:txBody>
      </p:sp>
      <p:sp>
        <p:nvSpPr>
          <p:cNvPr id="7" name="Footer Placeholder 6"/>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393080655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5" name="Freeform 5"/>
          <p:cNvSpPr>
            <a:spLocks/>
          </p:cNvSpPr>
          <p:nvPr userDrawn="1"/>
        </p:nvSpPr>
        <p:spPr bwMode="gray">
          <a:xfrm>
            <a:off x="457200" y="1033274"/>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6" name="Date Placeholder 5"/>
          <p:cNvSpPr>
            <a:spLocks noGrp="1"/>
          </p:cNvSpPr>
          <p:nvPr>
            <p:ph type="dt" sz="half" idx="10"/>
          </p:nvPr>
        </p:nvSpPr>
        <p:spPr/>
        <p:txBody>
          <a:bodyPr/>
          <a:lstStyle/>
          <a:p>
            <a:r>
              <a:rPr lang="en-US" dirty="0" smtClean="0"/>
              <a:t>November 2015</a:t>
            </a:r>
            <a:endParaRPr lang="en-US" dirty="0"/>
          </a:p>
        </p:txBody>
      </p:sp>
      <p:sp>
        <p:nvSpPr>
          <p:cNvPr id="7" name="Footer Placeholder 6"/>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393080655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9"/>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smtClean="0"/>
              <a:t>November 2015</a:t>
            </a:r>
            <a:endParaRPr lang="en-US" dirty="0"/>
          </a:p>
        </p:txBody>
      </p:sp>
      <p:sp>
        <p:nvSpPr>
          <p:cNvPr id="5" name="Footer Placeholder 4"/>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166112614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3"/>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419397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037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16" name="Rectangle 1"/>
          <p:cNvSpPr>
            <a:spLocks noChangeAspect="1"/>
          </p:cNvSpPr>
          <p:nvPr userDrawn="1"/>
        </p:nvSpPr>
        <p:spPr>
          <a:xfrm>
            <a:off x="1932781" y="777241"/>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8" name="Subtitle 2"/>
          <p:cNvSpPr>
            <a:spLocks noGrp="1"/>
          </p:cNvSpPr>
          <p:nvPr>
            <p:ph type="subTitle" idx="1"/>
          </p:nvPr>
        </p:nvSpPr>
        <p:spPr>
          <a:xfrm>
            <a:off x="2212848" y="3220754"/>
            <a:ext cx="6217920" cy="645743"/>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1"/>
            <a:r>
              <a:rPr lang="en-US" dirty="0" smtClean="0"/>
              <a:t>Click to edit Master subtitle style</a:t>
            </a:r>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7"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Title 1"/>
          <p:cNvSpPr>
            <a:spLocks noGrp="1"/>
          </p:cNvSpPr>
          <p:nvPr>
            <p:ph type="ctrTitle"/>
          </p:nvPr>
        </p:nvSpPr>
        <p:spPr>
          <a:xfrm>
            <a:off x="3557109" y="1677507"/>
            <a:ext cx="493776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2" name="Subtitle 2"/>
          <p:cNvSpPr>
            <a:spLocks noGrp="1"/>
          </p:cNvSpPr>
          <p:nvPr>
            <p:ph type="subTitle" idx="1"/>
          </p:nvPr>
        </p:nvSpPr>
        <p:spPr>
          <a:xfrm>
            <a:off x="3557109" y="2685129"/>
            <a:ext cx="4937760" cy="645743"/>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21216263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3"/>
            <a:ext cx="3780000" cy="618751"/>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1" y="777241"/>
            <a:ext cx="6753225" cy="3400425"/>
          </a:xfrm>
          <a:prstGeom prst="rect">
            <a:avLst/>
          </a:prstGeom>
        </p:spPr>
      </p:pic>
      <p:sp>
        <p:nvSpPr>
          <p:cNvPr id="8" name="Subtitle 2"/>
          <p:cNvSpPr>
            <a:spLocks noGrp="1"/>
          </p:cNvSpPr>
          <p:nvPr>
            <p:ph type="subTitle" idx="1"/>
          </p:nvPr>
        </p:nvSpPr>
        <p:spPr>
          <a:xfrm>
            <a:off x="888191" y="3258530"/>
            <a:ext cx="5943432" cy="645743"/>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
        <p:nvSpPr>
          <p:cNvPr id="9" name="Title 1"/>
          <p:cNvSpPr>
            <a:spLocks noGrp="1"/>
          </p:cNvSpPr>
          <p:nvPr>
            <p:ph type="ctrTitle"/>
          </p:nvPr>
        </p:nvSpPr>
        <p:spPr>
          <a:xfrm>
            <a:off x="888191" y="2288083"/>
            <a:ext cx="5943432" cy="860400"/>
          </a:xfrm>
          <a:prstGeom prst="rect">
            <a:avLst/>
          </a:prstGeom>
        </p:spPr>
        <p:txBody>
          <a:bodyPr/>
          <a:lstStyle>
            <a:lvl1pPr>
              <a:defRPr>
                <a:solidFill>
                  <a:srgbClr val="FFFFFF"/>
                </a:solidFill>
                <a:latin typeface="+mn-lt"/>
                <a:cs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056" y="5879593"/>
            <a:ext cx="3780000" cy="618751"/>
          </a:xfrm>
          <a:prstGeom prst="rect">
            <a:avLst/>
          </a:prstGeom>
        </p:spPr>
      </p:pic>
      <p:sp>
        <p:nvSpPr>
          <p:cNvPr id="7" name="Title 1"/>
          <p:cNvSpPr>
            <a:spLocks noGrp="1"/>
          </p:cNvSpPr>
          <p:nvPr>
            <p:ph type="ctrTitle"/>
          </p:nvPr>
        </p:nvSpPr>
        <p:spPr>
          <a:xfrm>
            <a:off x="886968" y="1799131"/>
            <a:ext cx="4643060" cy="860400"/>
          </a:xfrm>
          <a:prstGeom prst="rect">
            <a:avLst/>
          </a:prstGeom>
        </p:spPr>
        <p:txBody>
          <a:bodyPr/>
          <a:lstStyle>
            <a:lvl1pPr>
              <a:defRPr>
                <a:solidFill>
                  <a:srgbClr val="FFFFFF"/>
                </a:solidFill>
                <a:latin typeface="+mn-lt"/>
                <a:cs typeface="Arial" pitchFamily="34" charset="0"/>
              </a:defRPr>
            </a:lvl1pPr>
          </a:lstStyle>
          <a:p>
            <a:r>
              <a:rPr lang="en-US" dirty="0" smtClean="0"/>
              <a:t>Click to edit Master title style</a:t>
            </a:r>
            <a:endParaRPr lang="en-GB" dirty="0"/>
          </a:p>
        </p:txBody>
      </p:sp>
      <p:sp>
        <p:nvSpPr>
          <p:cNvPr id="8" name="Subtitle 2"/>
          <p:cNvSpPr>
            <a:spLocks noGrp="1"/>
          </p:cNvSpPr>
          <p:nvPr>
            <p:ph type="subTitle" idx="1"/>
          </p:nvPr>
        </p:nvSpPr>
        <p:spPr>
          <a:xfrm>
            <a:off x="886968" y="2769577"/>
            <a:ext cx="4643060" cy="645743"/>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1597294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602"/>
            <a:ext cx="8229600" cy="4698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smtClean="0"/>
              <a:t>November 2015</a:t>
            </a:r>
            <a:endParaRPr lang="en-US" dirty="0"/>
          </a:p>
        </p:txBody>
      </p:sp>
      <p:sp>
        <p:nvSpPr>
          <p:cNvPr id="5" name="Footer Placeholder 4"/>
          <p:cNvSpPr>
            <a:spLocks noGrp="1"/>
          </p:cNvSpPr>
          <p:nvPr>
            <p:ph type="ftr" sz="quarter" idx="11"/>
          </p:nvPr>
        </p:nvSpPr>
        <p:spPr/>
        <p:txBody>
          <a:bodyPr/>
          <a:lstStyle/>
          <a:p>
            <a:r>
              <a:rPr lang="en-GB" dirty="0" smtClean="0"/>
              <a:t>Overview of IASB’s decisions on new leases standard</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600"/>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smtClean="0"/>
              <a:t>November 2015</a:t>
            </a:r>
            <a:endParaRPr lang="en-US" dirty="0"/>
          </a:p>
        </p:txBody>
      </p:sp>
      <p:sp>
        <p:nvSpPr>
          <p:cNvPr id="5" name="Footer Placeholder 4"/>
          <p:cNvSpPr>
            <a:spLocks noGrp="1"/>
          </p:cNvSpPr>
          <p:nvPr>
            <p:ph type="ftr" sz="quarter" idx="11"/>
          </p:nvPr>
        </p:nvSpPr>
        <p:spPr/>
        <p:txBody>
          <a:bodyPr/>
          <a:lstStyle/>
          <a:p>
            <a:r>
              <a:rPr lang="en-US" dirty="0" smtClean="0"/>
              <a:t>Overview of IASB’s decisions on new leases standard</a:t>
            </a:r>
            <a:endParaRPr lang="en-GB" dirty="0"/>
          </a:p>
        </p:txBody>
      </p:sp>
    </p:spTree>
    <p:extLst>
      <p:ext uri="{BB962C8B-B14F-4D97-AF65-F5344CB8AC3E}">
        <p14:creationId xmlns:p14="http://schemas.microsoft.com/office/powerpoint/2010/main" val="30454540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600"/>
            <a:ext cx="8229600" cy="4698977"/>
          </a:xfr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smtClean="0"/>
              <a:t>November 2015</a:t>
            </a:r>
            <a:endParaRPr lang="en-US" dirty="0"/>
          </a:p>
        </p:txBody>
      </p:sp>
      <p:sp>
        <p:nvSpPr>
          <p:cNvPr id="5" name="Footer Placeholder 4"/>
          <p:cNvSpPr>
            <a:spLocks noGrp="1"/>
          </p:cNvSpPr>
          <p:nvPr>
            <p:ph type="ftr" sz="quarter" idx="11"/>
          </p:nvPr>
        </p:nvSpPr>
        <p:spPr/>
        <p:txBody>
          <a:bodyPr/>
          <a:lstStyle/>
          <a:p>
            <a:r>
              <a:rPr lang="en-GB" dirty="0" smtClean="0"/>
              <a:t>Overview of IASB’s decisions on new leases standard</a:t>
            </a:r>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2891094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600"/>
            <a:ext cx="8229600" cy="4698977"/>
          </a:xfr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smtClean="0"/>
              <a:t>November 2015</a:t>
            </a:r>
            <a:endParaRPr lang="en-US" dirty="0"/>
          </a:p>
        </p:txBody>
      </p:sp>
      <p:sp>
        <p:nvSpPr>
          <p:cNvPr id="5" name="Footer Placeholder 4"/>
          <p:cNvSpPr>
            <a:spLocks noGrp="1"/>
          </p:cNvSpPr>
          <p:nvPr>
            <p:ph type="ftr" sz="quarter" idx="11"/>
          </p:nvPr>
        </p:nvSpPr>
        <p:spPr/>
        <p:txBody>
          <a:bodyPr/>
          <a:lstStyle/>
          <a:p>
            <a:r>
              <a:rPr lang="en-GB" dirty="0" smtClean="0"/>
              <a:t>Overview of IASB’s decisions on new leases standard</a:t>
            </a:r>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4619011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dirty="0" smtClean="0"/>
              <a:t>November 2015</a:t>
            </a:r>
            <a:endParaRPr lang="en-US" dirty="0"/>
          </a:p>
        </p:txBody>
      </p:sp>
      <p:sp>
        <p:nvSpPr>
          <p:cNvPr id="4" name="Footer Placeholder 3"/>
          <p:cNvSpPr>
            <a:spLocks noGrp="1"/>
          </p:cNvSpPr>
          <p:nvPr>
            <p:ph type="ftr" sz="quarter" idx="11"/>
          </p:nvPr>
        </p:nvSpPr>
        <p:spPr/>
        <p:txBody>
          <a:bodyPr/>
          <a:lstStyle/>
          <a:p>
            <a:r>
              <a:rPr lang="en-GB" dirty="0" smtClean="0"/>
              <a:t>Overview of IASB’s decisions on new leases standard</a:t>
            </a:r>
            <a:endParaRPr lang="en-GB"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dirty="0" smtClean="0"/>
              <a:t>November 2015</a:t>
            </a:r>
            <a:endParaRPr lang="en-US" dirty="0"/>
          </a:p>
        </p:txBody>
      </p:sp>
      <p:sp>
        <p:nvSpPr>
          <p:cNvPr id="4" name="Footer Placeholder 3"/>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3817397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426464"/>
            <a:ext cx="4038600" cy="4691061"/>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26464"/>
            <a:ext cx="4038600" cy="4691061"/>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dirty="0" smtClean="0"/>
              <a:t>November 2015</a:t>
            </a:r>
            <a:endParaRPr lang="en-US" dirty="0"/>
          </a:p>
        </p:txBody>
      </p:sp>
      <p:sp>
        <p:nvSpPr>
          <p:cNvPr id="6" name="Footer Placeholder 5"/>
          <p:cNvSpPr>
            <a:spLocks noGrp="1"/>
          </p:cNvSpPr>
          <p:nvPr>
            <p:ph type="ftr" sz="quarter" idx="11"/>
          </p:nvPr>
        </p:nvSpPr>
        <p:spPr/>
        <p:txBody>
          <a:bodyPr/>
          <a:lstStyle/>
          <a:p>
            <a:r>
              <a:rPr lang="en-GB" dirty="0" smtClean="0"/>
              <a:t>Overview of IASB’s decisions on new leases standard</a:t>
            </a:r>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21113"/>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21113"/>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26464"/>
            <a:ext cx="40428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51200" y="1426464"/>
            <a:ext cx="4042800" cy="640800"/>
          </a:xfr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4"/>
          </p:nvPr>
        </p:nvSpPr>
        <p:spPr/>
        <p:txBody>
          <a:bodyPr/>
          <a:lstStyle/>
          <a:p>
            <a:r>
              <a:rPr lang="en-US" dirty="0" smtClean="0"/>
              <a:t>November 2015</a:t>
            </a:r>
            <a:endParaRPr lang="en-US" dirty="0"/>
          </a:p>
        </p:txBody>
      </p:sp>
      <p:sp>
        <p:nvSpPr>
          <p:cNvPr id="6" name="Footer Placeholder 5"/>
          <p:cNvSpPr>
            <a:spLocks noGrp="1"/>
          </p:cNvSpPr>
          <p:nvPr>
            <p:ph type="ftr" sz="quarter" idx="15"/>
          </p:nvPr>
        </p:nvSpPr>
        <p:spPr/>
        <p:txBody>
          <a:bodyPr/>
          <a:lstStyle/>
          <a:p>
            <a:r>
              <a:rPr lang="en-GB" dirty="0" smtClean="0"/>
              <a:t>Overview of IASB’s decisions on new leases standard</a:t>
            </a:r>
            <a:endParaRPr lang="en-GB"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5526"/>
            <a:ext cx="8229600"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2" name="Date Placeholder 1"/>
          <p:cNvSpPr>
            <a:spLocks noGrp="1"/>
          </p:cNvSpPr>
          <p:nvPr>
            <p:ph type="dt" sz="half" idx="12"/>
          </p:nvPr>
        </p:nvSpPr>
        <p:spPr/>
        <p:txBody>
          <a:bodyPr/>
          <a:lstStyle/>
          <a:p>
            <a:r>
              <a:rPr lang="en-US" dirty="0" smtClean="0"/>
              <a:t>November 2015</a:t>
            </a:r>
            <a:endParaRPr lang="en-US" dirty="0"/>
          </a:p>
        </p:txBody>
      </p:sp>
      <p:sp>
        <p:nvSpPr>
          <p:cNvPr id="4" name="Footer Placeholder 3"/>
          <p:cNvSpPr>
            <a:spLocks noGrp="1"/>
          </p:cNvSpPr>
          <p:nvPr>
            <p:ph type="ftr" sz="quarter" idx="13"/>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2" name="Date Placeholder 1"/>
          <p:cNvSpPr>
            <a:spLocks noGrp="1"/>
          </p:cNvSpPr>
          <p:nvPr>
            <p:ph type="dt" sz="half" idx="10"/>
          </p:nvPr>
        </p:nvSpPr>
        <p:spPr/>
        <p:txBody>
          <a:bodyPr/>
          <a:lstStyle/>
          <a:p>
            <a:r>
              <a:rPr lang="en-US" dirty="0" smtClean="0"/>
              <a:t>November 2015</a:t>
            </a:r>
            <a:endParaRPr lang="en-US" dirty="0"/>
          </a:p>
        </p:txBody>
      </p:sp>
      <p:sp>
        <p:nvSpPr>
          <p:cNvPr id="3" name="Footer Placeholder 2"/>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2" name="Date Placeholder 1"/>
          <p:cNvSpPr>
            <a:spLocks noGrp="1"/>
          </p:cNvSpPr>
          <p:nvPr>
            <p:ph type="dt" sz="half" idx="10"/>
          </p:nvPr>
        </p:nvSpPr>
        <p:spPr/>
        <p:txBody>
          <a:bodyPr/>
          <a:lstStyle/>
          <a:p>
            <a:r>
              <a:rPr lang="en-US" dirty="0" smtClean="0"/>
              <a:t>November 2015</a:t>
            </a:r>
            <a:endParaRPr lang="en-US" dirty="0"/>
          </a:p>
        </p:txBody>
      </p:sp>
      <p:sp>
        <p:nvSpPr>
          <p:cNvPr id="3" name="Footer Placeholder 2"/>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2" name="Date Placeholder 1"/>
          <p:cNvSpPr>
            <a:spLocks noGrp="1"/>
          </p:cNvSpPr>
          <p:nvPr>
            <p:ph type="dt" sz="half" idx="10"/>
          </p:nvPr>
        </p:nvSpPr>
        <p:spPr/>
        <p:txBody>
          <a:bodyPr/>
          <a:lstStyle/>
          <a:p>
            <a:r>
              <a:rPr lang="en-US" dirty="0" smtClean="0"/>
              <a:t>November 2015</a:t>
            </a:r>
            <a:endParaRPr lang="en-US" dirty="0"/>
          </a:p>
        </p:txBody>
      </p:sp>
      <p:sp>
        <p:nvSpPr>
          <p:cNvPr id="3" name="Footer Placeholder 2"/>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November 2015</a:t>
            </a:r>
            <a:endParaRPr lang="en-US" dirty="0"/>
          </a:p>
        </p:txBody>
      </p:sp>
      <p:sp>
        <p:nvSpPr>
          <p:cNvPr id="3" name="Footer Placeholder 2"/>
          <p:cNvSpPr>
            <a:spLocks noGrp="1"/>
          </p:cNvSpPr>
          <p:nvPr>
            <p:ph type="ftr" sz="quarter" idx="11"/>
          </p:nvPr>
        </p:nvSpPr>
        <p:spPr/>
        <p:txBody>
          <a:bodyPr/>
          <a:lstStyle/>
          <a:p>
            <a:r>
              <a:rPr lang="en-US" dirty="0" smtClean="0"/>
              <a:t>Overview of IASB’s decisions on new leases standard</a:t>
            </a:r>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9"/>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2" name="Date Placeholder 1"/>
          <p:cNvSpPr>
            <a:spLocks noGrp="1"/>
          </p:cNvSpPr>
          <p:nvPr>
            <p:ph type="dt" sz="half" idx="10"/>
          </p:nvPr>
        </p:nvSpPr>
        <p:spPr/>
        <p:txBody>
          <a:bodyPr/>
          <a:lstStyle/>
          <a:p>
            <a:r>
              <a:rPr lang="en-US" dirty="0" smtClean="0"/>
              <a:t>November 2015</a:t>
            </a:r>
            <a:endParaRPr lang="en-US" dirty="0"/>
          </a:p>
        </p:txBody>
      </p:sp>
      <p:sp>
        <p:nvSpPr>
          <p:cNvPr id="3" name="Footer Placeholder 2"/>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3"/>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6" name="Rectangle 1"/>
          <p:cNvSpPr>
            <a:spLocks noChangeAspect="1"/>
          </p:cNvSpPr>
          <p:nvPr userDrawn="1"/>
        </p:nvSpPr>
        <p:spPr>
          <a:xfrm>
            <a:off x="1932781" y="777241"/>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8" name="Subtitle 2"/>
          <p:cNvSpPr>
            <a:spLocks noGrp="1"/>
          </p:cNvSpPr>
          <p:nvPr>
            <p:ph type="subTitle" idx="1"/>
          </p:nvPr>
        </p:nvSpPr>
        <p:spPr>
          <a:xfrm>
            <a:off x="2212848" y="3220754"/>
            <a:ext cx="6217920" cy="645743"/>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3"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5" name="Subtitle 2"/>
          <p:cNvSpPr>
            <a:spLocks noGrp="1"/>
          </p:cNvSpPr>
          <p:nvPr>
            <p:ph type="subTitle" idx="1"/>
          </p:nvPr>
        </p:nvSpPr>
        <p:spPr>
          <a:xfrm>
            <a:off x="3557109" y="2685129"/>
            <a:ext cx="4901184" cy="645743"/>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21216263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779465"/>
            <a:ext cx="6753225" cy="3400425"/>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056" y="5879593"/>
            <a:ext cx="3780000" cy="618751"/>
          </a:xfrm>
          <a:prstGeom prst="rect">
            <a:avLst/>
          </a:prstGeom>
        </p:spPr>
      </p:pic>
      <p:sp>
        <p:nvSpPr>
          <p:cNvPr id="12" name="Subtitle 2"/>
          <p:cNvSpPr>
            <a:spLocks noGrp="1"/>
          </p:cNvSpPr>
          <p:nvPr>
            <p:ph type="subTitle" idx="1"/>
          </p:nvPr>
        </p:nvSpPr>
        <p:spPr>
          <a:xfrm>
            <a:off x="886968" y="3258530"/>
            <a:ext cx="5943432" cy="645743"/>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
        <p:nvSpPr>
          <p:cNvPr id="13" name="Title 1"/>
          <p:cNvSpPr>
            <a:spLocks noGrp="1"/>
          </p:cNvSpPr>
          <p:nvPr>
            <p:ph type="ctrTitle"/>
          </p:nvPr>
        </p:nvSpPr>
        <p:spPr>
          <a:xfrm>
            <a:off x="886968" y="2288083"/>
            <a:ext cx="5943432" cy="860400"/>
          </a:xfrm>
          <a:prstGeom prst="rect">
            <a:avLst/>
          </a:prstGeom>
        </p:spPr>
        <p:txBody>
          <a:bodyPr/>
          <a:lstStyle>
            <a:lvl1pPr>
              <a:defRPr>
                <a:solidFill>
                  <a:srgbClr val="FFFFFF"/>
                </a:solidFill>
                <a:latin typeface="+mn-lt"/>
                <a:cs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37223587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3"/>
            <a:ext cx="3780000" cy="618751"/>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0" name="Title 1"/>
          <p:cNvSpPr>
            <a:spLocks noGrp="1"/>
          </p:cNvSpPr>
          <p:nvPr>
            <p:ph type="ctrTitle"/>
          </p:nvPr>
        </p:nvSpPr>
        <p:spPr>
          <a:xfrm>
            <a:off x="886968" y="1799131"/>
            <a:ext cx="4643060" cy="860400"/>
          </a:xfrm>
          <a:prstGeom prst="rect">
            <a:avLst/>
          </a:prstGeom>
        </p:spPr>
        <p:txBody>
          <a:bodyPr/>
          <a:lstStyle>
            <a:lvl1pPr>
              <a:defRPr>
                <a:solidFill>
                  <a:srgbClr val="FFFFFF"/>
                </a:solidFill>
                <a:latin typeface="+mn-lt"/>
                <a:cs typeface="Arial" pitchFamily="34" charset="0"/>
              </a:defRPr>
            </a:lvl1pPr>
          </a:lstStyle>
          <a:p>
            <a:r>
              <a:rPr lang="en-US" dirty="0" smtClean="0"/>
              <a:t>Click to edit Master title style</a:t>
            </a:r>
            <a:endParaRPr lang="en-GB" dirty="0"/>
          </a:p>
        </p:txBody>
      </p:sp>
      <p:sp>
        <p:nvSpPr>
          <p:cNvPr id="12" name="Subtitle 2"/>
          <p:cNvSpPr>
            <a:spLocks noGrp="1"/>
          </p:cNvSpPr>
          <p:nvPr>
            <p:ph type="subTitle" idx="1"/>
          </p:nvPr>
        </p:nvSpPr>
        <p:spPr>
          <a:xfrm>
            <a:off x="886968" y="2769577"/>
            <a:ext cx="4643060" cy="645743"/>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15972940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smtClean="0"/>
              <a:t>November 2015</a:t>
            </a:r>
            <a:endParaRPr lang="en-US" dirty="0"/>
          </a:p>
        </p:txBody>
      </p:sp>
      <p:sp>
        <p:nvSpPr>
          <p:cNvPr id="5" name="Footer Placeholder 4"/>
          <p:cNvSpPr>
            <a:spLocks noGrp="1"/>
          </p:cNvSpPr>
          <p:nvPr>
            <p:ph type="ftr" sz="quarter" idx="11"/>
          </p:nvPr>
        </p:nvSpPr>
        <p:spPr/>
        <p:txBody>
          <a:bodyPr/>
          <a:lstStyle/>
          <a:p>
            <a:r>
              <a:rPr lang="en-GB" dirty="0" smtClean="0"/>
              <a:t>Overview of IASB’s decisions on new leases standard</a:t>
            </a:r>
            <a:endParaRPr lang="en-GB"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600"/>
            <a:ext cx="8229600" cy="4698977"/>
          </a:xfr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smtClean="0"/>
              <a:t>November 2015</a:t>
            </a:r>
            <a:endParaRPr lang="en-US" dirty="0"/>
          </a:p>
        </p:txBody>
      </p:sp>
      <p:sp>
        <p:nvSpPr>
          <p:cNvPr id="5" name="Footer Placeholder 4"/>
          <p:cNvSpPr>
            <a:spLocks noGrp="1"/>
          </p:cNvSpPr>
          <p:nvPr>
            <p:ph type="ftr" sz="quarter" idx="11"/>
          </p:nvPr>
        </p:nvSpPr>
        <p:spPr/>
        <p:txBody>
          <a:bodyPr/>
          <a:lstStyle/>
          <a:p>
            <a:r>
              <a:rPr lang="en-GB" dirty="0" smtClean="0"/>
              <a:t>Overview of IASB’s decisions on new leases standard</a:t>
            </a:r>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289109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600"/>
            <a:ext cx="8229600" cy="4698977"/>
          </a:xfr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dirty="0" smtClean="0"/>
              <a:t>November 2015</a:t>
            </a:r>
            <a:endParaRPr lang="en-US" dirty="0"/>
          </a:p>
        </p:txBody>
      </p:sp>
      <p:sp>
        <p:nvSpPr>
          <p:cNvPr id="5" name="Footer Placeholder 4"/>
          <p:cNvSpPr>
            <a:spLocks noGrp="1"/>
          </p:cNvSpPr>
          <p:nvPr>
            <p:ph type="ftr" sz="quarter" idx="11"/>
          </p:nvPr>
        </p:nvSpPr>
        <p:spPr/>
        <p:txBody>
          <a:bodyPr/>
          <a:lstStyle/>
          <a:p>
            <a:r>
              <a:rPr lang="en-GB" dirty="0" smtClean="0"/>
              <a:t>Overview of IASB’s decisions on new leases standard</a:t>
            </a:r>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461901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November 2015</a:t>
            </a:r>
            <a:endParaRPr lang="en-US" dirty="0"/>
          </a:p>
        </p:txBody>
      </p:sp>
      <p:sp>
        <p:nvSpPr>
          <p:cNvPr id="3" name="Footer Placeholder 2"/>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8728171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dirty="0" smtClean="0"/>
              <a:t>November 2015</a:t>
            </a:r>
            <a:endParaRPr lang="en-US" dirty="0"/>
          </a:p>
        </p:txBody>
      </p:sp>
      <p:sp>
        <p:nvSpPr>
          <p:cNvPr id="4" name="Footer Placeholder 3"/>
          <p:cNvSpPr>
            <a:spLocks noGrp="1"/>
          </p:cNvSpPr>
          <p:nvPr>
            <p:ph type="ftr" sz="quarter" idx="11"/>
          </p:nvPr>
        </p:nvSpPr>
        <p:spPr/>
        <p:txBody>
          <a:bodyPr/>
          <a:lstStyle/>
          <a:p>
            <a:r>
              <a:rPr lang="en-GB" dirty="0" smtClean="0"/>
              <a:t>Overview of IASB’s decisions on new leases standard</a:t>
            </a:r>
            <a:endParaRPr lang="en-GB"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dirty="0" smtClean="0"/>
              <a:t>November 2015</a:t>
            </a:r>
            <a:endParaRPr lang="en-US" dirty="0"/>
          </a:p>
        </p:txBody>
      </p:sp>
      <p:sp>
        <p:nvSpPr>
          <p:cNvPr id="4" name="Footer Placeholder 3"/>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8050963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426464"/>
            <a:ext cx="4038600" cy="469106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26464"/>
            <a:ext cx="4038600" cy="469106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dirty="0" smtClean="0"/>
              <a:t>November 2015</a:t>
            </a:r>
            <a:endParaRPr lang="en-US" dirty="0"/>
          </a:p>
        </p:txBody>
      </p:sp>
      <p:sp>
        <p:nvSpPr>
          <p:cNvPr id="6" name="Footer Placeholder 5"/>
          <p:cNvSpPr>
            <a:spLocks noGrp="1"/>
          </p:cNvSpPr>
          <p:nvPr>
            <p:ph type="ftr" sz="quarter" idx="11"/>
          </p:nvPr>
        </p:nvSpPr>
        <p:spPr/>
        <p:txBody>
          <a:bodyPr/>
          <a:lstStyle/>
          <a:p>
            <a:r>
              <a:rPr lang="en-GB" dirty="0" smtClean="0"/>
              <a:t>Overview of IASB’s decisions on new leases standard</a:t>
            </a:r>
            <a:endParaRPr lang="en-GB"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0000" y="2121114"/>
            <a:ext cx="4042800" cy="40034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4000" y="2121114"/>
            <a:ext cx="4042800" cy="40034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0000" y="1426464"/>
            <a:ext cx="4042800" cy="640800"/>
          </a:xfrm>
        </p:spPr>
        <p:txBody>
          <a:bodyPr anchor="t" anchorCtr="0"/>
          <a:lstStyle>
            <a:lvl1pPr>
              <a:buNone/>
              <a:defRPr b="1"/>
            </a:lvl1pPr>
          </a:lstStyle>
          <a:p>
            <a:pPr lvl="0"/>
            <a:endParaRPr lang="en-GB" dirty="0"/>
          </a:p>
        </p:txBody>
      </p:sp>
      <p:sp>
        <p:nvSpPr>
          <p:cNvPr id="11" name="Text Placeholder 9"/>
          <p:cNvSpPr>
            <a:spLocks noGrp="1"/>
          </p:cNvSpPr>
          <p:nvPr>
            <p:ph type="body" sz="quarter" idx="13"/>
          </p:nvPr>
        </p:nvSpPr>
        <p:spPr>
          <a:xfrm>
            <a:off x="4644000" y="1426464"/>
            <a:ext cx="4042800" cy="640800"/>
          </a:xfrm>
        </p:spPr>
        <p:txBody>
          <a:bodyPr anchor="t" anchorCtr="0"/>
          <a:lstStyle>
            <a:lvl1pPr>
              <a:buNone/>
              <a:defRPr b="1"/>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Date Placeholder 6"/>
          <p:cNvSpPr>
            <a:spLocks noGrp="1"/>
          </p:cNvSpPr>
          <p:nvPr>
            <p:ph type="dt" sz="half" idx="14"/>
          </p:nvPr>
        </p:nvSpPr>
        <p:spPr/>
        <p:txBody>
          <a:bodyPr/>
          <a:lstStyle/>
          <a:p>
            <a:r>
              <a:rPr lang="en-US" dirty="0" smtClean="0"/>
              <a:t>November 2015</a:t>
            </a:r>
            <a:endParaRPr lang="en-US" dirty="0"/>
          </a:p>
        </p:txBody>
      </p:sp>
      <p:sp>
        <p:nvSpPr>
          <p:cNvPr id="13" name="Footer Placeholder 12"/>
          <p:cNvSpPr>
            <a:spLocks noGrp="1"/>
          </p:cNvSpPr>
          <p:nvPr>
            <p:ph type="ftr" sz="quarter" idx="15"/>
          </p:nvPr>
        </p:nvSpPr>
        <p:spPr/>
        <p:txBody>
          <a:bodyPr/>
          <a:lstStyle/>
          <a:p>
            <a:r>
              <a:rPr lang="en-GB" dirty="0" smtClean="0"/>
              <a:t>Overview of IASB’s decisions on new leases standard</a:t>
            </a:r>
            <a:endParaRPr lang="en-GB"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5526"/>
            <a:ext cx="8229600"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2" name="Date Placeholder 1"/>
          <p:cNvSpPr>
            <a:spLocks noGrp="1"/>
          </p:cNvSpPr>
          <p:nvPr>
            <p:ph type="dt" sz="half" idx="12"/>
          </p:nvPr>
        </p:nvSpPr>
        <p:spPr/>
        <p:txBody>
          <a:bodyPr/>
          <a:lstStyle/>
          <a:p>
            <a:r>
              <a:rPr lang="en-US" dirty="0" smtClean="0"/>
              <a:t>November 2015</a:t>
            </a:r>
            <a:endParaRPr lang="en-US" dirty="0"/>
          </a:p>
        </p:txBody>
      </p:sp>
      <p:sp>
        <p:nvSpPr>
          <p:cNvPr id="4" name="Footer Placeholder 3"/>
          <p:cNvSpPr>
            <a:spLocks noGrp="1"/>
          </p:cNvSpPr>
          <p:nvPr>
            <p:ph type="ftr" sz="quarter" idx="13"/>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 name="Date Placeholder 1"/>
          <p:cNvSpPr>
            <a:spLocks noGrp="1"/>
          </p:cNvSpPr>
          <p:nvPr>
            <p:ph type="dt" sz="half" idx="10"/>
          </p:nvPr>
        </p:nvSpPr>
        <p:spPr/>
        <p:txBody>
          <a:bodyPr/>
          <a:lstStyle/>
          <a:p>
            <a:r>
              <a:rPr lang="en-US" dirty="0" smtClean="0"/>
              <a:t>November 2015</a:t>
            </a:r>
            <a:endParaRPr lang="en-US" dirty="0"/>
          </a:p>
        </p:txBody>
      </p:sp>
      <p:sp>
        <p:nvSpPr>
          <p:cNvPr id="3" name="Footer Placeholder 2"/>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 name="Date Placeholder 1"/>
          <p:cNvSpPr>
            <a:spLocks noGrp="1"/>
          </p:cNvSpPr>
          <p:nvPr>
            <p:ph type="dt" sz="half" idx="10"/>
          </p:nvPr>
        </p:nvSpPr>
        <p:spPr/>
        <p:txBody>
          <a:bodyPr/>
          <a:lstStyle/>
          <a:p>
            <a:r>
              <a:rPr lang="en-US" dirty="0" smtClean="0"/>
              <a:t>November 2015</a:t>
            </a:r>
            <a:endParaRPr lang="en-US" dirty="0"/>
          </a:p>
        </p:txBody>
      </p:sp>
      <p:sp>
        <p:nvSpPr>
          <p:cNvPr id="3" name="Footer Placeholder 2"/>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 name="Date Placeholder 1"/>
          <p:cNvSpPr>
            <a:spLocks noGrp="1"/>
          </p:cNvSpPr>
          <p:nvPr>
            <p:ph type="dt" sz="half" idx="10"/>
          </p:nvPr>
        </p:nvSpPr>
        <p:spPr/>
        <p:txBody>
          <a:bodyPr/>
          <a:lstStyle/>
          <a:p>
            <a:r>
              <a:rPr lang="en-US" dirty="0" smtClean="0"/>
              <a:t>November 2015</a:t>
            </a:r>
            <a:endParaRPr lang="en-US" dirty="0"/>
          </a:p>
        </p:txBody>
      </p:sp>
      <p:sp>
        <p:nvSpPr>
          <p:cNvPr id="3" name="Footer Placeholder 2"/>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9"/>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2" name="Date Placeholder 1"/>
          <p:cNvSpPr>
            <a:spLocks noGrp="1"/>
          </p:cNvSpPr>
          <p:nvPr>
            <p:ph type="dt" sz="half" idx="10"/>
          </p:nvPr>
        </p:nvSpPr>
        <p:spPr/>
        <p:txBody>
          <a:bodyPr/>
          <a:lstStyle/>
          <a:p>
            <a:r>
              <a:rPr lang="en-US" dirty="0" smtClean="0"/>
              <a:t>November 2015</a:t>
            </a:r>
            <a:endParaRPr lang="en-US" dirty="0"/>
          </a:p>
        </p:txBody>
      </p:sp>
      <p:sp>
        <p:nvSpPr>
          <p:cNvPr id="3" name="Footer Placeholder 2"/>
          <p:cNvSpPr>
            <a:spLocks noGrp="1"/>
          </p:cNvSpPr>
          <p:nvPr>
            <p:ph type="ftr" sz="quarter" idx="11"/>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3"/>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426466"/>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26466"/>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7" name="Date Placeholder 6"/>
          <p:cNvSpPr>
            <a:spLocks noGrp="1"/>
          </p:cNvSpPr>
          <p:nvPr>
            <p:ph type="dt" sz="half" idx="10"/>
          </p:nvPr>
        </p:nvSpPr>
        <p:spPr/>
        <p:txBody>
          <a:bodyPr/>
          <a:lstStyle/>
          <a:p>
            <a:r>
              <a:rPr lang="en-US" dirty="0" smtClean="0"/>
              <a:t>November 2015</a:t>
            </a:r>
            <a:endParaRPr lang="en-US" dirty="0"/>
          </a:p>
        </p:txBody>
      </p:sp>
      <p:sp>
        <p:nvSpPr>
          <p:cNvPr id="9" name="Footer Placeholder 8"/>
          <p:cNvSpPr>
            <a:spLocks noGrp="1"/>
          </p:cNvSpPr>
          <p:nvPr>
            <p:ph type="ftr" sz="quarter" idx="11"/>
          </p:nvPr>
        </p:nvSpPr>
        <p:spPr/>
        <p:txBody>
          <a:bodyPr/>
          <a:lstStyle/>
          <a:p>
            <a:r>
              <a:rPr lang="en-GB" dirty="0" smtClean="0"/>
              <a:t>Overview of IASB’s decisions on new leases standard</a:t>
            </a:r>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ver Page 1/3">
    <p:spTree>
      <p:nvGrpSpPr>
        <p:cNvPr id="1" name=""/>
        <p:cNvGrpSpPr/>
        <p:nvPr/>
      </p:nvGrpSpPr>
      <p:grpSpPr>
        <a:xfrm>
          <a:off x="0" y="0"/>
          <a:ext cx="0" cy="0"/>
          <a:chOff x="0" y="0"/>
          <a:chExt cx="0" cy="0"/>
        </a:xfrm>
      </p:grpSpPr>
      <p:sp>
        <p:nvSpPr>
          <p:cNvPr id="2" name="Title 1"/>
          <p:cNvSpPr>
            <a:spLocks noGrp="1"/>
          </p:cNvSpPr>
          <p:nvPr>
            <p:ph type="ctrTitle"/>
          </p:nvPr>
        </p:nvSpPr>
        <p:spPr>
          <a:xfrm>
            <a:off x="2277396" y="598866"/>
            <a:ext cx="6387973" cy="808038"/>
          </a:xfrm>
        </p:spPr>
        <p:txBody>
          <a:bodyPr anchor="b" anchorCtr="0"/>
          <a:lstStyle>
            <a:lvl1pPr>
              <a:defRPr>
                <a:solidFill>
                  <a:schemeClr val="tx2"/>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277396" y="1457705"/>
            <a:ext cx="6387973" cy="579438"/>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8" name="Text Placeholder 47"/>
          <p:cNvSpPr>
            <a:spLocks noGrp="1"/>
          </p:cNvSpPr>
          <p:nvPr>
            <p:ph type="body" sz="quarter" idx="10"/>
          </p:nvPr>
        </p:nvSpPr>
        <p:spPr>
          <a:xfrm>
            <a:off x="2277398" y="2085484"/>
            <a:ext cx="2800282" cy="315912"/>
          </a:xfrm>
        </p:spPr>
        <p:txBody>
          <a:bodyPr wrap="none" anchor="ctr" anchorCtr="0"/>
          <a:lstStyle>
            <a:lvl1pPr>
              <a:defRPr sz="1600">
                <a:solidFill>
                  <a:schemeClr val="tx1"/>
                </a:solidFill>
              </a:defRPr>
            </a:lvl1pPr>
          </a:lstStyle>
          <a:p>
            <a:pPr lvl="0"/>
            <a:r>
              <a:rPr lang="en-US" dirty="0" smtClean="0"/>
              <a:t>Click to edit Master text styles</a:t>
            </a:r>
          </a:p>
        </p:txBody>
      </p:sp>
      <p:sp>
        <p:nvSpPr>
          <p:cNvPr id="45" name="AutoShape 89"/>
          <p:cNvSpPr>
            <a:spLocks noChangeAspect="1" noChangeArrowheads="1"/>
          </p:cNvSpPr>
          <p:nvPr userDrawn="1"/>
        </p:nvSpPr>
        <p:spPr bwMode="gray">
          <a:xfrm rot="5400000">
            <a:off x="478759" y="3924773"/>
            <a:ext cx="1314453" cy="2286258"/>
          </a:xfrm>
          <a:custGeom>
            <a:avLst/>
            <a:gdLst>
              <a:gd name="connsiteX0" fmla="*/ 0 w 3313112"/>
              <a:gd name="connsiteY0" fmla="*/ 2279114 h 2279114"/>
              <a:gd name="connsiteX1" fmla="*/ 2509749 w 3313112"/>
              <a:gd name="connsiteY1" fmla="*/ 0 h 2279114"/>
              <a:gd name="connsiteX2" fmla="*/ 3313112 w 3313112"/>
              <a:gd name="connsiteY2" fmla="*/ 2279114 h 2279114"/>
              <a:gd name="connsiteX3" fmla="*/ 0 w 3313112"/>
              <a:gd name="connsiteY3" fmla="*/ 2279114 h 2279114"/>
              <a:gd name="connsiteX0" fmla="*/ 0 w 919162"/>
              <a:gd name="connsiteY0" fmla="*/ 2209264 h 2279114"/>
              <a:gd name="connsiteX1" fmla="*/ 115799 w 919162"/>
              <a:gd name="connsiteY1" fmla="*/ 0 h 2279114"/>
              <a:gd name="connsiteX2" fmla="*/ 919162 w 919162"/>
              <a:gd name="connsiteY2" fmla="*/ 2279114 h 2279114"/>
              <a:gd name="connsiteX3" fmla="*/ 0 w 919162"/>
              <a:gd name="connsiteY3" fmla="*/ 2209264 h 2279114"/>
              <a:gd name="connsiteX0" fmla="*/ 0 w 1283493"/>
              <a:gd name="connsiteY0" fmla="*/ 2278320 h 2279114"/>
              <a:gd name="connsiteX1" fmla="*/ 480130 w 1283493"/>
              <a:gd name="connsiteY1" fmla="*/ 0 h 2279114"/>
              <a:gd name="connsiteX2" fmla="*/ 1283493 w 1283493"/>
              <a:gd name="connsiteY2" fmla="*/ 2279114 h 2279114"/>
              <a:gd name="connsiteX3" fmla="*/ 0 w 1283493"/>
              <a:gd name="connsiteY3" fmla="*/ 2278320 h 2279114"/>
              <a:gd name="connsiteX0" fmla="*/ 0 w 1309690"/>
              <a:gd name="connsiteY0" fmla="*/ 2278320 h 2286258"/>
              <a:gd name="connsiteX1" fmla="*/ 480130 w 1309690"/>
              <a:gd name="connsiteY1" fmla="*/ 0 h 2286258"/>
              <a:gd name="connsiteX2" fmla="*/ 1309690 w 1309690"/>
              <a:gd name="connsiteY2" fmla="*/ 2286258 h 2286258"/>
              <a:gd name="connsiteX3" fmla="*/ 0 w 1309690"/>
              <a:gd name="connsiteY3" fmla="*/ 2278320 h 2286258"/>
              <a:gd name="connsiteX0" fmla="*/ 0 w 1312072"/>
              <a:gd name="connsiteY0" fmla="*/ 2280701 h 2286258"/>
              <a:gd name="connsiteX1" fmla="*/ 482512 w 1312072"/>
              <a:gd name="connsiteY1" fmla="*/ 0 h 2286258"/>
              <a:gd name="connsiteX2" fmla="*/ 1312072 w 1312072"/>
              <a:gd name="connsiteY2" fmla="*/ 2286258 h 2286258"/>
              <a:gd name="connsiteX3" fmla="*/ 0 w 1312072"/>
              <a:gd name="connsiteY3" fmla="*/ 2280701 h 2286258"/>
              <a:gd name="connsiteX0" fmla="*/ 0 w 1314453"/>
              <a:gd name="connsiteY0" fmla="*/ 2283082 h 2286258"/>
              <a:gd name="connsiteX1" fmla="*/ 484893 w 1314453"/>
              <a:gd name="connsiteY1" fmla="*/ 0 h 2286258"/>
              <a:gd name="connsiteX2" fmla="*/ 1314453 w 1314453"/>
              <a:gd name="connsiteY2" fmla="*/ 2286258 h 2286258"/>
              <a:gd name="connsiteX3" fmla="*/ 0 w 1314453"/>
              <a:gd name="connsiteY3" fmla="*/ 2283082 h 2286258"/>
            </a:gdLst>
            <a:ahLst/>
            <a:cxnLst>
              <a:cxn ang="0">
                <a:pos x="connsiteX0" y="connsiteY0"/>
              </a:cxn>
              <a:cxn ang="0">
                <a:pos x="connsiteX1" y="connsiteY1"/>
              </a:cxn>
              <a:cxn ang="0">
                <a:pos x="connsiteX2" y="connsiteY2"/>
              </a:cxn>
              <a:cxn ang="0">
                <a:pos x="connsiteX3" y="connsiteY3"/>
              </a:cxn>
            </a:cxnLst>
            <a:rect l="l" t="t" r="r" b="b"/>
            <a:pathLst>
              <a:path w="1314453" h="2286258">
                <a:moveTo>
                  <a:pt x="0" y="2283082"/>
                </a:moveTo>
                <a:lnTo>
                  <a:pt x="484893" y="0"/>
                </a:lnTo>
                <a:lnTo>
                  <a:pt x="1314453" y="2286258"/>
                </a:lnTo>
                <a:lnTo>
                  <a:pt x="0" y="2283082"/>
                </a:lnTo>
                <a:close/>
              </a:path>
            </a:pathLst>
          </a:custGeom>
          <a:blipFill dpi="0" rotWithShape="0">
            <a:blip r:embed="rId2" cstate="print"/>
            <a:srcRect/>
            <a:tile tx="0" ty="0" sx="100000" sy="100000" flip="none" algn="tl"/>
          </a:blipFill>
          <a:ln w="9525">
            <a:noFill/>
            <a:miter lim="800000"/>
            <a:headEnd/>
            <a:tailEnd/>
          </a:ln>
          <a:effectLst/>
        </p:spPr>
        <p:txBody>
          <a:bodyPr rot="10800000" vert="eaVert" wrap="none" lIns="0" tIns="0" rIns="0" bIns="0" anchor="ctr"/>
          <a:lstStyle/>
          <a:p>
            <a:pPr fontAlgn="base">
              <a:spcBef>
                <a:spcPct val="0"/>
              </a:spcBef>
              <a:spcAft>
                <a:spcPct val="0"/>
              </a:spcAft>
            </a:pPr>
            <a:endParaRPr lang="en-GB" dirty="0">
              <a:solidFill>
                <a:srgbClr val="808080"/>
              </a:solidFill>
            </a:endParaRPr>
          </a:p>
        </p:txBody>
      </p:sp>
      <p:sp>
        <p:nvSpPr>
          <p:cNvPr id="46" name="Freeform 8"/>
          <p:cNvSpPr>
            <a:spLocks/>
          </p:cNvSpPr>
          <p:nvPr userDrawn="1"/>
        </p:nvSpPr>
        <p:spPr bwMode="gray">
          <a:xfrm>
            <a:off x="2279115" y="2403072"/>
            <a:ext cx="6864885" cy="249308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808080"/>
              </a:solidFill>
            </a:endParaRPr>
          </a:p>
        </p:txBody>
      </p:sp>
      <p:pic>
        <p:nvPicPr>
          <p:cNvPr id="3074" name="Picture 2" descr="C:\Users\x81870\Desktop\EY_Logo2_grey_CMYK.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73300" y="5749263"/>
            <a:ext cx="982022" cy="745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4056" t="2338" r="87690" b="86318"/>
          <a:stretch/>
        </p:blipFill>
        <p:spPr bwMode="auto">
          <a:xfrm>
            <a:off x="-2471365" y="1413570"/>
            <a:ext cx="2264229" cy="972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userDrawn="1"/>
        </p:nvSpPr>
        <p:spPr>
          <a:xfrm>
            <a:off x="-3348880" y="44624"/>
            <a:ext cx="3181771" cy="1224000"/>
          </a:xfrm>
          <a:prstGeom prst="rect">
            <a:avLst/>
          </a:prstGeom>
          <a:solidFill>
            <a:srgbClr val="FFE87F"/>
          </a:solidFill>
        </p:spPr>
        <p:txBody>
          <a:bodyPr wrap="square" lIns="36000" tIns="36576" rIns="36000" bIns="36000" rtlCol="0">
            <a:noAutofit/>
          </a:bodyPr>
          <a:lstStyle/>
          <a:p>
            <a:pPr fontAlgn="base">
              <a:spcBef>
                <a:spcPct val="0"/>
              </a:spcBef>
              <a:spcAft>
                <a:spcPts val="200"/>
              </a:spcAft>
              <a:buClr>
                <a:srgbClr val="FFD200"/>
              </a:buClr>
              <a:buSzPct val="70000"/>
            </a:pPr>
            <a:r>
              <a:rPr lang="en-US" sz="1200" b="1" dirty="0" smtClean="0">
                <a:solidFill>
                  <a:srgbClr val="808080"/>
                </a:solidFill>
              </a:rPr>
              <a:t>About color themes</a:t>
            </a:r>
          </a:p>
          <a:p>
            <a:pPr marL="347663" fontAlgn="base">
              <a:spcBef>
                <a:spcPct val="0"/>
              </a:spcBef>
              <a:spcAft>
                <a:spcPts val="200"/>
              </a:spcAft>
              <a:buSzPct val="100000"/>
            </a:pPr>
            <a:r>
              <a:rPr lang="en-US" sz="1000" b="1" dirty="0" smtClean="0">
                <a:solidFill>
                  <a:srgbClr val="808080"/>
                </a:solidFill>
              </a:rPr>
              <a:t>Choose the appropriate design theme for your presentation. </a:t>
            </a:r>
            <a:r>
              <a:rPr lang="en-US" sz="1000" dirty="0" smtClean="0">
                <a:solidFill>
                  <a:srgbClr val="808080"/>
                </a:solidFill>
              </a:rPr>
              <a:t>The first two options on the design tab are correct EY themes, these two are the only ones that should be used. (1) dark backgrounds for onscreen; (2) light backgrounds for handouts.</a:t>
            </a:r>
          </a:p>
        </p:txBody>
      </p:sp>
      <p:sp>
        <p:nvSpPr>
          <p:cNvPr id="21" name="Rectangle 20"/>
          <p:cNvSpPr/>
          <p:nvPr userDrawn="1"/>
        </p:nvSpPr>
        <p:spPr>
          <a:xfrm>
            <a:off x="-2484784" y="1648346"/>
            <a:ext cx="1525587" cy="684076"/>
          </a:xfrm>
          <a:prstGeom prst="rect">
            <a:avLst/>
          </a:prstGeom>
          <a:noFill/>
          <a:ln w="25400">
            <a:solidFill>
              <a:srgbClr val="F04C3E"/>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spcBef>
                <a:spcPct val="0"/>
              </a:spcBef>
              <a:spcAft>
                <a:spcPct val="0"/>
              </a:spcAft>
            </a:pPr>
            <a:endParaRPr lang="en-GB" sz="1200" dirty="0">
              <a:solidFill>
                <a:srgbClr val="808080"/>
              </a:solidFill>
            </a:endParaRPr>
          </a:p>
        </p:txBody>
      </p:sp>
      <p:sp>
        <p:nvSpPr>
          <p:cNvPr id="22" name="Oval 21"/>
          <p:cNvSpPr/>
          <p:nvPr userDrawn="1"/>
        </p:nvSpPr>
        <p:spPr>
          <a:xfrm>
            <a:off x="-2556792" y="1540334"/>
            <a:ext cx="237744" cy="237744"/>
          </a:xfrm>
          <a:prstGeom prst="ellipse">
            <a:avLst/>
          </a:prstGeom>
          <a:solidFill>
            <a:srgbClr val="F04C3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base">
              <a:spcBef>
                <a:spcPct val="0"/>
              </a:spcBef>
              <a:spcAft>
                <a:spcPct val="0"/>
              </a:spcAft>
            </a:pPr>
            <a:r>
              <a:rPr lang="en-US" sz="1200" b="1" dirty="0" smtClean="0">
                <a:solidFill>
                  <a:srgbClr val="FFFFFF"/>
                </a:solidFill>
              </a:rPr>
              <a:t>1</a:t>
            </a:r>
            <a:endParaRPr lang="en-US" sz="1200" b="1" dirty="0">
              <a:solidFill>
                <a:srgbClr val="FFFFFF"/>
              </a:solidFill>
            </a:endParaRPr>
          </a:p>
        </p:txBody>
      </p:sp>
      <p:sp>
        <p:nvSpPr>
          <p:cNvPr id="23" name="Oval 22"/>
          <p:cNvSpPr/>
          <p:nvPr userDrawn="1"/>
        </p:nvSpPr>
        <p:spPr>
          <a:xfrm>
            <a:off x="-3298592" y="307994"/>
            <a:ext cx="237744" cy="237744"/>
          </a:xfrm>
          <a:prstGeom prst="ellipse">
            <a:avLst/>
          </a:prstGeom>
          <a:solidFill>
            <a:srgbClr val="F04C3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base">
              <a:spcBef>
                <a:spcPct val="0"/>
              </a:spcBef>
              <a:spcAft>
                <a:spcPct val="0"/>
              </a:spcAft>
            </a:pPr>
            <a:r>
              <a:rPr lang="en-US" sz="1200" b="1" dirty="0" smtClean="0">
                <a:solidFill>
                  <a:srgbClr val="FFFFFF"/>
                </a:solidFill>
              </a:rPr>
              <a:t>!</a:t>
            </a:r>
            <a:endParaRPr lang="en-US" sz="1200" b="1" dirty="0">
              <a:solidFill>
                <a:srgbClr val="FFFFFF"/>
              </a:solidFill>
            </a:endParaRPr>
          </a:p>
        </p:txBody>
      </p:sp>
      <p:sp>
        <p:nvSpPr>
          <p:cNvPr id="24" name="Oval 23"/>
          <p:cNvSpPr/>
          <p:nvPr userDrawn="1"/>
        </p:nvSpPr>
        <p:spPr>
          <a:xfrm>
            <a:off x="-1764704" y="1540334"/>
            <a:ext cx="237744" cy="237744"/>
          </a:xfrm>
          <a:prstGeom prst="ellipse">
            <a:avLst/>
          </a:prstGeom>
          <a:solidFill>
            <a:srgbClr val="F04C3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base">
              <a:spcBef>
                <a:spcPct val="0"/>
              </a:spcBef>
              <a:spcAft>
                <a:spcPct val="0"/>
              </a:spcAft>
            </a:pPr>
            <a:r>
              <a:rPr lang="en-US" sz="1200" b="1" dirty="0" smtClean="0">
                <a:solidFill>
                  <a:srgbClr val="FFFFFF"/>
                </a:solidFill>
              </a:rPr>
              <a:t>2</a:t>
            </a:r>
            <a:endParaRPr lang="en-US" sz="1200" b="1" dirty="0">
              <a:solidFill>
                <a:srgbClr val="FFFFFF"/>
              </a:solidFill>
            </a:endParaRPr>
          </a:p>
        </p:txBody>
      </p:sp>
    </p:spTree>
    <p:extLst>
      <p:ext uri="{BB962C8B-B14F-4D97-AF65-F5344CB8AC3E}">
        <p14:creationId xmlns:p14="http://schemas.microsoft.com/office/powerpoint/2010/main" val="162936412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Singl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2"/>
                </a:solidFill>
              </a:defRPr>
            </a:lvl2pPr>
          </a:lstStyle>
          <a:p>
            <a:pPr lvl="0"/>
            <a:r>
              <a:rPr lang="en-US" dirty="0" smtClean="0"/>
              <a:t>Body text – Arial 24 point</a:t>
            </a:r>
          </a:p>
          <a:p>
            <a:pPr lvl="1"/>
            <a:r>
              <a:rPr lang="en-US" dirty="0" smtClean="0"/>
              <a:t>Heading – Arial 24 point bold</a:t>
            </a:r>
          </a:p>
          <a:p>
            <a:pPr lvl="2"/>
            <a:r>
              <a:rPr lang="en-US" dirty="0" smtClean="0"/>
              <a:t>Bullet 1 – Arial 24 point</a:t>
            </a:r>
          </a:p>
          <a:p>
            <a:pPr lvl="3"/>
            <a:r>
              <a:rPr lang="en-US" dirty="0" smtClean="0"/>
              <a:t>Bullet 2 – Arial 20 point</a:t>
            </a:r>
          </a:p>
          <a:p>
            <a:pPr lvl="4"/>
            <a:r>
              <a:rPr lang="en-US" dirty="0" smtClean="0"/>
              <a:t>Bullet 3 – Arial 18 point</a:t>
            </a:r>
            <a:endParaRPr lang="en-GB" dirty="0"/>
          </a:p>
        </p:txBody>
      </p:sp>
      <p:sp>
        <p:nvSpPr>
          <p:cNvPr id="4" name="Date Placeholder 3"/>
          <p:cNvSpPr>
            <a:spLocks noGrp="1"/>
          </p:cNvSpPr>
          <p:nvPr>
            <p:ph type="dt" sz="half" idx="10"/>
          </p:nvPr>
        </p:nvSpPr>
        <p:spPr/>
        <p:txBody>
          <a:bodyPr/>
          <a:lstStyle/>
          <a:p>
            <a:fld id="{0325F3B3-507C-4FED-81B0-DBBCB25DA85D}" type="datetime4">
              <a:rPr lang="en-GB" smtClean="0">
                <a:solidFill>
                  <a:srgbClr val="808080"/>
                </a:solidFill>
              </a:rPr>
              <a:pPr/>
              <a:t>07 June 2019</a:t>
            </a:fld>
            <a:endParaRPr lang="en-GB" dirty="0">
              <a:solidFill>
                <a:srgbClr val="808080"/>
              </a:solidFill>
            </a:endParaRPr>
          </a:p>
        </p:txBody>
      </p:sp>
      <p:sp>
        <p:nvSpPr>
          <p:cNvPr id="5" name="Footer Placeholder 4"/>
          <p:cNvSpPr>
            <a:spLocks noGrp="1"/>
          </p:cNvSpPr>
          <p:nvPr>
            <p:ph type="ftr" sz="quarter" idx="11"/>
          </p:nvPr>
        </p:nvSpPr>
        <p:spPr/>
        <p:txBody>
          <a:bodyPr/>
          <a:lstStyle>
            <a:lvl1pPr>
              <a:defRPr/>
            </a:lvl1pPr>
          </a:lstStyle>
          <a:p>
            <a:r>
              <a:rPr lang="en-GB" dirty="0" smtClean="0">
                <a:solidFill>
                  <a:srgbClr val="808080"/>
                </a:solidFill>
              </a:rPr>
              <a:t>IFRS 9 - Classification</a:t>
            </a:r>
            <a:endParaRPr lang="en-GB" dirty="0">
              <a:solidFill>
                <a:srgbClr val="808080"/>
              </a:solidFill>
            </a:endParaRPr>
          </a:p>
        </p:txBody>
      </p:sp>
      <p:sp>
        <p:nvSpPr>
          <p:cNvPr id="6" name="Slide Number Placeholder 5"/>
          <p:cNvSpPr>
            <a:spLocks noGrp="1"/>
          </p:cNvSpPr>
          <p:nvPr>
            <p:ph type="sldNum" sz="quarter" idx="12"/>
          </p:nvPr>
        </p:nvSpPr>
        <p:spPr/>
        <p:txBody>
          <a:body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Tree>
    <p:extLst>
      <p:ext uri="{BB962C8B-B14F-4D97-AF65-F5344CB8AC3E}">
        <p14:creationId xmlns:p14="http://schemas.microsoft.com/office/powerpoint/2010/main" val="211082590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Doubl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hasCustomPrompt="1"/>
          </p:nvPr>
        </p:nvSpPr>
        <p:spPr>
          <a:xfrm>
            <a:off x="457201" y="1411288"/>
            <a:ext cx="4006849" cy="4503737"/>
          </a:xfrm>
        </p:spPr>
        <p:txBody>
          <a:bodyPr/>
          <a:lstStyle>
            <a:lvl2pPr>
              <a:defRPr>
                <a:solidFill>
                  <a:schemeClr val="tx2"/>
                </a:solidFill>
              </a:defRPr>
            </a:lvl2pPr>
          </a:lstStyle>
          <a:p>
            <a:pPr lvl="0"/>
            <a:r>
              <a:rPr lang="en-US" dirty="0" smtClean="0"/>
              <a:t>Body text – Arial 24 point</a:t>
            </a:r>
          </a:p>
          <a:p>
            <a:pPr lvl="1"/>
            <a:r>
              <a:rPr lang="en-US" dirty="0" smtClean="0"/>
              <a:t>Heading – Arial 24 point bold</a:t>
            </a:r>
          </a:p>
          <a:p>
            <a:pPr lvl="2"/>
            <a:r>
              <a:rPr lang="en-US" dirty="0" smtClean="0"/>
              <a:t>Bullet 1 – Arial 24 point</a:t>
            </a:r>
          </a:p>
          <a:p>
            <a:pPr lvl="3"/>
            <a:r>
              <a:rPr lang="en-US" dirty="0" smtClean="0"/>
              <a:t>Bullet 2 – Arial 20 point</a:t>
            </a:r>
          </a:p>
          <a:p>
            <a:pPr lvl="4"/>
            <a:r>
              <a:rPr lang="en-US" dirty="0" smtClean="0"/>
              <a:t>Bullet 3 – Arial 18 point</a:t>
            </a:r>
            <a:endParaRPr lang="en-GB" dirty="0"/>
          </a:p>
        </p:txBody>
      </p:sp>
      <p:sp>
        <p:nvSpPr>
          <p:cNvPr id="4" name="Date Placeholder 3"/>
          <p:cNvSpPr>
            <a:spLocks noGrp="1"/>
          </p:cNvSpPr>
          <p:nvPr>
            <p:ph type="dt" sz="half" idx="10"/>
          </p:nvPr>
        </p:nvSpPr>
        <p:spPr/>
        <p:txBody>
          <a:bodyPr/>
          <a:lstStyle/>
          <a:p>
            <a:fld id="{E77AAF29-A6CE-4CC9-8399-D2FC73C3F5C4}" type="datetime4">
              <a:rPr lang="en-GB" smtClean="0">
                <a:solidFill>
                  <a:srgbClr val="808080"/>
                </a:solidFill>
              </a:rPr>
              <a:pPr/>
              <a:t>07 June 2019</a:t>
            </a:fld>
            <a:endParaRPr lang="en-GB" dirty="0">
              <a:solidFill>
                <a:srgbClr val="808080"/>
              </a:solidFill>
            </a:endParaRPr>
          </a:p>
        </p:txBody>
      </p:sp>
      <p:sp>
        <p:nvSpPr>
          <p:cNvPr id="5" name="Footer Placeholder 4"/>
          <p:cNvSpPr>
            <a:spLocks noGrp="1"/>
          </p:cNvSpPr>
          <p:nvPr>
            <p:ph type="ftr" sz="quarter" idx="11"/>
          </p:nvPr>
        </p:nvSpPr>
        <p:spPr/>
        <p:txBody>
          <a:bodyPr/>
          <a:lstStyle>
            <a:lvl1pPr>
              <a:defRPr/>
            </a:lvl1pPr>
          </a:lstStyle>
          <a:p>
            <a:r>
              <a:rPr lang="en-GB" dirty="0" smtClean="0">
                <a:solidFill>
                  <a:srgbClr val="808080"/>
                </a:solidFill>
              </a:rPr>
              <a:t>IFRS 9 - Classification</a:t>
            </a:r>
            <a:endParaRPr lang="en-GB" dirty="0">
              <a:solidFill>
                <a:srgbClr val="808080"/>
              </a:solidFill>
            </a:endParaRPr>
          </a:p>
        </p:txBody>
      </p:sp>
      <p:sp>
        <p:nvSpPr>
          <p:cNvPr id="6" name="Slide Number Placeholder 5"/>
          <p:cNvSpPr>
            <a:spLocks noGrp="1"/>
          </p:cNvSpPr>
          <p:nvPr>
            <p:ph type="sldNum" sz="quarter" idx="12"/>
          </p:nvPr>
        </p:nvSpPr>
        <p:spPr/>
        <p:txBody>
          <a:body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7" name="Content Placeholder 2"/>
          <p:cNvSpPr>
            <a:spLocks noGrp="1"/>
          </p:cNvSpPr>
          <p:nvPr>
            <p:ph idx="13" hasCustomPrompt="1"/>
          </p:nvPr>
        </p:nvSpPr>
        <p:spPr>
          <a:xfrm>
            <a:off x="4679950" y="1411288"/>
            <a:ext cx="4006849" cy="4503737"/>
          </a:xfrm>
        </p:spPr>
        <p:txBody>
          <a:bodyPr/>
          <a:lstStyle>
            <a:lvl2pPr>
              <a:defRPr>
                <a:solidFill>
                  <a:schemeClr val="tx2"/>
                </a:solidFill>
              </a:defRPr>
            </a:lvl2pPr>
          </a:lstStyle>
          <a:p>
            <a:pPr lvl="0"/>
            <a:r>
              <a:rPr lang="en-US" dirty="0" smtClean="0"/>
              <a:t>Body text – Arial 24 point</a:t>
            </a:r>
          </a:p>
          <a:p>
            <a:pPr lvl="1"/>
            <a:r>
              <a:rPr lang="en-US" dirty="0" smtClean="0"/>
              <a:t>Heading – Arial 24 point bold</a:t>
            </a:r>
          </a:p>
          <a:p>
            <a:pPr lvl="2"/>
            <a:r>
              <a:rPr lang="en-US" dirty="0" smtClean="0"/>
              <a:t>Bullet 1 – Arial 24 point</a:t>
            </a:r>
          </a:p>
          <a:p>
            <a:pPr lvl="3"/>
            <a:r>
              <a:rPr lang="en-US" dirty="0" smtClean="0"/>
              <a:t>Bullet 2 – Arial 20 point</a:t>
            </a:r>
          </a:p>
          <a:p>
            <a:pPr lvl="4"/>
            <a:r>
              <a:rPr lang="en-US" dirty="0" smtClean="0"/>
              <a:t>Bullet 3 – Arial 18 point</a:t>
            </a:r>
            <a:endParaRPr lang="en-GB" dirty="0"/>
          </a:p>
        </p:txBody>
      </p:sp>
    </p:spTree>
    <p:extLst>
      <p:ext uri="{BB962C8B-B14F-4D97-AF65-F5344CB8AC3E}">
        <p14:creationId xmlns:p14="http://schemas.microsoft.com/office/powerpoint/2010/main" val="293182614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Double Column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3" name="Content Placeholder 2"/>
          <p:cNvSpPr>
            <a:spLocks noGrp="1"/>
          </p:cNvSpPr>
          <p:nvPr>
            <p:ph idx="1" hasCustomPrompt="1"/>
          </p:nvPr>
        </p:nvSpPr>
        <p:spPr>
          <a:xfrm>
            <a:off x="457200" y="1411288"/>
            <a:ext cx="8220075" cy="2147923"/>
          </a:xfrm>
        </p:spPr>
        <p:txBody>
          <a:bodyPr/>
          <a:lstStyle>
            <a:lvl2pPr>
              <a:defRPr>
                <a:solidFill>
                  <a:schemeClr val="tx2"/>
                </a:solidFill>
              </a:defRPr>
            </a:lvl2pPr>
          </a:lstStyle>
          <a:p>
            <a:pPr lvl="0"/>
            <a:r>
              <a:rPr lang="en-US" dirty="0" smtClean="0"/>
              <a:t>Body text – Arial 24 point</a:t>
            </a:r>
          </a:p>
          <a:p>
            <a:pPr lvl="1"/>
            <a:r>
              <a:rPr lang="en-US" dirty="0" smtClean="0"/>
              <a:t>Heading – Arial 24 point bold</a:t>
            </a:r>
          </a:p>
          <a:p>
            <a:pPr lvl="2"/>
            <a:r>
              <a:rPr lang="en-US" dirty="0" smtClean="0"/>
              <a:t>Bullet 1 – Arial 24 point</a:t>
            </a:r>
          </a:p>
          <a:p>
            <a:pPr lvl="3"/>
            <a:r>
              <a:rPr lang="en-US" dirty="0" smtClean="0"/>
              <a:t>Bullet 2 – Arial 20 point</a:t>
            </a:r>
          </a:p>
          <a:p>
            <a:pPr lvl="4"/>
            <a:r>
              <a:rPr lang="en-US" dirty="0" smtClean="0"/>
              <a:t>Bullet 3 – Arial 18 point</a:t>
            </a:r>
            <a:endParaRPr lang="en-GB" dirty="0"/>
          </a:p>
        </p:txBody>
      </p:sp>
      <p:sp>
        <p:nvSpPr>
          <p:cNvPr id="4" name="Date Placeholder 3"/>
          <p:cNvSpPr>
            <a:spLocks noGrp="1"/>
          </p:cNvSpPr>
          <p:nvPr>
            <p:ph type="dt" sz="half" idx="10"/>
          </p:nvPr>
        </p:nvSpPr>
        <p:spPr/>
        <p:txBody>
          <a:bodyPr/>
          <a:lstStyle/>
          <a:p>
            <a:fld id="{6C395F50-F0FF-4022-9E02-41614BE5811E}" type="datetime4">
              <a:rPr lang="en-GB" smtClean="0">
                <a:solidFill>
                  <a:srgbClr val="808080"/>
                </a:solidFill>
              </a:rPr>
              <a:pPr/>
              <a:t>07 June 2019</a:t>
            </a:fld>
            <a:endParaRPr lang="en-GB" dirty="0">
              <a:solidFill>
                <a:srgbClr val="808080"/>
              </a:solidFill>
            </a:endParaRPr>
          </a:p>
        </p:txBody>
      </p:sp>
      <p:sp>
        <p:nvSpPr>
          <p:cNvPr id="5" name="Footer Placeholder 4"/>
          <p:cNvSpPr>
            <a:spLocks noGrp="1"/>
          </p:cNvSpPr>
          <p:nvPr>
            <p:ph type="ftr" sz="quarter" idx="11"/>
          </p:nvPr>
        </p:nvSpPr>
        <p:spPr/>
        <p:txBody>
          <a:bodyPr/>
          <a:lstStyle>
            <a:lvl1pPr>
              <a:defRPr/>
            </a:lvl1pPr>
          </a:lstStyle>
          <a:p>
            <a:r>
              <a:rPr lang="en-GB" dirty="0" smtClean="0">
                <a:solidFill>
                  <a:srgbClr val="808080"/>
                </a:solidFill>
              </a:rPr>
              <a:t>IFRS 9 - Classification</a:t>
            </a:r>
            <a:endParaRPr lang="en-GB" dirty="0">
              <a:solidFill>
                <a:srgbClr val="808080"/>
              </a:solidFill>
            </a:endParaRPr>
          </a:p>
        </p:txBody>
      </p:sp>
      <p:sp>
        <p:nvSpPr>
          <p:cNvPr id="6" name="Slide Number Placeholder 5"/>
          <p:cNvSpPr>
            <a:spLocks noGrp="1"/>
          </p:cNvSpPr>
          <p:nvPr>
            <p:ph type="sldNum" sz="quarter" idx="12"/>
          </p:nvPr>
        </p:nvSpPr>
        <p:spPr/>
        <p:txBody>
          <a:body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7" name="Content Placeholder 2"/>
          <p:cNvSpPr>
            <a:spLocks noGrp="1"/>
          </p:cNvSpPr>
          <p:nvPr>
            <p:ph idx="13" hasCustomPrompt="1"/>
          </p:nvPr>
        </p:nvSpPr>
        <p:spPr>
          <a:xfrm>
            <a:off x="457200" y="3767102"/>
            <a:ext cx="8220075" cy="2147923"/>
          </a:xfrm>
        </p:spPr>
        <p:txBody>
          <a:bodyPr/>
          <a:lstStyle>
            <a:lvl2pPr>
              <a:defRPr>
                <a:solidFill>
                  <a:schemeClr val="tx2"/>
                </a:solidFill>
              </a:defRPr>
            </a:lvl2pPr>
          </a:lstStyle>
          <a:p>
            <a:pPr lvl="0"/>
            <a:r>
              <a:rPr lang="en-US" dirty="0" smtClean="0"/>
              <a:t>Body text – Arial 24 point</a:t>
            </a:r>
          </a:p>
          <a:p>
            <a:pPr lvl="1"/>
            <a:r>
              <a:rPr lang="en-US" dirty="0" smtClean="0"/>
              <a:t>Heading – Arial 24 point bold</a:t>
            </a:r>
          </a:p>
          <a:p>
            <a:pPr lvl="2"/>
            <a:r>
              <a:rPr lang="en-US" dirty="0" smtClean="0"/>
              <a:t>Bullet 1 – Arial 24 point</a:t>
            </a:r>
          </a:p>
          <a:p>
            <a:pPr lvl="3"/>
            <a:r>
              <a:rPr lang="en-US" dirty="0" smtClean="0"/>
              <a:t>Bullet 2 – Arial 20 point</a:t>
            </a:r>
          </a:p>
          <a:p>
            <a:pPr lvl="4"/>
            <a:r>
              <a:rPr lang="en-US" dirty="0" smtClean="0"/>
              <a:t>Bullet 3 – Arial 18 point</a:t>
            </a:r>
            <a:endParaRPr lang="en-GB" dirty="0"/>
          </a:p>
        </p:txBody>
      </p:sp>
    </p:spTree>
    <p:extLst>
      <p:ext uri="{BB962C8B-B14F-4D97-AF65-F5344CB8AC3E}">
        <p14:creationId xmlns:p14="http://schemas.microsoft.com/office/powerpoint/2010/main" val="339039383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18F211B0-CDFF-4B9C-BDA5-FA4B9F95729A}" type="datetime4">
              <a:rPr lang="en-GB" smtClean="0">
                <a:solidFill>
                  <a:srgbClr val="808080"/>
                </a:solidFill>
              </a:rPr>
              <a:pPr/>
              <a:t>07 June 2019</a:t>
            </a:fld>
            <a:endParaRPr lang="en-GB" dirty="0">
              <a:solidFill>
                <a:srgbClr val="808080"/>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solidFill>
                  <a:srgbClr val="808080"/>
                </a:solidFill>
              </a:rPr>
              <a:t>IFRS 9 - Classification</a:t>
            </a:r>
            <a:endParaRPr lang="en-GB" dirty="0">
              <a:solidFill>
                <a:srgbClr val="808080"/>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2" name="Title 1"/>
          <p:cNvSpPr>
            <a:spLocks noGrp="1"/>
          </p:cNvSpPr>
          <p:nvPr>
            <p:ph type="title" hasCustomPrompt="1"/>
          </p:nvPr>
        </p:nvSpPr>
        <p:spPr>
          <a:xfrm>
            <a:off x="463550" y="261938"/>
            <a:ext cx="8213725" cy="790575"/>
          </a:xfrm>
        </p:spPr>
        <p:txBody>
          <a:bodyPr anchor="t"/>
          <a:lstStyle>
            <a:lvl1pPr algn="l">
              <a:defRPr sz="3000" b="1" cap="none" baseline="0">
                <a:solidFill>
                  <a:schemeClr val="tx1"/>
                </a:solidFill>
              </a:defRPr>
            </a:lvl1pPr>
          </a:lstStyle>
          <a:p>
            <a:r>
              <a:rPr lang="en-US" dirty="0" smtClean="0"/>
              <a:t>Title only</a:t>
            </a:r>
            <a:endParaRPr lang="en-GB" dirty="0"/>
          </a:p>
        </p:txBody>
      </p:sp>
      <p:sp>
        <p:nvSpPr>
          <p:cNvPr id="35" name="Line 34"/>
          <p:cNvSpPr>
            <a:spLocks noChangeShapeType="1"/>
          </p:cNvSpPr>
          <p:nvPr userDrawn="1"/>
        </p:nvSpPr>
        <p:spPr bwMode="auto">
          <a:xfrm>
            <a:off x="468313" y="185738"/>
            <a:ext cx="8205787" cy="0"/>
          </a:xfrm>
          <a:prstGeom prst="line">
            <a:avLst/>
          </a:prstGeom>
          <a:noFill/>
          <a:ln w="19050">
            <a:solidFill>
              <a:schemeClr val="accent2"/>
            </a:solidFill>
            <a:round/>
            <a:headEnd/>
            <a:tailEnd/>
          </a:ln>
          <a:effectLst/>
        </p:spPr>
        <p:txBody>
          <a:bodyPr wrap="none" anchor="ctr"/>
          <a:lstStyle/>
          <a:p>
            <a:pPr fontAlgn="base">
              <a:spcBef>
                <a:spcPct val="0"/>
              </a:spcBef>
              <a:spcAft>
                <a:spcPct val="0"/>
              </a:spcAft>
            </a:pPr>
            <a:endParaRPr lang="en-GB" dirty="0">
              <a:solidFill>
                <a:srgbClr val="808080"/>
              </a:solidFill>
            </a:endParaRPr>
          </a:p>
        </p:txBody>
      </p:sp>
      <p:sp>
        <p:nvSpPr>
          <p:cNvPr id="36" name="Line 35"/>
          <p:cNvSpPr>
            <a:spLocks noChangeShapeType="1"/>
          </p:cNvSpPr>
          <p:nvPr userDrawn="1"/>
        </p:nvSpPr>
        <p:spPr bwMode="auto">
          <a:xfrm>
            <a:off x="468313" y="1087438"/>
            <a:ext cx="8205787" cy="0"/>
          </a:xfrm>
          <a:prstGeom prst="line">
            <a:avLst/>
          </a:prstGeom>
          <a:noFill/>
          <a:ln w="25400">
            <a:solidFill>
              <a:schemeClr val="accent1"/>
            </a:solidFill>
            <a:round/>
            <a:headEnd/>
            <a:tailEnd/>
          </a:ln>
          <a:effectLst/>
        </p:spPr>
        <p:txBody>
          <a:bodyPr wrap="none" anchor="ctr"/>
          <a:lstStyle/>
          <a:p>
            <a:pPr fontAlgn="base">
              <a:spcBef>
                <a:spcPct val="0"/>
              </a:spcBef>
              <a:spcAft>
                <a:spcPct val="0"/>
              </a:spcAft>
            </a:pPr>
            <a:endParaRPr lang="en-GB" dirty="0">
              <a:solidFill>
                <a:srgbClr val="808080"/>
              </a:solidFill>
            </a:endParaRPr>
          </a:p>
        </p:txBody>
      </p:sp>
      <p:sp>
        <p:nvSpPr>
          <p:cNvPr id="67" name="Line 11"/>
          <p:cNvSpPr>
            <a:spLocks noChangeShapeType="1"/>
          </p:cNvSpPr>
          <p:nvPr userDrawn="1"/>
        </p:nvSpPr>
        <p:spPr bwMode="auto">
          <a:xfrm>
            <a:off x="468313" y="6230938"/>
            <a:ext cx="8205787" cy="0"/>
          </a:xfrm>
          <a:prstGeom prst="line">
            <a:avLst/>
          </a:prstGeom>
          <a:noFill/>
          <a:ln w="19050">
            <a:solidFill>
              <a:schemeClr val="accent1"/>
            </a:solidFill>
            <a:round/>
            <a:headEnd/>
            <a:tailEnd/>
          </a:ln>
          <a:effectLst/>
        </p:spPr>
        <p:txBody>
          <a:bodyPr wrap="none" anchor="ctr"/>
          <a:lstStyle/>
          <a:p>
            <a:pPr fontAlgn="base">
              <a:spcBef>
                <a:spcPct val="0"/>
              </a:spcBef>
              <a:spcAft>
                <a:spcPct val="0"/>
              </a:spcAft>
            </a:pPr>
            <a:endParaRPr lang="en-GB" dirty="0">
              <a:solidFill>
                <a:srgbClr val="808080"/>
              </a:solidFill>
            </a:endParaRPr>
          </a:p>
        </p:txBody>
      </p:sp>
      <p:pic>
        <p:nvPicPr>
          <p:cNvPr id="10" name="Picture 2" descr="C:\Users\x81870\Desktop\Project Winterfell\EY.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35276" y="6448728"/>
            <a:ext cx="342000" cy="20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59707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DB673B97-3503-4A96-A104-12ACCF5B0E8A}" type="datetime4">
              <a:rPr lang="en-GB" smtClean="0">
                <a:solidFill>
                  <a:srgbClr val="808080"/>
                </a:solidFill>
              </a:rPr>
              <a:pPr/>
              <a:t>07 June 2019</a:t>
            </a:fld>
            <a:endParaRPr lang="en-GB" dirty="0">
              <a:solidFill>
                <a:srgbClr val="808080"/>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solidFill>
                  <a:srgbClr val="808080"/>
                </a:solidFill>
              </a:rPr>
              <a:t>IFRS 9 - Classification</a:t>
            </a:r>
            <a:endParaRPr lang="en-GB" dirty="0">
              <a:solidFill>
                <a:srgbClr val="808080"/>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pic>
        <p:nvPicPr>
          <p:cNvPr id="7" name="Picture 2" descr="C:\Users\x81870\Desktop\Project Winterfell\EY.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35276" y="6448728"/>
            <a:ext cx="342000" cy="20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65299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ivider -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550" y="261938"/>
            <a:ext cx="8213725" cy="790575"/>
          </a:xfrm>
        </p:spPr>
        <p:txBody>
          <a:bodyPr anchor="t"/>
          <a:lstStyle>
            <a:lvl1pPr algn="l">
              <a:defRPr sz="3000" b="1" cap="none" baseline="0">
                <a:solidFill>
                  <a:schemeClr val="tx2"/>
                </a:solidFill>
              </a:defRPr>
            </a:lvl1pPr>
          </a:lstStyle>
          <a:p>
            <a:r>
              <a:rPr lang="en-US" dirty="0" smtClean="0"/>
              <a:t>Divider title</a:t>
            </a:r>
            <a:endParaRPr lang="en-GB" dirty="0"/>
          </a:p>
        </p:txBody>
      </p:sp>
      <p:sp>
        <p:nvSpPr>
          <p:cNvPr id="38"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808080"/>
              </a:solidFill>
            </a:endParaRPr>
          </a:p>
        </p:txBody>
      </p:sp>
      <p:pic>
        <p:nvPicPr>
          <p:cNvPr id="5" name="Picture 2" descr="C:\Users\x81870\Desktop\Project Winterfell\EY.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35276" y="6448728"/>
            <a:ext cx="342000" cy="20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96561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ivider - gr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550" y="261938"/>
            <a:ext cx="8213725" cy="790575"/>
          </a:xfrm>
        </p:spPr>
        <p:txBody>
          <a:bodyPr anchor="t"/>
          <a:lstStyle>
            <a:lvl1pPr algn="l">
              <a:defRPr sz="3000" b="1" cap="none" baseline="0">
                <a:solidFill>
                  <a:schemeClr val="tx2"/>
                </a:solidFill>
              </a:defRPr>
            </a:lvl1pPr>
          </a:lstStyle>
          <a:p>
            <a:r>
              <a:rPr lang="en-US" dirty="0" smtClean="0"/>
              <a:t>Divider title</a:t>
            </a:r>
            <a:endParaRPr lang="en-GB" dirty="0"/>
          </a:p>
        </p:txBody>
      </p:sp>
      <p:sp>
        <p:nvSpPr>
          <p:cNvPr id="38"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808080"/>
              </a:solidFill>
            </a:endParaRPr>
          </a:p>
        </p:txBody>
      </p:sp>
      <p:pic>
        <p:nvPicPr>
          <p:cNvPr id="5" name="Picture 2" descr="C:\Users\x81870\Desktop\Project Winterfell\EY.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35276" y="6448728"/>
            <a:ext cx="342000" cy="20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4590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ivider -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550" y="261938"/>
            <a:ext cx="8213725" cy="790575"/>
          </a:xfrm>
        </p:spPr>
        <p:txBody>
          <a:bodyPr anchor="t"/>
          <a:lstStyle>
            <a:lvl1pPr algn="l">
              <a:defRPr sz="3000" b="1" cap="none" baseline="0">
                <a:solidFill>
                  <a:schemeClr val="tx2"/>
                </a:solidFill>
              </a:defRPr>
            </a:lvl1pPr>
          </a:lstStyle>
          <a:p>
            <a:r>
              <a:rPr lang="en-US" dirty="0" smtClean="0"/>
              <a:t>Divider title</a:t>
            </a:r>
            <a:endParaRPr lang="en-GB" dirty="0"/>
          </a:p>
        </p:txBody>
      </p:sp>
      <p:pic>
        <p:nvPicPr>
          <p:cNvPr id="10"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pic>
        <p:nvPicPr>
          <p:cNvPr id="5" name="Picture 2" descr="C:\Users\x81870\Desktop\Project Winterfell\EY.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35276" y="6448728"/>
            <a:ext cx="342000" cy="20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5672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7" name="Date Placeholder 6"/>
          <p:cNvSpPr>
            <a:spLocks noGrp="1"/>
          </p:cNvSpPr>
          <p:nvPr>
            <p:ph type="dt" sz="half" idx="14"/>
          </p:nvPr>
        </p:nvSpPr>
        <p:spPr/>
        <p:txBody>
          <a:bodyPr/>
          <a:lstStyle/>
          <a:p>
            <a:r>
              <a:rPr lang="en-US" dirty="0" smtClean="0"/>
              <a:t>November 2015</a:t>
            </a:r>
            <a:endParaRPr lang="en-US" dirty="0"/>
          </a:p>
        </p:txBody>
      </p:sp>
      <p:sp>
        <p:nvSpPr>
          <p:cNvPr id="12" name="Footer Placeholder 11"/>
          <p:cNvSpPr>
            <a:spLocks noGrp="1"/>
          </p:cNvSpPr>
          <p:nvPr>
            <p:ph type="ftr" sz="quarter" idx="15"/>
          </p:nvPr>
        </p:nvSpPr>
        <p:spPr/>
        <p:txBody>
          <a:bodyPr/>
          <a:lstStyle/>
          <a:p>
            <a:r>
              <a:rPr lang="en-GB" dirty="0" smtClean="0"/>
              <a:t>Overview of IASB’s decisions on new leases standard</a:t>
            </a:r>
            <a:endParaRPr lang="en-GB" dirty="0"/>
          </a:p>
        </p:txBody>
      </p:sp>
      <p:sp>
        <p:nvSpPr>
          <p:cNvPr id="1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16"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GB" dirty="0">
              <a:solidFill>
                <a:srgbClr val="808080"/>
              </a:solidFill>
            </a:endParaRPr>
          </a:p>
        </p:txBody>
      </p:sp>
      <p:sp>
        <p:nvSpPr>
          <p:cNvPr id="4" name="Footer Placeholder 3"/>
          <p:cNvSpPr>
            <a:spLocks noGrp="1"/>
          </p:cNvSpPr>
          <p:nvPr>
            <p:ph type="ftr" sz="quarter" idx="11"/>
          </p:nvPr>
        </p:nvSpPr>
        <p:spPr/>
        <p:txBody>
          <a:bodyPr/>
          <a:lstStyle>
            <a:lvl1pPr>
              <a:defRPr/>
            </a:lvl1pPr>
          </a:lstStyle>
          <a:p>
            <a:pPr>
              <a:defRPr/>
            </a:pPr>
            <a:r>
              <a:rPr lang="en-GB" dirty="0" smtClean="0">
                <a:solidFill>
                  <a:srgbClr val="808080"/>
                </a:solidFill>
              </a:rPr>
              <a:t>IFRS 9 - Classification</a:t>
            </a:r>
          </a:p>
        </p:txBody>
      </p:sp>
      <p:sp>
        <p:nvSpPr>
          <p:cNvPr id="5" name="Slide Number Placeholder 4"/>
          <p:cNvSpPr>
            <a:spLocks noGrp="1"/>
          </p:cNvSpPr>
          <p:nvPr>
            <p:ph type="sldNum" sz="quarter" idx="12"/>
          </p:nvPr>
        </p:nvSpPr>
        <p:spPr/>
        <p:txBody>
          <a:bodyPr/>
          <a:lstStyle/>
          <a:p>
            <a:pPr>
              <a:defRPr/>
            </a:pPr>
            <a:r>
              <a:rPr lang="en-GB" dirty="0" smtClean="0">
                <a:solidFill>
                  <a:srgbClr val="808080"/>
                </a:solidFill>
              </a:rPr>
              <a:t>Page </a:t>
            </a:r>
            <a:fld id="{07A18813-75A8-47F7-8858-04AA69B75089}" type="slidenum">
              <a:rPr lang="en-GB" smtClean="0">
                <a:solidFill>
                  <a:srgbClr val="808080"/>
                </a:solidFill>
              </a:rPr>
              <a:pPr>
                <a:defRPr/>
              </a:pPr>
              <a:t>‹#›</a:t>
            </a:fld>
            <a:endParaRPr lang="en-GB" dirty="0">
              <a:solidFill>
                <a:srgbClr val="808080"/>
              </a:solidFill>
            </a:endParaRPr>
          </a:p>
        </p:txBody>
      </p:sp>
    </p:spTree>
    <p:extLst>
      <p:ext uri="{BB962C8B-B14F-4D97-AF65-F5344CB8AC3E}">
        <p14:creationId xmlns:p14="http://schemas.microsoft.com/office/powerpoint/2010/main" val="1240154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1_Divider -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550" y="261938"/>
            <a:ext cx="8213725" cy="790575"/>
          </a:xfrm>
        </p:spPr>
        <p:txBody>
          <a:bodyPr anchor="t"/>
          <a:lstStyle>
            <a:lvl1pPr algn="l">
              <a:defRPr sz="3000" b="1" cap="none" baseline="0">
                <a:solidFill>
                  <a:schemeClr val="tx2"/>
                </a:solidFill>
              </a:defRPr>
            </a:lvl1pPr>
          </a:lstStyle>
          <a:p>
            <a:r>
              <a:rPr lang="en-US" dirty="0" smtClean="0"/>
              <a:t>Divider title</a:t>
            </a:r>
            <a:endParaRPr lang="en-GB" dirty="0"/>
          </a:p>
        </p:txBody>
      </p:sp>
      <p:sp>
        <p:nvSpPr>
          <p:cNvPr id="38"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808080"/>
              </a:solidFill>
            </a:endParaRPr>
          </a:p>
        </p:txBody>
      </p:sp>
      <p:pic>
        <p:nvPicPr>
          <p:cNvPr id="5" name="Picture 2" descr="C:\Users\x81870\Desktop\Project Winterfell\EY.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35276" y="6448728"/>
            <a:ext cx="342000" cy="20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18657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2271259"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332800" y="777600"/>
            <a:ext cx="5490000" cy="860400"/>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extLst>
      <p:ext uri="{BB962C8B-B14F-4D97-AF65-F5344CB8AC3E}">
        <p14:creationId xmlns:p14="http://schemas.microsoft.com/office/powerpoint/2010/main" val="4280864547"/>
      </p:ext>
    </p:extLst>
  </p:cSld>
  <p:clrMapOvr>
    <a:masterClrMapping/>
  </p:clrMapOvr>
  <p:transition spd="slow"/>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dirty="0" smtClean="0">
                <a:solidFill>
                  <a:srgbClr val="808080"/>
                </a:solidFill>
              </a:rPr>
              <a:t>Presentation title</a:t>
            </a:r>
            <a:endParaRPr lang="en-GB" dirty="0">
              <a:solidFill>
                <a:srgbClr val="808080"/>
              </a:solidFill>
            </a:endParaRP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1774750048"/>
      </p:ext>
    </p:extLst>
  </p:cSld>
  <p:clrMapOvr>
    <a:masterClrMapping/>
  </p:clrMapOvr>
  <p:transition spd="slow"/>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GB" dirty="0" smtClean="0">
                <a:solidFill>
                  <a:srgbClr val="808080"/>
                </a:solidFill>
              </a:rPr>
              <a:t>Presentation title</a:t>
            </a:r>
            <a:endParaRPr lang="en-GB" dirty="0">
              <a:solidFill>
                <a:srgbClr val="808080"/>
              </a:solidFill>
            </a:endParaRP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390465755"/>
      </p:ext>
    </p:extLst>
  </p:cSld>
  <p:clrMapOvr>
    <a:masterClrMapping/>
  </p:clrMapOvr>
  <p:transition spd="slow"/>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2588400" y="6323013"/>
            <a:ext cx="3434400" cy="201600"/>
          </a:xfrm>
        </p:spPr>
        <p:txBody>
          <a:bodyPr/>
          <a:lstStyle/>
          <a:p>
            <a:r>
              <a:rPr lang="en-GB" dirty="0" smtClean="0">
                <a:solidFill>
                  <a:srgbClr val="808080"/>
                </a:solidFill>
              </a:rPr>
              <a:t>Presentation title</a:t>
            </a:r>
            <a:endParaRPr lang="en-GB" dirty="0">
              <a:solidFill>
                <a:srgbClr val="808080"/>
              </a:solidFill>
            </a:endParaRP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3115665910"/>
      </p:ext>
    </p:extLst>
  </p:cSld>
  <p:clrMapOvr>
    <a:masterClrMapping/>
  </p:clrMapOvr>
  <p:transition spd="slow"/>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p>
            <a:r>
              <a:rPr lang="en-GB" dirty="0" smtClean="0">
                <a:solidFill>
                  <a:srgbClr val="808080"/>
                </a:solidFill>
              </a:rPr>
              <a:t>Presentation title</a:t>
            </a:r>
            <a:endParaRPr lang="en-GB" dirty="0">
              <a:solidFill>
                <a:srgbClr val="808080"/>
              </a:solidFill>
            </a:endParaRP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969968482"/>
      </p:ext>
    </p:extLst>
  </p:cSld>
  <p:clrMapOvr>
    <a:masterClrMapping/>
  </p:clrMapOvr>
  <p:transition spd="slow"/>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solidFill>
                  <a:srgbClr val="808080"/>
                </a:solidFill>
              </a:rPr>
              <a:t>Presentation title</a:t>
            </a:r>
            <a:endParaRPr lang="en-US" dirty="0">
              <a:solidFill>
                <a:srgbClr val="808080"/>
              </a:solidFill>
            </a:endParaRPr>
          </a:p>
        </p:txBody>
      </p:sp>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3698666539"/>
      </p:ext>
    </p:extLst>
  </p:cSld>
  <p:clrMapOvr>
    <a:masterClrMapping/>
  </p:clrMapOvr>
  <p:transition spd="slow"/>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solidFill>
                  <a:srgbClr val="808080"/>
                </a:solidFill>
              </a:rPr>
              <a:t>Presentation title</a:t>
            </a:r>
            <a:endParaRPr lang="en-US" dirty="0">
              <a:solidFill>
                <a:srgbClr val="808080"/>
              </a:solidFill>
            </a:endParaRPr>
          </a:p>
        </p:txBody>
      </p:sp>
      <p:sp>
        <p:nvSpPr>
          <p:cNvPr id="3077"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2133338187"/>
      </p:ext>
    </p:extLst>
  </p:cSld>
  <p:clrMapOvr>
    <a:masterClrMapping/>
  </p:clrMapOvr>
  <p:transition spd="slow"/>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solidFill>
                  <a:srgbClr val="808080"/>
                </a:solidFill>
              </a:rPr>
              <a:t>Presentation title</a:t>
            </a:r>
            <a:endParaRPr lang="en-US" dirty="0">
              <a:solidFill>
                <a:srgbClr val="808080"/>
              </a:solidFill>
            </a:endParaRPr>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79497432"/>
      </p:ext>
    </p:extLst>
  </p:cSld>
  <p:clrMapOvr>
    <a:masterClrMapping/>
  </p:clrMapOvr>
  <p:transition spd="slow"/>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30"/>
            <a:ext cx="8229600" cy="1643063"/>
          </a:xfrm>
          <a:prstGeom prst="rect">
            <a:avLst/>
          </a:prstGeo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Date Placeholder 5"/>
          <p:cNvSpPr>
            <a:spLocks noGrp="1"/>
          </p:cNvSpPr>
          <p:nvPr>
            <p:ph type="dt" sz="half" idx="12"/>
          </p:nvPr>
        </p:nvSpPr>
        <p:spPr/>
        <p:txBody>
          <a:bodyPr/>
          <a:lstStyle/>
          <a:p>
            <a:r>
              <a:rPr lang="en-US" dirty="0" smtClean="0"/>
              <a:t>November 2015</a:t>
            </a:r>
            <a:endParaRPr lang="en-US" dirty="0"/>
          </a:p>
        </p:txBody>
      </p:sp>
      <p:sp>
        <p:nvSpPr>
          <p:cNvPr id="7" name="Footer Placeholder 6"/>
          <p:cNvSpPr>
            <a:spLocks noGrp="1"/>
          </p:cNvSpPr>
          <p:nvPr>
            <p:ph type="ftr" sz="quarter" idx="13"/>
          </p:nvPr>
        </p:nvSpPr>
        <p:spPr/>
        <p:txBody>
          <a:bodyPr/>
          <a:lstStyle/>
          <a:p>
            <a:r>
              <a:rPr lang="en-GB" dirty="0" smtClean="0"/>
              <a:t>Overview of IASB’s decisions on new leases standard</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dirty="0" smtClean="0">
                <a:solidFill>
                  <a:srgbClr val="808080"/>
                </a:solidFill>
              </a:rPr>
              <a:t>Presentation title</a:t>
            </a:r>
            <a:endParaRPr lang="en-US" dirty="0">
              <a:solidFill>
                <a:srgbClr val="808080"/>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val="3947781130"/>
      </p:ext>
    </p:extLst>
  </p:cSld>
  <p:clrMapOvr>
    <a:masterClrMapping/>
  </p:clrMapOvr>
  <p:transition spd="slow"/>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smtClean="0">
                <a:solidFill>
                  <a:srgbClr val="808080"/>
                </a:solidFill>
              </a:rPr>
              <a:t>Presentation title</a:t>
            </a:r>
            <a:endParaRPr lang="en-US" dirty="0">
              <a:solidFill>
                <a:srgbClr val="808080"/>
              </a:solidFill>
            </a:endParaRPr>
          </a:p>
        </p:txBody>
      </p:sp>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808080"/>
              </a:solidFill>
            </a:endParaRPr>
          </a:p>
        </p:txBody>
      </p:sp>
    </p:spTree>
    <p:extLst>
      <p:ext uri="{BB962C8B-B14F-4D97-AF65-F5344CB8AC3E}">
        <p14:creationId xmlns:p14="http://schemas.microsoft.com/office/powerpoint/2010/main" val="2177022947"/>
      </p:ext>
    </p:extLst>
  </p:cSld>
  <p:clrMapOvr>
    <a:masterClrMapping/>
  </p:clrMapOvr>
  <p:transition spd="slow"/>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808080"/>
              </a:solidFill>
            </a:endParaRPr>
          </a:p>
        </p:txBody>
      </p:sp>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728568704"/>
      </p:ext>
    </p:extLst>
  </p:cSld>
  <p:clrMapOvr>
    <a:masterClrMapping/>
  </p:clrMapOvr>
  <p:transition spd="slow"/>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98669"/>
      </p:ext>
    </p:extLst>
  </p:cSld>
  <p:clrMapOvr>
    <a:masterClrMapping/>
  </p:clrMapOvr>
  <p:transition spd="slow"/>
</p:sldLayout>
</file>

<file path=ppt/slideLayouts/slideLayout9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34363" cy="863600"/>
          </a:xfrm>
        </p:spPr>
        <p:txBody>
          <a:bodyPr/>
          <a:lstStyle/>
          <a:p>
            <a:r>
              <a:rPr lang="en-US"/>
              <a:t>Click to edit Master title style</a:t>
            </a:r>
          </a:p>
        </p:txBody>
      </p:sp>
      <p:sp>
        <p:nvSpPr>
          <p:cNvPr id="3" name="Table Placeholder 2"/>
          <p:cNvSpPr>
            <a:spLocks noGrp="1"/>
          </p:cNvSpPr>
          <p:nvPr>
            <p:ph type="tbl" idx="1"/>
          </p:nvPr>
        </p:nvSpPr>
        <p:spPr>
          <a:xfrm>
            <a:off x="455613" y="1500188"/>
            <a:ext cx="8235950" cy="4214812"/>
          </a:xfrm>
        </p:spPr>
        <p:txBody>
          <a:bodyPr/>
          <a:lstStyle/>
          <a:p>
            <a:endParaRPr lang="en-US" dirty="0"/>
          </a:p>
        </p:txBody>
      </p:sp>
      <p:sp>
        <p:nvSpPr>
          <p:cNvPr id="4" name="Line 8"/>
          <p:cNvSpPr>
            <a:spLocks noChangeShapeType="1"/>
          </p:cNvSpPr>
          <p:nvPr userDrawn="1"/>
        </p:nvSpPr>
        <p:spPr bwMode="auto">
          <a:xfrm>
            <a:off x="457200" y="381000"/>
            <a:ext cx="8229600" cy="0"/>
          </a:xfrm>
          <a:prstGeom prst="line">
            <a:avLst/>
          </a:prstGeom>
          <a:noFill/>
          <a:ln w="3175">
            <a:solidFill>
              <a:srgbClr val="646464"/>
            </a:solidFill>
            <a:round/>
            <a:headEnd/>
            <a:tailEnd/>
          </a:ln>
          <a:effectLst/>
        </p:spPr>
        <p:txBody>
          <a:bodyPr wrap="none" anchor="ctr"/>
          <a:lstStyle/>
          <a:p>
            <a:endParaRPr lang="en-US" dirty="0">
              <a:solidFill>
                <a:srgbClr val="000000"/>
              </a:solidFill>
            </a:endParaRPr>
          </a:p>
        </p:txBody>
      </p:sp>
      <p:sp>
        <p:nvSpPr>
          <p:cNvPr id="5" name="Line 8"/>
          <p:cNvSpPr>
            <a:spLocks noChangeShapeType="1"/>
          </p:cNvSpPr>
          <p:nvPr userDrawn="1"/>
        </p:nvSpPr>
        <p:spPr bwMode="auto">
          <a:xfrm>
            <a:off x="457200" y="1066800"/>
            <a:ext cx="8229600" cy="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wrap="none" anchor="ctr"/>
          <a:lstStyle/>
          <a:p>
            <a:endParaRPr lang="en-US" dirty="0">
              <a:solidFill>
                <a:srgbClr val="000000"/>
              </a:solidFill>
            </a:endParaRPr>
          </a:p>
        </p:txBody>
      </p:sp>
      <p:sp>
        <p:nvSpPr>
          <p:cNvPr id="6" name="Rectangle 5"/>
          <p:cNvSpPr>
            <a:spLocks noChangeArrowheads="1"/>
          </p:cNvSpPr>
          <p:nvPr userDrawn="1"/>
        </p:nvSpPr>
        <p:spPr bwMode="auto">
          <a:xfrm>
            <a:off x="3733800" y="5943600"/>
            <a:ext cx="2057400" cy="196850"/>
          </a:xfrm>
          <a:prstGeom prst="rect">
            <a:avLst/>
          </a:prstGeom>
          <a:noFill/>
          <a:ln w="9525">
            <a:noFill/>
            <a:miter lim="800000"/>
            <a:headEnd/>
            <a:tailEnd/>
          </a:ln>
          <a:effectLst/>
        </p:spPr>
        <p:txBody>
          <a:bodyPr lIns="0" tIns="0" rIns="0" bIns="0"/>
          <a:lstStyle/>
          <a:p>
            <a:r>
              <a:rPr lang="en-US" sz="1100" dirty="0" smtClean="0">
                <a:solidFill>
                  <a:srgbClr val="000000"/>
                </a:solidFill>
                <a:cs typeface="Arial" charset="0"/>
              </a:rPr>
              <a:t>Hedge Accounting</a:t>
            </a:r>
            <a:endParaRPr lang="en-US" sz="1100" dirty="0">
              <a:solidFill>
                <a:srgbClr val="000000"/>
              </a:solidFill>
              <a:cs typeface="Arial" charset="0"/>
            </a:endParaRPr>
          </a:p>
        </p:txBody>
      </p:sp>
      <p:sp>
        <p:nvSpPr>
          <p:cNvPr id="7" name="Rectangle 6"/>
          <p:cNvSpPr>
            <a:spLocks noChangeArrowheads="1"/>
          </p:cNvSpPr>
          <p:nvPr userDrawn="1"/>
        </p:nvSpPr>
        <p:spPr bwMode="auto">
          <a:xfrm>
            <a:off x="457200" y="5943600"/>
            <a:ext cx="663575" cy="196850"/>
          </a:xfrm>
          <a:prstGeom prst="rect">
            <a:avLst/>
          </a:prstGeom>
          <a:noFill/>
          <a:ln w="9525">
            <a:noFill/>
            <a:miter lim="800000"/>
            <a:headEnd/>
            <a:tailEnd/>
          </a:ln>
          <a:effectLst/>
        </p:spPr>
        <p:txBody>
          <a:bodyPr lIns="0" tIns="0" rIns="0" bIns="0"/>
          <a:lstStyle/>
          <a:p>
            <a:r>
              <a:rPr lang="en-US" sz="1100" dirty="0">
                <a:solidFill>
                  <a:srgbClr val="000000"/>
                </a:solidFill>
                <a:cs typeface="Arial" charset="0"/>
              </a:rPr>
              <a:t>Slide </a:t>
            </a:r>
            <a:fld id="{6F06E529-3AC5-444C-B74A-2318BC7E2C6E}" type="slidenum">
              <a:rPr lang="en-US" sz="1100">
                <a:solidFill>
                  <a:srgbClr val="000000"/>
                </a:solidFill>
                <a:cs typeface="Arial" charset="0"/>
              </a:rPr>
              <a:pPr/>
              <a:t>‹#›</a:t>
            </a:fld>
            <a:endParaRPr lang="en-US" sz="1100" dirty="0">
              <a:solidFill>
                <a:srgbClr val="000000"/>
              </a:solidFill>
              <a:cs typeface="Arial" charset="0"/>
            </a:endParaRPr>
          </a:p>
        </p:txBody>
      </p:sp>
      <p:grpSp>
        <p:nvGrpSpPr>
          <p:cNvPr id="8" name="Group 62"/>
          <p:cNvGrpSpPr>
            <a:grpSpLocks/>
          </p:cNvGrpSpPr>
          <p:nvPr userDrawn="1"/>
        </p:nvGrpSpPr>
        <p:grpSpPr bwMode="auto">
          <a:xfrm>
            <a:off x="7315200" y="6248400"/>
            <a:ext cx="1484313" cy="334962"/>
            <a:chOff x="4554" y="4058"/>
            <a:chExt cx="935" cy="211"/>
          </a:xfrm>
        </p:grpSpPr>
        <p:sp>
          <p:nvSpPr>
            <p:cNvPr id="9" name="Freeform 37"/>
            <p:cNvSpPr>
              <a:spLocks noEditPoints="1"/>
            </p:cNvSpPr>
            <p:nvPr userDrawn="1"/>
          </p:nvSpPr>
          <p:spPr bwMode="black">
            <a:xfrm>
              <a:off x="4554" y="4058"/>
              <a:ext cx="118" cy="99"/>
            </a:xfrm>
            <a:custGeom>
              <a:avLst/>
              <a:gdLst/>
              <a:ahLst/>
              <a:cxnLst>
                <a:cxn ang="0">
                  <a:pos x="164" y="0"/>
                </a:cxn>
                <a:cxn ang="0">
                  <a:pos x="138" y="129"/>
                </a:cxn>
                <a:cxn ang="0">
                  <a:pos x="108" y="129"/>
                </a:cxn>
                <a:cxn ang="0">
                  <a:pos x="132" y="0"/>
                </a:cxn>
                <a:cxn ang="0">
                  <a:pos x="164" y="0"/>
                </a:cxn>
                <a:cxn ang="0">
                  <a:pos x="116" y="0"/>
                </a:cxn>
                <a:cxn ang="0">
                  <a:pos x="110" y="32"/>
                </a:cxn>
                <a:cxn ang="0">
                  <a:pos x="27" y="32"/>
                </a:cxn>
                <a:cxn ang="0">
                  <a:pos x="33" y="0"/>
                </a:cxn>
                <a:cxn ang="0">
                  <a:pos x="116" y="0"/>
                </a:cxn>
                <a:cxn ang="0">
                  <a:pos x="211" y="0"/>
                </a:cxn>
                <a:cxn ang="0">
                  <a:pos x="176" y="177"/>
                </a:cxn>
                <a:cxn ang="0">
                  <a:pos x="0" y="177"/>
                </a:cxn>
                <a:cxn ang="0">
                  <a:pos x="7" y="145"/>
                </a:cxn>
                <a:cxn ang="0">
                  <a:pos x="152" y="145"/>
                </a:cxn>
                <a:cxn ang="0">
                  <a:pos x="181" y="0"/>
                </a:cxn>
                <a:cxn ang="0">
                  <a:pos x="211" y="0"/>
                </a:cxn>
                <a:cxn ang="0">
                  <a:pos x="106" y="48"/>
                </a:cxn>
                <a:cxn ang="0">
                  <a:pos x="100" y="80"/>
                </a:cxn>
                <a:cxn ang="0">
                  <a:pos x="18" y="80"/>
                </a:cxn>
                <a:cxn ang="0">
                  <a:pos x="24" y="48"/>
                </a:cxn>
                <a:cxn ang="0">
                  <a:pos x="106" y="48"/>
                </a:cxn>
                <a:cxn ang="0">
                  <a:pos x="97" y="97"/>
                </a:cxn>
                <a:cxn ang="0">
                  <a:pos x="91" y="129"/>
                </a:cxn>
                <a:cxn ang="0">
                  <a:pos x="10" y="129"/>
                </a:cxn>
                <a:cxn ang="0">
                  <a:pos x="14" y="97"/>
                </a:cxn>
                <a:cxn ang="0">
                  <a:pos x="97" y="97"/>
                </a:cxn>
              </a:cxnLst>
              <a:rect l="0" t="0" r="r" b="b"/>
              <a:pathLst>
                <a:path w="211" h="177">
                  <a:moveTo>
                    <a:pt x="164" y="0"/>
                  </a:moveTo>
                  <a:lnTo>
                    <a:pt x="138" y="129"/>
                  </a:lnTo>
                  <a:lnTo>
                    <a:pt x="108" y="129"/>
                  </a:lnTo>
                  <a:lnTo>
                    <a:pt x="132" y="0"/>
                  </a:lnTo>
                  <a:lnTo>
                    <a:pt x="164" y="0"/>
                  </a:lnTo>
                  <a:close/>
                  <a:moveTo>
                    <a:pt x="116" y="0"/>
                  </a:moveTo>
                  <a:lnTo>
                    <a:pt x="110" y="32"/>
                  </a:lnTo>
                  <a:lnTo>
                    <a:pt x="27" y="32"/>
                  </a:lnTo>
                  <a:lnTo>
                    <a:pt x="33" y="0"/>
                  </a:lnTo>
                  <a:lnTo>
                    <a:pt x="116" y="0"/>
                  </a:lnTo>
                  <a:close/>
                  <a:moveTo>
                    <a:pt x="211" y="0"/>
                  </a:moveTo>
                  <a:lnTo>
                    <a:pt x="176" y="177"/>
                  </a:lnTo>
                  <a:lnTo>
                    <a:pt x="0" y="177"/>
                  </a:lnTo>
                  <a:lnTo>
                    <a:pt x="7" y="145"/>
                  </a:lnTo>
                  <a:lnTo>
                    <a:pt x="152" y="145"/>
                  </a:lnTo>
                  <a:lnTo>
                    <a:pt x="181" y="0"/>
                  </a:lnTo>
                  <a:lnTo>
                    <a:pt x="211" y="0"/>
                  </a:lnTo>
                  <a:close/>
                  <a:moveTo>
                    <a:pt x="106" y="48"/>
                  </a:moveTo>
                  <a:lnTo>
                    <a:pt x="100" y="80"/>
                  </a:lnTo>
                  <a:lnTo>
                    <a:pt x="18" y="80"/>
                  </a:lnTo>
                  <a:lnTo>
                    <a:pt x="24" y="48"/>
                  </a:lnTo>
                  <a:lnTo>
                    <a:pt x="106" y="48"/>
                  </a:lnTo>
                  <a:close/>
                  <a:moveTo>
                    <a:pt x="97" y="97"/>
                  </a:moveTo>
                  <a:lnTo>
                    <a:pt x="91" y="129"/>
                  </a:lnTo>
                  <a:lnTo>
                    <a:pt x="10" y="129"/>
                  </a:lnTo>
                  <a:lnTo>
                    <a:pt x="14" y="97"/>
                  </a:lnTo>
                  <a:lnTo>
                    <a:pt x="97" y="97"/>
                  </a:lnTo>
                  <a:close/>
                </a:path>
              </a:pathLst>
            </a:custGeom>
            <a:solidFill>
              <a:schemeClr val="tx1"/>
            </a:solidFill>
            <a:ln w="9525">
              <a:noFill/>
              <a:round/>
              <a:headEnd/>
              <a:tailEnd/>
            </a:ln>
          </p:spPr>
          <p:txBody>
            <a:bodyPr/>
            <a:lstStyle/>
            <a:p>
              <a:endParaRPr lang="en-NZ" dirty="0">
                <a:solidFill>
                  <a:srgbClr val="000000"/>
                </a:solidFill>
              </a:endParaRPr>
            </a:p>
          </p:txBody>
        </p:sp>
        <p:sp>
          <p:nvSpPr>
            <p:cNvPr id="10" name="Freeform 38"/>
            <p:cNvSpPr>
              <a:spLocks noEditPoints="1"/>
            </p:cNvSpPr>
            <p:nvPr userDrawn="1"/>
          </p:nvSpPr>
          <p:spPr bwMode="black">
            <a:xfrm>
              <a:off x="4690" y="4058"/>
              <a:ext cx="799" cy="102"/>
            </a:xfrm>
            <a:custGeom>
              <a:avLst/>
              <a:gdLst/>
              <a:ahLst/>
              <a:cxnLst>
                <a:cxn ang="0">
                  <a:pos x="909" y="167"/>
                </a:cxn>
                <a:cxn ang="0">
                  <a:pos x="895" y="108"/>
                </a:cxn>
                <a:cxn ang="0">
                  <a:pos x="955" y="56"/>
                </a:cxn>
                <a:cxn ang="0">
                  <a:pos x="979" y="94"/>
                </a:cxn>
                <a:cxn ang="0">
                  <a:pos x="1351" y="49"/>
                </a:cxn>
                <a:cxn ang="0">
                  <a:pos x="1295" y="140"/>
                </a:cxn>
                <a:cxn ang="0">
                  <a:pos x="1357" y="181"/>
                </a:cxn>
                <a:cxn ang="0">
                  <a:pos x="1384" y="162"/>
                </a:cxn>
                <a:cxn ang="0">
                  <a:pos x="1338" y="162"/>
                </a:cxn>
                <a:cxn ang="0">
                  <a:pos x="1328" y="103"/>
                </a:cxn>
                <a:cxn ang="0">
                  <a:pos x="1395" y="56"/>
                </a:cxn>
                <a:cxn ang="0">
                  <a:pos x="1420" y="49"/>
                </a:cxn>
                <a:cxn ang="0">
                  <a:pos x="1192" y="46"/>
                </a:cxn>
                <a:cxn ang="0">
                  <a:pos x="1282" y="46"/>
                </a:cxn>
                <a:cxn ang="0">
                  <a:pos x="1111" y="153"/>
                </a:cxn>
                <a:cxn ang="0">
                  <a:pos x="1067" y="167"/>
                </a:cxn>
                <a:cxn ang="0">
                  <a:pos x="1049" y="134"/>
                </a:cxn>
                <a:cxn ang="0">
                  <a:pos x="1021" y="143"/>
                </a:cxn>
                <a:cxn ang="0">
                  <a:pos x="1071" y="181"/>
                </a:cxn>
                <a:cxn ang="0">
                  <a:pos x="1132" y="143"/>
                </a:cxn>
                <a:cxn ang="0">
                  <a:pos x="975" y="46"/>
                </a:cxn>
                <a:cxn ang="0">
                  <a:pos x="878" y="80"/>
                </a:cxn>
                <a:cxn ang="0">
                  <a:pos x="879" y="167"/>
                </a:cxn>
                <a:cxn ang="0">
                  <a:pos x="984" y="156"/>
                </a:cxn>
                <a:cxn ang="0">
                  <a:pos x="1000" y="64"/>
                </a:cxn>
                <a:cxn ang="0">
                  <a:pos x="829" y="80"/>
                </a:cxn>
                <a:cxn ang="0">
                  <a:pos x="795" y="100"/>
                </a:cxn>
                <a:cxn ang="0">
                  <a:pos x="721" y="99"/>
                </a:cxn>
                <a:cxn ang="0">
                  <a:pos x="698" y="65"/>
                </a:cxn>
                <a:cxn ang="0">
                  <a:pos x="668" y="40"/>
                </a:cxn>
                <a:cxn ang="0">
                  <a:pos x="630" y="69"/>
                </a:cxn>
                <a:cxn ang="0">
                  <a:pos x="603" y="126"/>
                </a:cxn>
                <a:cxn ang="0">
                  <a:pos x="602" y="172"/>
                </a:cxn>
                <a:cxn ang="0">
                  <a:pos x="659" y="170"/>
                </a:cxn>
                <a:cxn ang="0">
                  <a:pos x="478" y="45"/>
                </a:cxn>
                <a:cxn ang="0">
                  <a:pos x="559" y="61"/>
                </a:cxn>
                <a:cxn ang="0">
                  <a:pos x="435" y="43"/>
                </a:cxn>
                <a:cxn ang="0">
                  <a:pos x="383" y="81"/>
                </a:cxn>
                <a:cxn ang="0">
                  <a:pos x="416" y="129"/>
                </a:cxn>
                <a:cxn ang="0">
                  <a:pos x="421" y="162"/>
                </a:cxn>
                <a:cxn ang="0">
                  <a:pos x="378" y="148"/>
                </a:cxn>
                <a:cxn ang="0">
                  <a:pos x="407" y="180"/>
                </a:cxn>
                <a:cxn ang="0">
                  <a:pos x="453" y="130"/>
                </a:cxn>
                <a:cxn ang="0">
                  <a:pos x="410" y="84"/>
                </a:cxn>
                <a:cxn ang="0">
                  <a:pos x="422" y="56"/>
                </a:cxn>
                <a:cxn ang="0">
                  <a:pos x="464" y="53"/>
                </a:cxn>
                <a:cxn ang="0">
                  <a:pos x="273" y="46"/>
                </a:cxn>
                <a:cxn ang="0">
                  <a:pos x="364" y="46"/>
                </a:cxn>
                <a:cxn ang="0">
                  <a:pos x="216" y="177"/>
                </a:cxn>
                <a:cxn ang="0">
                  <a:pos x="226" y="73"/>
                </a:cxn>
                <a:cxn ang="0">
                  <a:pos x="194" y="46"/>
                </a:cxn>
                <a:cxn ang="0">
                  <a:pos x="102" y="156"/>
                </a:cxn>
                <a:cxn ang="0">
                  <a:pos x="118" y="73"/>
                </a:cxn>
                <a:cxn ang="0">
                  <a:pos x="127" y="22"/>
                </a:cxn>
                <a:cxn ang="0">
                  <a:pos x="654" y="69"/>
                </a:cxn>
                <a:cxn ang="0">
                  <a:pos x="679" y="53"/>
                </a:cxn>
                <a:cxn ang="0">
                  <a:pos x="645" y="164"/>
                </a:cxn>
                <a:cxn ang="0">
                  <a:pos x="621" y="132"/>
                </a:cxn>
                <a:cxn ang="0">
                  <a:pos x="645" y="164"/>
                </a:cxn>
                <a:cxn ang="0">
                  <a:pos x="181" y="59"/>
                </a:cxn>
                <a:cxn ang="0">
                  <a:pos x="192" y="94"/>
                </a:cxn>
              </a:cxnLst>
              <a:rect l="0" t="0" r="r" b="b"/>
              <a:pathLst>
                <a:path w="1430" h="181">
                  <a:moveTo>
                    <a:pt x="965" y="143"/>
                  </a:moveTo>
                  <a:lnTo>
                    <a:pt x="965" y="143"/>
                  </a:lnTo>
                  <a:lnTo>
                    <a:pt x="955" y="154"/>
                  </a:lnTo>
                  <a:lnTo>
                    <a:pt x="946" y="164"/>
                  </a:lnTo>
                  <a:lnTo>
                    <a:pt x="935" y="169"/>
                  </a:lnTo>
                  <a:lnTo>
                    <a:pt x="924" y="170"/>
                  </a:lnTo>
                  <a:lnTo>
                    <a:pt x="924" y="170"/>
                  </a:lnTo>
                  <a:lnTo>
                    <a:pt x="916" y="170"/>
                  </a:lnTo>
                  <a:lnTo>
                    <a:pt x="909" y="167"/>
                  </a:lnTo>
                  <a:lnTo>
                    <a:pt x="905" y="165"/>
                  </a:lnTo>
                  <a:lnTo>
                    <a:pt x="900" y="161"/>
                  </a:lnTo>
                  <a:lnTo>
                    <a:pt x="897" y="156"/>
                  </a:lnTo>
                  <a:lnTo>
                    <a:pt x="894" y="150"/>
                  </a:lnTo>
                  <a:lnTo>
                    <a:pt x="892" y="143"/>
                  </a:lnTo>
                  <a:lnTo>
                    <a:pt x="892" y="134"/>
                  </a:lnTo>
                  <a:lnTo>
                    <a:pt x="892" y="134"/>
                  </a:lnTo>
                  <a:lnTo>
                    <a:pt x="892" y="121"/>
                  </a:lnTo>
                  <a:lnTo>
                    <a:pt x="895" y="108"/>
                  </a:lnTo>
                  <a:lnTo>
                    <a:pt x="900" y="96"/>
                  </a:lnTo>
                  <a:lnTo>
                    <a:pt x="906" y="83"/>
                  </a:lnTo>
                  <a:lnTo>
                    <a:pt x="906" y="83"/>
                  </a:lnTo>
                  <a:lnTo>
                    <a:pt x="916" y="72"/>
                  </a:lnTo>
                  <a:lnTo>
                    <a:pt x="925" y="62"/>
                  </a:lnTo>
                  <a:lnTo>
                    <a:pt x="936" y="57"/>
                  </a:lnTo>
                  <a:lnTo>
                    <a:pt x="949" y="56"/>
                  </a:lnTo>
                  <a:lnTo>
                    <a:pt x="949" y="56"/>
                  </a:lnTo>
                  <a:lnTo>
                    <a:pt x="955" y="56"/>
                  </a:lnTo>
                  <a:lnTo>
                    <a:pt x="962" y="59"/>
                  </a:lnTo>
                  <a:lnTo>
                    <a:pt x="968" y="62"/>
                  </a:lnTo>
                  <a:lnTo>
                    <a:pt x="973" y="67"/>
                  </a:lnTo>
                  <a:lnTo>
                    <a:pt x="973" y="67"/>
                  </a:lnTo>
                  <a:lnTo>
                    <a:pt x="976" y="73"/>
                  </a:lnTo>
                  <a:lnTo>
                    <a:pt x="978" y="80"/>
                  </a:lnTo>
                  <a:lnTo>
                    <a:pt x="979" y="86"/>
                  </a:lnTo>
                  <a:lnTo>
                    <a:pt x="979" y="94"/>
                  </a:lnTo>
                  <a:lnTo>
                    <a:pt x="979" y="94"/>
                  </a:lnTo>
                  <a:lnTo>
                    <a:pt x="979" y="107"/>
                  </a:lnTo>
                  <a:lnTo>
                    <a:pt x="976" y="119"/>
                  </a:lnTo>
                  <a:lnTo>
                    <a:pt x="971" y="132"/>
                  </a:lnTo>
                  <a:lnTo>
                    <a:pt x="965" y="143"/>
                  </a:lnTo>
                  <a:lnTo>
                    <a:pt x="965" y="143"/>
                  </a:lnTo>
                  <a:close/>
                  <a:moveTo>
                    <a:pt x="1385" y="43"/>
                  </a:moveTo>
                  <a:lnTo>
                    <a:pt x="1385" y="43"/>
                  </a:lnTo>
                  <a:lnTo>
                    <a:pt x="1366" y="45"/>
                  </a:lnTo>
                  <a:lnTo>
                    <a:pt x="1351" y="49"/>
                  </a:lnTo>
                  <a:lnTo>
                    <a:pt x="1335" y="56"/>
                  </a:lnTo>
                  <a:lnTo>
                    <a:pt x="1322" y="67"/>
                  </a:lnTo>
                  <a:lnTo>
                    <a:pt x="1322" y="67"/>
                  </a:lnTo>
                  <a:lnTo>
                    <a:pt x="1309" y="80"/>
                  </a:lnTo>
                  <a:lnTo>
                    <a:pt x="1301" y="94"/>
                  </a:lnTo>
                  <a:lnTo>
                    <a:pt x="1295" y="111"/>
                  </a:lnTo>
                  <a:lnTo>
                    <a:pt x="1293" y="129"/>
                  </a:lnTo>
                  <a:lnTo>
                    <a:pt x="1293" y="129"/>
                  </a:lnTo>
                  <a:lnTo>
                    <a:pt x="1295" y="140"/>
                  </a:lnTo>
                  <a:lnTo>
                    <a:pt x="1298" y="151"/>
                  </a:lnTo>
                  <a:lnTo>
                    <a:pt x="1305" y="161"/>
                  </a:lnTo>
                  <a:lnTo>
                    <a:pt x="1314" y="169"/>
                  </a:lnTo>
                  <a:lnTo>
                    <a:pt x="1314" y="169"/>
                  </a:lnTo>
                  <a:lnTo>
                    <a:pt x="1324" y="173"/>
                  </a:lnTo>
                  <a:lnTo>
                    <a:pt x="1333" y="178"/>
                  </a:lnTo>
                  <a:lnTo>
                    <a:pt x="1344" y="180"/>
                  </a:lnTo>
                  <a:lnTo>
                    <a:pt x="1357" y="181"/>
                  </a:lnTo>
                  <a:lnTo>
                    <a:pt x="1357" y="181"/>
                  </a:lnTo>
                  <a:lnTo>
                    <a:pt x="1368" y="180"/>
                  </a:lnTo>
                  <a:lnTo>
                    <a:pt x="1381" y="178"/>
                  </a:lnTo>
                  <a:lnTo>
                    <a:pt x="1409" y="170"/>
                  </a:lnTo>
                  <a:lnTo>
                    <a:pt x="1420" y="119"/>
                  </a:lnTo>
                  <a:lnTo>
                    <a:pt x="1420" y="119"/>
                  </a:lnTo>
                  <a:lnTo>
                    <a:pt x="1408" y="121"/>
                  </a:lnTo>
                  <a:lnTo>
                    <a:pt x="1408" y="121"/>
                  </a:lnTo>
                  <a:lnTo>
                    <a:pt x="1392" y="119"/>
                  </a:lnTo>
                  <a:lnTo>
                    <a:pt x="1384" y="162"/>
                  </a:lnTo>
                  <a:lnTo>
                    <a:pt x="1384" y="162"/>
                  </a:lnTo>
                  <a:lnTo>
                    <a:pt x="1381" y="165"/>
                  </a:lnTo>
                  <a:lnTo>
                    <a:pt x="1374" y="167"/>
                  </a:lnTo>
                  <a:lnTo>
                    <a:pt x="1368" y="169"/>
                  </a:lnTo>
                  <a:lnTo>
                    <a:pt x="1357" y="169"/>
                  </a:lnTo>
                  <a:lnTo>
                    <a:pt x="1357" y="169"/>
                  </a:lnTo>
                  <a:lnTo>
                    <a:pt x="1351" y="167"/>
                  </a:lnTo>
                  <a:lnTo>
                    <a:pt x="1343" y="165"/>
                  </a:lnTo>
                  <a:lnTo>
                    <a:pt x="1338" y="162"/>
                  </a:lnTo>
                  <a:lnTo>
                    <a:pt x="1333" y="158"/>
                  </a:lnTo>
                  <a:lnTo>
                    <a:pt x="1333" y="158"/>
                  </a:lnTo>
                  <a:lnTo>
                    <a:pt x="1330" y="153"/>
                  </a:lnTo>
                  <a:lnTo>
                    <a:pt x="1327" y="146"/>
                  </a:lnTo>
                  <a:lnTo>
                    <a:pt x="1325" y="138"/>
                  </a:lnTo>
                  <a:lnTo>
                    <a:pt x="1325" y="130"/>
                  </a:lnTo>
                  <a:lnTo>
                    <a:pt x="1325" y="130"/>
                  </a:lnTo>
                  <a:lnTo>
                    <a:pt x="1325" y="118"/>
                  </a:lnTo>
                  <a:lnTo>
                    <a:pt x="1328" y="103"/>
                  </a:lnTo>
                  <a:lnTo>
                    <a:pt x="1333" y="92"/>
                  </a:lnTo>
                  <a:lnTo>
                    <a:pt x="1341" y="80"/>
                  </a:lnTo>
                  <a:lnTo>
                    <a:pt x="1341" y="80"/>
                  </a:lnTo>
                  <a:lnTo>
                    <a:pt x="1351" y="69"/>
                  </a:lnTo>
                  <a:lnTo>
                    <a:pt x="1360" y="61"/>
                  </a:lnTo>
                  <a:lnTo>
                    <a:pt x="1373" y="56"/>
                  </a:lnTo>
                  <a:lnTo>
                    <a:pt x="1385" y="54"/>
                  </a:lnTo>
                  <a:lnTo>
                    <a:pt x="1385" y="54"/>
                  </a:lnTo>
                  <a:lnTo>
                    <a:pt x="1395" y="56"/>
                  </a:lnTo>
                  <a:lnTo>
                    <a:pt x="1404" y="59"/>
                  </a:lnTo>
                  <a:lnTo>
                    <a:pt x="1404" y="59"/>
                  </a:lnTo>
                  <a:lnTo>
                    <a:pt x="1414" y="65"/>
                  </a:lnTo>
                  <a:lnTo>
                    <a:pt x="1417" y="70"/>
                  </a:lnTo>
                  <a:lnTo>
                    <a:pt x="1419" y="73"/>
                  </a:lnTo>
                  <a:lnTo>
                    <a:pt x="1422" y="73"/>
                  </a:lnTo>
                  <a:lnTo>
                    <a:pt x="1430" y="56"/>
                  </a:lnTo>
                  <a:lnTo>
                    <a:pt x="1430" y="56"/>
                  </a:lnTo>
                  <a:lnTo>
                    <a:pt x="1420" y="49"/>
                  </a:lnTo>
                  <a:lnTo>
                    <a:pt x="1411" y="46"/>
                  </a:lnTo>
                  <a:lnTo>
                    <a:pt x="1398" y="45"/>
                  </a:lnTo>
                  <a:lnTo>
                    <a:pt x="1385" y="43"/>
                  </a:lnTo>
                  <a:lnTo>
                    <a:pt x="1385" y="43"/>
                  </a:lnTo>
                  <a:close/>
                  <a:moveTo>
                    <a:pt x="1282" y="46"/>
                  </a:moveTo>
                  <a:lnTo>
                    <a:pt x="1282" y="46"/>
                  </a:lnTo>
                  <a:lnTo>
                    <a:pt x="1276" y="46"/>
                  </a:lnTo>
                  <a:lnTo>
                    <a:pt x="1257" y="134"/>
                  </a:lnTo>
                  <a:lnTo>
                    <a:pt x="1192" y="46"/>
                  </a:lnTo>
                  <a:lnTo>
                    <a:pt x="1174" y="46"/>
                  </a:lnTo>
                  <a:lnTo>
                    <a:pt x="1149" y="177"/>
                  </a:lnTo>
                  <a:lnTo>
                    <a:pt x="1165" y="177"/>
                  </a:lnTo>
                  <a:lnTo>
                    <a:pt x="1182" y="83"/>
                  </a:lnTo>
                  <a:lnTo>
                    <a:pt x="1249" y="177"/>
                  </a:lnTo>
                  <a:lnTo>
                    <a:pt x="1263" y="177"/>
                  </a:lnTo>
                  <a:lnTo>
                    <a:pt x="1290" y="46"/>
                  </a:lnTo>
                  <a:lnTo>
                    <a:pt x="1290" y="46"/>
                  </a:lnTo>
                  <a:lnTo>
                    <a:pt x="1282" y="46"/>
                  </a:lnTo>
                  <a:lnTo>
                    <a:pt x="1282" y="46"/>
                  </a:lnTo>
                  <a:close/>
                  <a:moveTo>
                    <a:pt x="1144" y="48"/>
                  </a:moveTo>
                  <a:lnTo>
                    <a:pt x="1144" y="48"/>
                  </a:lnTo>
                  <a:lnTo>
                    <a:pt x="1138" y="46"/>
                  </a:lnTo>
                  <a:lnTo>
                    <a:pt x="1120" y="132"/>
                  </a:lnTo>
                  <a:lnTo>
                    <a:pt x="1120" y="132"/>
                  </a:lnTo>
                  <a:lnTo>
                    <a:pt x="1117" y="140"/>
                  </a:lnTo>
                  <a:lnTo>
                    <a:pt x="1114" y="146"/>
                  </a:lnTo>
                  <a:lnTo>
                    <a:pt x="1111" y="153"/>
                  </a:lnTo>
                  <a:lnTo>
                    <a:pt x="1105" y="158"/>
                  </a:lnTo>
                  <a:lnTo>
                    <a:pt x="1105" y="158"/>
                  </a:lnTo>
                  <a:lnTo>
                    <a:pt x="1100" y="162"/>
                  </a:lnTo>
                  <a:lnTo>
                    <a:pt x="1092" y="165"/>
                  </a:lnTo>
                  <a:lnTo>
                    <a:pt x="1086" y="167"/>
                  </a:lnTo>
                  <a:lnTo>
                    <a:pt x="1078" y="169"/>
                  </a:lnTo>
                  <a:lnTo>
                    <a:pt x="1078" y="169"/>
                  </a:lnTo>
                  <a:lnTo>
                    <a:pt x="1071" y="169"/>
                  </a:lnTo>
                  <a:lnTo>
                    <a:pt x="1067" y="167"/>
                  </a:lnTo>
                  <a:lnTo>
                    <a:pt x="1062" y="164"/>
                  </a:lnTo>
                  <a:lnTo>
                    <a:pt x="1057" y="161"/>
                  </a:lnTo>
                  <a:lnTo>
                    <a:pt x="1057" y="161"/>
                  </a:lnTo>
                  <a:lnTo>
                    <a:pt x="1054" y="158"/>
                  </a:lnTo>
                  <a:lnTo>
                    <a:pt x="1051" y="153"/>
                  </a:lnTo>
                  <a:lnTo>
                    <a:pt x="1049" y="146"/>
                  </a:lnTo>
                  <a:lnTo>
                    <a:pt x="1049" y="142"/>
                  </a:lnTo>
                  <a:lnTo>
                    <a:pt x="1049" y="142"/>
                  </a:lnTo>
                  <a:lnTo>
                    <a:pt x="1049" y="134"/>
                  </a:lnTo>
                  <a:lnTo>
                    <a:pt x="1067" y="48"/>
                  </a:lnTo>
                  <a:lnTo>
                    <a:pt x="1067" y="48"/>
                  </a:lnTo>
                  <a:lnTo>
                    <a:pt x="1055" y="48"/>
                  </a:lnTo>
                  <a:lnTo>
                    <a:pt x="1055" y="48"/>
                  </a:lnTo>
                  <a:lnTo>
                    <a:pt x="1038" y="48"/>
                  </a:lnTo>
                  <a:lnTo>
                    <a:pt x="1022" y="134"/>
                  </a:lnTo>
                  <a:lnTo>
                    <a:pt x="1022" y="134"/>
                  </a:lnTo>
                  <a:lnTo>
                    <a:pt x="1021" y="143"/>
                  </a:lnTo>
                  <a:lnTo>
                    <a:pt x="1021" y="143"/>
                  </a:lnTo>
                  <a:lnTo>
                    <a:pt x="1022" y="153"/>
                  </a:lnTo>
                  <a:lnTo>
                    <a:pt x="1025" y="161"/>
                  </a:lnTo>
                  <a:lnTo>
                    <a:pt x="1030" y="167"/>
                  </a:lnTo>
                  <a:lnTo>
                    <a:pt x="1036" y="173"/>
                  </a:lnTo>
                  <a:lnTo>
                    <a:pt x="1036" y="173"/>
                  </a:lnTo>
                  <a:lnTo>
                    <a:pt x="1044" y="177"/>
                  </a:lnTo>
                  <a:lnTo>
                    <a:pt x="1052" y="178"/>
                  </a:lnTo>
                  <a:lnTo>
                    <a:pt x="1062" y="180"/>
                  </a:lnTo>
                  <a:lnTo>
                    <a:pt x="1071" y="181"/>
                  </a:lnTo>
                  <a:lnTo>
                    <a:pt x="1071" y="181"/>
                  </a:lnTo>
                  <a:lnTo>
                    <a:pt x="1082" y="180"/>
                  </a:lnTo>
                  <a:lnTo>
                    <a:pt x="1094" y="178"/>
                  </a:lnTo>
                  <a:lnTo>
                    <a:pt x="1103" y="173"/>
                  </a:lnTo>
                  <a:lnTo>
                    <a:pt x="1113" y="169"/>
                  </a:lnTo>
                  <a:lnTo>
                    <a:pt x="1113" y="169"/>
                  </a:lnTo>
                  <a:lnTo>
                    <a:pt x="1120" y="161"/>
                  </a:lnTo>
                  <a:lnTo>
                    <a:pt x="1127" y="153"/>
                  </a:lnTo>
                  <a:lnTo>
                    <a:pt x="1132" y="143"/>
                  </a:lnTo>
                  <a:lnTo>
                    <a:pt x="1135" y="132"/>
                  </a:lnTo>
                  <a:lnTo>
                    <a:pt x="1152" y="48"/>
                  </a:lnTo>
                  <a:lnTo>
                    <a:pt x="1152" y="48"/>
                  </a:lnTo>
                  <a:lnTo>
                    <a:pt x="1144" y="48"/>
                  </a:lnTo>
                  <a:lnTo>
                    <a:pt x="1144" y="48"/>
                  </a:lnTo>
                  <a:close/>
                  <a:moveTo>
                    <a:pt x="994" y="56"/>
                  </a:moveTo>
                  <a:lnTo>
                    <a:pt x="994" y="56"/>
                  </a:lnTo>
                  <a:lnTo>
                    <a:pt x="984" y="51"/>
                  </a:lnTo>
                  <a:lnTo>
                    <a:pt x="975" y="46"/>
                  </a:lnTo>
                  <a:lnTo>
                    <a:pt x="963" y="45"/>
                  </a:lnTo>
                  <a:lnTo>
                    <a:pt x="951" y="43"/>
                  </a:lnTo>
                  <a:lnTo>
                    <a:pt x="951" y="43"/>
                  </a:lnTo>
                  <a:lnTo>
                    <a:pt x="933" y="45"/>
                  </a:lnTo>
                  <a:lnTo>
                    <a:pt x="917" y="49"/>
                  </a:lnTo>
                  <a:lnTo>
                    <a:pt x="903" y="56"/>
                  </a:lnTo>
                  <a:lnTo>
                    <a:pt x="890" y="67"/>
                  </a:lnTo>
                  <a:lnTo>
                    <a:pt x="890" y="67"/>
                  </a:lnTo>
                  <a:lnTo>
                    <a:pt x="878" y="80"/>
                  </a:lnTo>
                  <a:lnTo>
                    <a:pt x="870" y="94"/>
                  </a:lnTo>
                  <a:lnTo>
                    <a:pt x="865" y="110"/>
                  </a:lnTo>
                  <a:lnTo>
                    <a:pt x="863" y="127"/>
                  </a:lnTo>
                  <a:lnTo>
                    <a:pt x="863" y="127"/>
                  </a:lnTo>
                  <a:lnTo>
                    <a:pt x="863" y="138"/>
                  </a:lnTo>
                  <a:lnTo>
                    <a:pt x="867" y="150"/>
                  </a:lnTo>
                  <a:lnTo>
                    <a:pt x="871" y="159"/>
                  </a:lnTo>
                  <a:lnTo>
                    <a:pt x="879" y="167"/>
                  </a:lnTo>
                  <a:lnTo>
                    <a:pt x="879" y="167"/>
                  </a:lnTo>
                  <a:lnTo>
                    <a:pt x="887" y="173"/>
                  </a:lnTo>
                  <a:lnTo>
                    <a:pt x="897" y="177"/>
                  </a:lnTo>
                  <a:lnTo>
                    <a:pt x="908" y="180"/>
                  </a:lnTo>
                  <a:lnTo>
                    <a:pt x="921" y="181"/>
                  </a:lnTo>
                  <a:lnTo>
                    <a:pt x="921" y="181"/>
                  </a:lnTo>
                  <a:lnTo>
                    <a:pt x="938" y="180"/>
                  </a:lnTo>
                  <a:lnTo>
                    <a:pt x="954" y="175"/>
                  </a:lnTo>
                  <a:lnTo>
                    <a:pt x="970" y="167"/>
                  </a:lnTo>
                  <a:lnTo>
                    <a:pt x="984" y="156"/>
                  </a:lnTo>
                  <a:lnTo>
                    <a:pt x="984" y="156"/>
                  </a:lnTo>
                  <a:lnTo>
                    <a:pt x="995" y="143"/>
                  </a:lnTo>
                  <a:lnTo>
                    <a:pt x="1003" y="129"/>
                  </a:lnTo>
                  <a:lnTo>
                    <a:pt x="1008" y="113"/>
                  </a:lnTo>
                  <a:lnTo>
                    <a:pt x="1009" y="96"/>
                  </a:lnTo>
                  <a:lnTo>
                    <a:pt x="1009" y="96"/>
                  </a:lnTo>
                  <a:lnTo>
                    <a:pt x="1009" y="84"/>
                  </a:lnTo>
                  <a:lnTo>
                    <a:pt x="1006" y="73"/>
                  </a:lnTo>
                  <a:lnTo>
                    <a:pt x="1000" y="64"/>
                  </a:lnTo>
                  <a:lnTo>
                    <a:pt x="994" y="56"/>
                  </a:lnTo>
                  <a:lnTo>
                    <a:pt x="994" y="56"/>
                  </a:lnTo>
                  <a:close/>
                  <a:moveTo>
                    <a:pt x="894" y="2"/>
                  </a:moveTo>
                  <a:lnTo>
                    <a:pt x="894" y="2"/>
                  </a:lnTo>
                  <a:lnTo>
                    <a:pt x="889" y="2"/>
                  </a:lnTo>
                  <a:lnTo>
                    <a:pt x="883" y="0"/>
                  </a:lnTo>
                  <a:lnTo>
                    <a:pt x="883" y="0"/>
                  </a:lnTo>
                  <a:lnTo>
                    <a:pt x="856" y="43"/>
                  </a:lnTo>
                  <a:lnTo>
                    <a:pt x="829" y="80"/>
                  </a:lnTo>
                  <a:lnTo>
                    <a:pt x="829" y="80"/>
                  </a:lnTo>
                  <a:lnTo>
                    <a:pt x="805" y="0"/>
                  </a:lnTo>
                  <a:lnTo>
                    <a:pt x="805" y="0"/>
                  </a:lnTo>
                  <a:lnTo>
                    <a:pt x="795" y="2"/>
                  </a:lnTo>
                  <a:lnTo>
                    <a:pt x="786" y="2"/>
                  </a:lnTo>
                  <a:lnTo>
                    <a:pt x="786" y="2"/>
                  </a:lnTo>
                  <a:lnTo>
                    <a:pt x="773" y="2"/>
                  </a:lnTo>
                  <a:lnTo>
                    <a:pt x="760" y="0"/>
                  </a:lnTo>
                  <a:lnTo>
                    <a:pt x="795" y="100"/>
                  </a:lnTo>
                  <a:lnTo>
                    <a:pt x="781" y="177"/>
                  </a:lnTo>
                  <a:lnTo>
                    <a:pt x="819" y="177"/>
                  </a:lnTo>
                  <a:lnTo>
                    <a:pt x="833" y="97"/>
                  </a:lnTo>
                  <a:lnTo>
                    <a:pt x="833" y="97"/>
                  </a:lnTo>
                  <a:lnTo>
                    <a:pt x="908" y="0"/>
                  </a:lnTo>
                  <a:lnTo>
                    <a:pt x="908" y="0"/>
                  </a:lnTo>
                  <a:lnTo>
                    <a:pt x="894" y="2"/>
                  </a:lnTo>
                  <a:lnTo>
                    <a:pt x="894" y="2"/>
                  </a:lnTo>
                  <a:close/>
                  <a:moveTo>
                    <a:pt x="721" y="99"/>
                  </a:moveTo>
                  <a:lnTo>
                    <a:pt x="721" y="99"/>
                  </a:lnTo>
                  <a:lnTo>
                    <a:pt x="705" y="119"/>
                  </a:lnTo>
                  <a:lnTo>
                    <a:pt x="691" y="135"/>
                  </a:lnTo>
                  <a:lnTo>
                    <a:pt x="667" y="99"/>
                  </a:lnTo>
                  <a:lnTo>
                    <a:pt x="667" y="99"/>
                  </a:lnTo>
                  <a:lnTo>
                    <a:pt x="681" y="89"/>
                  </a:lnTo>
                  <a:lnTo>
                    <a:pt x="691" y="80"/>
                  </a:lnTo>
                  <a:lnTo>
                    <a:pt x="697" y="70"/>
                  </a:lnTo>
                  <a:lnTo>
                    <a:pt x="698" y="65"/>
                  </a:lnTo>
                  <a:lnTo>
                    <a:pt x="698" y="62"/>
                  </a:lnTo>
                  <a:lnTo>
                    <a:pt x="698" y="62"/>
                  </a:lnTo>
                  <a:lnTo>
                    <a:pt x="698" y="56"/>
                  </a:lnTo>
                  <a:lnTo>
                    <a:pt x="697" y="53"/>
                  </a:lnTo>
                  <a:lnTo>
                    <a:pt x="695" y="48"/>
                  </a:lnTo>
                  <a:lnTo>
                    <a:pt x="692" y="45"/>
                  </a:lnTo>
                  <a:lnTo>
                    <a:pt x="687" y="43"/>
                  </a:lnTo>
                  <a:lnTo>
                    <a:pt x="683" y="41"/>
                  </a:lnTo>
                  <a:lnTo>
                    <a:pt x="668" y="40"/>
                  </a:lnTo>
                  <a:lnTo>
                    <a:pt x="668" y="40"/>
                  </a:lnTo>
                  <a:lnTo>
                    <a:pt x="660" y="40"/>
                  </a:lnTo>
                  <a:lnTo>
                    <a:pt x="654" y="41"/>
                  </a:lnTo>
                  <a:lnTo>
                    <a:pt x="646" y="45"/>
                  </a:lnTo>
                  <a:lnTo>
                    <a:pt x="641" y="49"/>
                  </a:lnTo>
                  <a:lnTo>
                    <a:pt x="641" y="49"/>
                  </a:lnTo>
                  <a:lnTo>
                    <a:pt x="635" y="56"/>
                  </a:lnTo>
                  <a:lnTo>
                    <a:pt x="632" y="62"/>
                  </a:lnTo>
                  <a:lnTo>
                    <a:pt x="630" y="69"/>
                  </a:lnTo>
                  <a:lnTo>
                    <a:pt x="629" y="76"/>
                  </a:lnTo>
                  <a:lnTo>
                    <a:pt x="629" y="76"/>
                  </a:lnTo>
                  <a:lnTo>
                    <a:pt x="629" y="83"/>
                  </a:lnTo>
                  <a:lnTo>
                    <a:pt x="630" y="89"/>
                  </a:lnTo>
                  <a:lnTo>
                    <a:pt x="637" y="103"/>
                  </a:lnTo>
                  <a:lnTo>
                    <a:pt x="637" y="103"/>
                  </a:lnTo>
                  <a:lnTo>
                    <a:pt x="618" y="115"/>
                  </a:lnTo>
                  <a:lnTo>
                    <a:pt x="610" y="119"/>
                  </a:lnTo>
                  <a:lnTo>
                    <a:pt x="603" y="126"/>
                  </a:lnTo>
                  <a:lnTo>
                    <a:pt x="599" y="132"/>
                  </a:lnTo>
                  <a:lnTo>
                    <a:pt x="595" y="137"/>
                  </a:lnTo>
                  <a:lnTo>
                    <a:pt x="592" y="143"/>
                  </a:lnTo>
                  <a:lnTo>
                    <a:pt x="592" y="150"/>
                  </a:lnTo>
                  <a:lnTo>
                    <a:pt x="592" y="150"/>
                  </a:lnTo>
                  <a:lnTo>
                    <a:pt x="592" y="156"/>
                  </a:lnTo>
                  <a:lnTo>
                    <a:pt x="595" y="162"/>
                  </a:lnTo>
                  <a:lnTo>
                    <a:pt x="599" y="167"/>
                  </a:lnTo>
                  <a:lnTo>
                    <a:pt x="602" y="172"/>
                  </a:lnTo>
                  <a:lnTo>
                    <a:pt x="602" y="172"/>
                  </a:lnTo>
                  <a:lnTo>
                    <a:pt x="606" y="175"/>
                  </a:lnTo>
                  <a:lnTo>
                    <a:pt x="613" y="177"/>
                  </a:lnTo>
                  <a:lnTo>
                    <a:pt x="619" y="178"/>
                  </a:lnTo>
                  <a:lnTo>
                    <a:pt x="626" y="178"/>
                  </a:lnTo>
                  <a:lnTo>
                    <a:pt x="626" y="178"/>
                  </a:lnTo>
                  <a:lnTo>
                    <a:pt x="637" y="178"/>
                  </a:lnTo>
                  <a:lnTo>
                    <a:pt x="648" y="175"/>
                  </a:lnTo>
                  <a:lnTo>
                    <a:pt x="659" y="170"/>
                  </a:lnTo>
                  <a:lnTo>
                    <a:pt x="672" y="162"/>
                  </a:lnTo>
                  <a:lnTo>
                    <a:pt x="679" y="177"/>
                  </a:lnTo>
                  <a:lnTo>
                    <a:pt x="718" y="177"/>
                  </a:lnTo>
                  <a:lnTo>
                    <a:pt x="695" y="145"/>
                  </a:lnTo>
                  <a:lnTo>
                    <a:pt x="695" y="145"/>
                  </a:lnTo>
                  <a:lnTo>
                    <a:pt x="730" y="110"/>
                  </a:lnTo>
                  <a:lnTo>
                    <a:pt x="721" y="99"/>
                  </a:lnTo>
                  <a:close/>
                  <a:moveTo>
                    <a:pt x="478" y="45"/>
                  </a:moveTo>
                  <a:lnTo>
                    <a:pt x="478" y="45"/>
                  </a:lnTo>
                  <a:lnTo>
                    <a:pt x="476" y="54"/>
                  </a:lnTo>
                  <a:lnTo>
                    <a:pt x="475" y="61"/>
                  </a:lnTo>
                  <a:lnTo>
                    <a:pt x="475" y="61"/>
                  </a:lnTo>
                  <a:lnTo>
                    <a:pt x="510" y="59"/>
                  </a:lnTo>
                  <a:lnTo>
                    <a:pt x="488" y="177"/>
                  </a:lnTo>
                  <a:lnTo>
                    <a:pt x="514" y="177"/>
                  </a:lnTo>
                  <a:lnTo>
                    <a:pt x="538" y="59"/>
                  </a:lnTo>
                  <a:lnTo>
                    <a:pt x="538" y="59"/>
                  </a:lnTo>
                  <a:lnTo>
                    <a:pt x="559" y="61"/>
                  </a:lnTo>
                  <a:lnTo>
                    <a:pt x="572" y="62"/>
                  </a:lnTo>
                  <a:lnTo>
                    <a:pt x="572" y="62"/>
                  </a:lnTo>
                  <a:lnTo>
                    <a:pt x="572" y="53"/>
                  </a:lnTo>
                  <a:lnTo>
                    <a:pt x="575" y="45"/>
                  </a:lnTo>
                  <a:lnTo>
                    <a:pt x="478" y="45"/>
                  </a:lnTo>
                  <a:close/>
                  <a:moveTo>
                    <a:pt x="449" y="46"/>
                  </a:moveTo>
                  <a:lnTo>
                    <a:pt x="449" y="46"/>
                  </a:lnTo>
                  <a:lnTo>
                    <a:pt x="441" y="43"/>
                  </a:lnTo>
                  <a:lnTo>
                    <a:pt x="435" y="43"/>
                  </a:lnTo>
                  <a:lnTo>
                    <a:pt x="435" y="43"/>
                  </a:lnTo>
                  <a:lnTo>
                    <a:pt x="424" y="45"/>
                  </a:lnTo>
                  <a:lnTo>
                    <a:pt x="415" y="46"/>
                  </a:lnTo>
                  <a:lnTo>
                    <a:pt x="407" y="51"/>
                  </a:lnTo>
                  <a:lnTo>
                    <a:pt x="399" y="56"/>
                  </a:lnTo>
                  <a:lnTo>
                    <a:pt x="399" y="56"/>
                  </a:lnTo>
                  <a:lnTo>
                    <a:pt x="391" y="64"/>
                  </a:lnTo>
                  <a:lnTo>
                    <a:pt x="386" y="72"/>
                  </a:lnTo>
                  <a:lnTo>
                    <a:pt x="383" y="81"/>
                  </a:lnTo>
                  <a:lnTo>
                    <a:pt x="383" y="91"/>
                  </a:lnTo>
                  <a:lnTo>
                    <a:pt x="383" y="91"/>
                  </a:lnTo>
                  <a:lnTo>
                    <a:pt x="383" y="97"/>
                  </a:lnTo>
                  <a:lnTo>
                    <a:pt x="386" y="103"/>
                  </a:lnTo>
                  <a:lnTo>
                    <a:pt x="389" y="110"/>
                  </a:lnTo>
                  <a:lnTo>
                    <a:pt x="394" y="115"/>
                  </a:lnTo>
                  <a:lnTo>
                    <a:pt x="394" y="115"/>
                  </a:lnTo>
                  <a:lnTo>
                    <a:pt x="416" y="129"/>
                  </a:lnTo>
                  <a:lnTo>
                    <a:pt x="416" y="129"/>
                  </a:lnTo>
                  <a:lnTo>
                    <a:pt x="421" y="132"/>
                  </a:lnTo>
                  <a:lnTo>
                    <a:pt x="426" y="137"/>
                  </a:lnTo>
                  <a:lnTo>
                    <a:pt x="427" y="142"/>
                  </a:lnTo>
                  <a:lnTo>
                    <a:pt x="429" y="145"/>
                  </a:lnTo>
                  <a:lnTo>
                    <a:pt x="429" y="145"/>
                  </a:lnTo>
                  <a:lnTo>
                    <a:pt x="427" y="150"/>
                  </a:lnTo>
                  <a:lnTo>
                    <a:pt x="426" y="154"/>
                  </a:lnTo>
                  <a:lnTo>
                    <a:pt x="424" y="159"/>
                  </a:lnTo>
                  <a:lnTo>
                    <a:pt x="421" y="162"/>
                  </a:lnTo>
                  <a:lnTo>
                    <a:pt x="421" y="162"/>
                  </a:lnTo>
                  <a:lnTo>
                    <a:pt x="411" y="167"/>
                  </a:lnTo>
                  <a:lnTo>
                    <a:pt x="402" y="169"/>
                  </a:lnTo>
                  <a:lnTo>
                    <a:pt x="402" y="169"/>
                  </a:lnTo>
                  <a:lnTo>
                    <a:pt x="391" y="167"/>
                  </a:lnTo>
                  <a:lnTo>
                    <a:pt x="384" y="164"/>
                  </a:lnTo>
                  <a:lnTo>
                    <a:pt x="381" y="161"/>
                  </a:lnTo>
                  <a:lnTo>
                    <a:pt x="380" y="158"/>
                  </a:lnTo>
                  <a:lnTo>
                    <a:pt x="378" y="148"/>
                  </a:lnTo>
                  <a:lnTo>
                    <a:pt x="376" y="148"/>
                  </a:lnTo>
                  <a:lnTo>
                    <a:pt x="365" y="172"/>
                  </a:lnTo>
                  <a:lnTo>
                    <a:pt x="365" y="172"/>
                  </a:lnTo>
                  <a:lnTo>
                    <a:pt x="370" y="177"/>
                  </a:lnTo>
                  <a:lnTo>
                    <a:pt x="378" y="178"/>
                  </a:lnTo>
                  <a:lnTo>
                    <a:pt x="386" y="180"/>
                  </a:lnTo>
                  <a:lnTo>
                    <a:pt x="395" y="181"/>
                  </a:lnTo>
                  <a:lnTo>
                    <a:pt x="395" y="181"/>
                  </a:lnTo>
                  <a:lnTo>
                    <a:pt x="407" y="180"/>
                  </a:lnTo>
                  <a:lnTo>
                    <a:pt x="418" y="178"/>
                  </a:lnTo>
                  <a:lnTo>
                    <a:pt x="427" y="173"/>
                  </a:lnTo>
                  <a:lnTo>
                    <a:pt x="435" y="167"/>
                  </a:lnTo>
                  <a:lnTo>
                    <a:pt x="435" y="167"/>
                  </a:lnTo>
                  <a:lnTo>
                    <a:pt x="443" y="161"/>
                  </a:lnTo>
                  <a:lnTo>
                    <a:pt x="449" y="151"/>
                  </a:lnTo>
                  <a:lnTo>
                    <a:pt x="453" y="142"/>
                  </a:lnTo>
                  <a:lnTo>
                    <a:pt x="453" y="130"/>
                  </a:lnTo>
                  <a:lnTo>
                    <a:pt x="453" y="130"/>
                  </a:lnTo>
                  <a:lnTo>
                    <a:pt x="453" y="124"/>
                  </a:lnTo>
                  <a:lnTo>
                    <a:pt x="449" y="118"/>
                  </a:lnTo>
                  <a:lnTo>
                    <a:pt x="446" y="111"/>
                  </a:lnTo>
                  <a:lnTo>
                    <a:pt x="441" y="107"/>
                  </a:lnTo>
                  <a:lnTo>
                    <a:pt x="441" y="107"/>
                  </a:lnTo>
                  <a:lnTo>
                    <a:pt x="419" y="92"/>
                  </a:lnTo>
                  <a:lnTo>
                    <a:pt x="419" y="92"/>
                  </a:lnTo>
                  <a:lnTo>
                    <a:pt x="415" y="89"/>
                  </a:lnTo>
                  <a:lnTo>
                    <a:pt x="410" y="84"/>
                  </a:lnTo>
                  <a:lnTo>
                    <a:pt x="408" y="80"/>
                  </a:lnTo>
                  <a:lnTo>
                    <a:pt x="407" y="75"/>
                  </a:lnTo>
                  <a:lnTo>
                    <a:pt x="407" y="75"/>
                  </a:lnTo>
                  <a:lnTo>
                    <a:pt x="408" y="72"/>
                  </a:lnTo>
                  <a:lnTo>
                    <a:pt x="408" y="67"/>
                  </a:lnTo>
                  <a:lnTo>
                    <a:pt x="411" y="64"/>
                  </a:lnTo>
                  <a:lnTo>
                    <a:pt x="415" y="61"/>
                  </a:lnTo>
                  <a:lnTo>
                    <a:pt x="415" y="61"/>
                  </a:lnTo>
                  <a:lnTo>
                    <a:pt x="422" y="56"/>
                  </a:lnTo>
                  <a:lnTo>
                    <a:pt x="432" y="54"/>
                  </a:lnTo>
                  <a:lnTo>
                    <a:pt x="432" y="54"/>
                  </a:lnTo>
                  <a:lnTo>
                    <a:pt x="438" y="56"/>
                  </a:lnTo>
                  <a:lnTo>
                    <a:pt x="445" y="59"/>
                  </a:lnTo>
                  <a:lnTo>
                    <a:pt x="445" y="59"/>
                  </a:lnTo>
                  <a:lnTo>
                    <a:pt x="449" y="64"/>
                  </a:lnTo>
                  <a:lnTo>
                    <a:pt x="451" y="72"/>
                  </a:lnTo>
                  <a:lnTo>
                    <a:pt x="454" y="72"/>
                  </a:lnTo>
                  <a:lnTo>
                    <a:pt x="464" y="53"/>
                  </a:lnTo>
                  <a:lnTo>
                    <a:pt x="464" y="53"/>
                  </a:lnTo>
                  <a:lnTo>
                    <a:pt x="459" y="49"/>
                  </a:lnTo>
                  <a:lnTo>
                    <a:pt x="449" y="46"/>
                  </a:lnTo>
                  <a:lnTo>
                    <a:pt x="449" y="46"/>
                  </a:lnTo>
                  <a:close/>
                  <a:moveTo>
                    <a:pt x="364" y="46"/>
                  </a:moveTo>
                  <a:lnTo>
                    <a:pt x="364" y="46"/>
                  </a:lnTo>
                  <a:lnTo>
                    <a:pt x="357" y="46"/>
                  </a:lnTo>
                  <a:lnTo>
                    <a:pt x="340" y="135"/>
                  </a:lnTo>
                  <a:lnTo>
                    <a:pt x="273" y="46"/>
                  </a:lnTo>
                  <a:lnTo>
                    <a:pt x="257" y="46"/>
                  </a:lnTo>
                  <a:lnTo>
                    <a:pt x="231" y="177"/>
                  </a:lnTo>
                  <a:lnTo>
                    <a:pt x="246" y="177"/>
                  </a:lnTo>
                  <a:lnTo>
                    <a:pt x="264" y="83"/>
                  </a:lnTo>
                  <a:lnTo>
                    <a:pt x="330" y="177"/>
                  </a:lnTo>
                  <a:lnTo>
                    <a:pt x="346" y="177"/>
                  </a:lnTo>
                  <a:lnTo>
                    <a:pt x="372" y="46"/>
                  </a:lnTo>
                  <a:lnTo>
                    <a:pt x="372" y="46"/>
                  </a:lnTo>
                  <a:lnTo>
                    <a:pt x="364" y="46"/>
                  </a:lnTo>
                  <a:lnTo>
                    <a:pt x="364" y="46"/>
                  </a:lnTo>
                  <a:close/>
                  <a:moveTo>
                    <a:pt x="194" y="46"/>
                  </a:moveTo>
                  <a:lnTo>
                    <a:pt x="143" y="46"/>
                  </a:lnTo>
                  <a:lnTo>
                    <a:pt x="118" y="177"/>
                  </a:lnTo>
                  <a:lnTo>
                    <a:pt x="146" y="177"/>
                  </a:lnTo>
                  <a:lnTo>
                    <a:pt x="158" y="118"/>
                  </a:lnTo>
                  <a:lnTo>
                    <a:pt x="161" y="118"/>
                  </a:lnTo>
                  <a:lnTo>
                    <a:pt x="183" y="177"/>
                  </a:lnTo>
                  <a:lnTo>
                    <a:pt x="216" y="177"/>
                  </a:lnTo>
                  <a:lnTo>
                    <a:pt x="188" y="113"/>
                  </a:lnTo>
                  <a:lnTo>
                    <a:pt x="188" y="113"/>
                  </a:lnTo>
                  <a:lnTo>
                    <a:pt x="204" y="107"/>
                  </a:lnTo>
                  <a:lnTo>
                    <a:pt x="215" y="99"/>
                  </a:lnTo>
                  <a:lnTo>
                    <a:pt x="215" y="99"/>
                  </a:lnTo>
                  <a:lnTo>
                    <a:pt x="219" y="94"/>
                  </a:lnTo>
                  <a:lnTo>
                    <a:pt x="223" y="88"/>
                  </a:lnTo>
                  <a:lnTo>
                    <a:pt x="226" y="81"/>
                  </a:lnTo>
                  <a:lnTo>
                    <a:pt x="226" y="73"/>
                  </a:lnTo>
                  <a:lnTo>
                    <a:pt x="226" y="73"/>
                  </a:lnTo>
                  <a:lnTo>
                    <a:pt x="226" y="67"/>
                  </a:lnTo>
                  <a:lnTo>
                    <a:pt x="224" y="61"/>
                  </a:lnTo>
                  <a:lnTo>
                    <a:pt x="221" y="57"/>
                  </a:lnTo>
                  <a:lnTo>
                    <a:pt x="218" y="53"/>
                  </a:lnTo>
                  <a:lnTo>
                    <a:pt x="213" y="49"/>
                  </a:lnTo>
                  <a:lnTo>
                    <a:pt x="208" y="48"/>
                  </a:lnTo>
                  <a:lnTo>
                    <a:pt x="194" y="46"/>
                  </a:lnTo>
                  <a:lnTo>
                    <a:pt x="194" y="46"/>
                  </a:lnTo>
                  <a:close/>
                  <a:moveTo>
                    <a:pt x="34" y="0"/>
                  </a:moveTo>
                  <a:lnTo>
                    <a:pt x="0" y="177"/>
                  </a:lnTo>
                  <a:lnTo>
                    <a:pt x="99" y="177"/>
                  </a:lnTo>
                  <a:lnTo>
                    <a:pt x="99" y="177"/>
                  </a:lnTo>
                  <a:lnTo>
                    <a:pt x="97" y="170"/>
                  </a:lnTo>
                  <a:lnTo>
                    <a:pt x="97" y="165"/>
                  </a:lnTo>
                  <a:lnTo>
                    <a:pt x="99" y="161"/>
                  </a:lnTo>
                  <a:lnTo>
                    <a:pt x="102" y="156"/>
                  </a:lnTo>
                  <a:lnTo>
                    <a:pt x="102" y="156"/>
                  </a:lnTo>
                  <a:lnTo>
                    <a:pt x="50" y="159"/>
                  </a:lnTo>
                  <a:lnTo>
                    <a:pt x="42" y="159"/>
                  </a:lnTo>
                  <a:lnTo>
                    <a:pt x="54" y="91"/>
                  </a:lnTo>
                  <a:lnTo>
                    <a:pt x="54" y="91"/>
                  </a:lnTo>
                  <a:lnTo>
                    <a:pt x="88" y="92"/>
                  </a:lnTo>
                  <a:lnTo>
                    <a:pt x="113" y="96"/>
                  </a:lnTo>
                  <a:lnTo>
                    <a:pt x="113" y="96"/>
                  </a:lnTo>
                  <a:lnTo>
                    <a:pt x="113" y="81"/>
                  </a:lnTo>
                  <a:lnTo>
                    <a:pt x="118" y="73"/>
                  </a:lnTo>
                  <a:lnTo>
                    <a:pt x="118" y="73"/>
                  </a:lnTo>
                  <a:lnTo>
                    <a:pt x="75" y="75"/>
                  </a:lnTo>
                  <a:lnTo>
                    <a:pt x="75" y="75"/>
                  </a:lnTo>
                  <a:lnTo>
                    <a:pt x="59" y="75"/>
                  </a:lnTo>
                  <a:lnTo>
                    <a:pt x="69" y="19"/>
                  </a:lnTo>
                  <a:lnTo>
                    <a:pt x="83" y="19"/>
                  </a:lnTo>
                  <a:lnTo>
                    <a:pt x="83" y="19"/>
                  </a:lnTo>
                  <a:lnTo>
                    <a:pt x="105" y="19"/>
                  </a:lnTo>
                  <a:lnTo>
                    <a:pt x="127" y="22"/>
                  </a:lnTo>
                  <a:lnTo>
                    <a:pt x="127" y="22"/>
                  </a:lnTo>
                  <a:lnTo>
                    <a:pt x="129" y="10"/>
                  </a:lnTo>
                  <a:lnTo>
                    <a:pt x="132" y="0"/>
                  </a:lnTo>
                  <a:lnTo>
                    <a:pt x="34" y="0"/>
                  </a:lnTo>
                  <a:close/>
                  <a:moveTo>
                    <a:pt x="662" y="91"/>
                  </a:moveTo>
                  <a:lnTo>
                    <a:pt x="662" y="91"/>
                  </a:lnTo>
                  <a:lnTo>
                    <a:pt x="657" y="78"/>
                  </a:lnTo>
                  <a:lnTo>
                    <a:pt x="654" y="69"/>
                  </a:lnTo>
                  <a:lnTo>
                    <a:pt x="654" y="69"/>
                  </a:lnTo>
                  <a:lnTo>
                    <a:pt x="656" y="61"/>
                  </a:lnTo>
                  <a:lnTo>
                    <a:pt x="659" y="56"/>
                  </a:lnTo>
                  <a:lnTo>
                    <a:pt x="659" y="56"/>
                  </a:lnTo>
                  <a:lnTo>
                    <a:pt x="665" y="51"/>
                  </a:lnTo>
                  <a:lnTo>
                    <a:pt x="672" y="49"/>
                  </a:lnTo>
                  <a:lnTo>
                    <a:pt x="672" y="49"/>
                  </a:lnTo>
                  <a:lnTo>
                    <a:pt x="676" y="51"/>
                  </a:lnTo>
                  <a:lnTo>
                    <a:pt x="679" y="53"/>
                  </a:lnTo>
                  <a:lnTo>
                    <a:pt x="679" y="53"/>
                  </a:lnTo>
                  <a:lnTo>
                    <a:pt x="683" y="57"/>
                  </a:lnTo>
                  <a:lnTo>
                    <a:pt x="683" y="62"/>
                  </a:lnTo>
                  <a:lnTo>
                    <a:pt x="683" y="62"/>
                  </a:lnTo>
                  <a:lnTo>
                    <a:pt x="683" y="70"/>
                  </a:lnTo>
                  <a:lnTo>
                    <a:pt x="678" y="76"/>
                  </a:lnTo>
                  <a:lnTo>
                    <a:pt x="672" y="84"/>
                  </a:lnTo>
                  <a:lnTo>
                    <a:pt x="662" y="91"/>
                  </a:lnTo>
                  <a:lnTo>
                    <a:pt x="662" y="91"/>
                  </a:lnTo>
                  <a:close/>
                  <a:moveTo>
                    <a:pt x="645" y="164"/>
                  </a:moveTo>
                  <a:lnTo>
                    <a:pt x="645" y="164"/>
                  </a:lnTo>
                  <a:lnTo>
                    <a:pt x="633" y="162"/>
                  </a:lnTo>
                  <a:lnTo>
                    <a:pt x="629" y="161"/>
                  </a:lnTo>
                  <a:lnTo>
                    <a:pt x="626" y="158"/>
                  </a:lnTo>
                  <a:lnTo>
                    <a:pt x="624" y="154"/>
                  </a:lnTo>
                  <a:lnTo>
                    <a:pt x="621" y="151"/>
                  </a:lnTo>
                  <a:lnTo>
                    <a:pt x="619" y="140"/>
                  </a:lnTo>
                  <a:lnTo>
                    <a:pt x="619" y="140"/>
                  </a:lnTo>
                  <a:lnTo>
                    <a:pt x="621" y="132"/>
                  </a:lnTo>
                  <a:lnTo>
                    <a:pt x="627" y="124"/>
                  </a:lnTo>
                  <a:lnTo>
                    <a:pt x="627" y="124"/>
                  </a:lnTo>
                  <a:lnTo>
                    <a:pt x="633" y="116"/>
                  </a:lnTo>
                  <a:lnTo>
                    <a:pt x="640" y="113"/>
                  </a:lnTo>
                  <a:lnTo>
                    <a:pt x="667" y="156"/>
                  </a:lnTo>
                  <a:lnTo>
                    <a:pt x="667" y="156"/>
                  </a:lnTo>
                  <a:lnTo>
                    <a:pt x="654" y="162"/>
                  </a:lnTo>
                  <a:lnTo>
                    <a:pt x="645" y="164"/>
                  </a:lnTo>
                  <a:lnTo>
                    <a:pt x="645" y="164"/>
                  </a:lnTo>
                  <a:close/>
                  <a:moveTo>
                    <a:pt x="189" y="99"/>
                  </a:moveTo>
                  <a:lnTo>
                    <a:pt x="189" y="99"/>
                  </a:lnTo>
                  <a:lnTo>
                    <a:pt x="185" y="103"/>
                  </a:lnTo>
                  <a:lnTo>
                    <a:pt x="180" y="107"/>
                  </a:lnTo>
                  <a:lnTo>
                    <a:pt x="173" y="108"/>
                  </a:lnTo>
                  <a:lnTo>
                    <a:pt x="165" y="110"/>
                  </a:lnTo>
                  <a:lnTo>
                    <a:pt x="161" y="110"/>
                  </a:lnTo>
                  <a:lnTo>
                    <a:pt x="170" y="59"/>
                  </a:lnTo>
                  <a:lnTo>
                    <a:pt x="181" y="59"/>
                  </a:lnTo>
                  <a:lnTo>
                    <a:pt x="181" y="59"/>
                  </a:lnTo>
                  <a:lnTo>
                    <a:pt x="188" y="61"/>
                  </a:lnTo>
                  <a:lnTo>
                    <a:pt x="192" y="62"/>
                  </a:lnTo>
                  <a:lnTo>
                    <a:pt x="196" y="67"/>
                  </a:lnTo>
                  <a:lnTo>
                    <a:pt x="197" y="73"/>
                  </a:lnTo>
                  <a:lnTo>
                    <a:pt x="197" y="73"/>
                  </a:lnTo>
                  <a:lnTo>
                    <a:pt x="196" y="81"/>
                  </a:lnTo>
                  <a:lnTo>
                    <a:pt x="194" y="88"/>
                  </a:lnTo>
                  <a:lnTo>
                    <a:pt x="192" y="94"/>
                  </a:lnTo>
                  <a:lnTo>
                    <a:pt x="189" y="99"/>
                  </a:lnTo>
                  <a:lnTo>
                    <a:pt x="189" y="99"/>
                  </a:lnTo>
                  <a:close/>
                </a:path>
              </a:pathLst>
            </a:custGeom>
            <a:solidFill>
              <a:schemeClr val="tx1"/>
            </a:solidFill>
            <a:ln w="9525">
              <a:noFill/>
              <a:round/>
              <a:headEnd/>
              <a:tailEnd/>
            </a:ln>
          </p:spPr>
          <p:txBody>
            <a:bodyPr/>
            <a:lstStyle/>
            <a:p>
              <a:endParaRPr lang="en-NZ" dirty="0">
                <a:solidFill>
                  <a:srgbClr val="000000"/>
                </a:solidFill>
              </a:endParaRPr>
            </a:p>
          </p:txBody>
        </p:sp>
        <p:sp>
          <p:nvSpPr>
            <p:cNvPr id="11" name="Freeform 39"/>
            <p:cNvSpPr>
              <a:spLocks noEditPoints="1"/>
            </p:cNvSpPr>
            <p:nvPr userDrawn="1"/>
          </p:nvSpPr>
          <p:spPr bwMode="black">
            <a:xfrm>
              <a:off x="4673" y="4207"/>
              <a:ext cx="50" cy="58"/>
            </a:xfrm>
            <a:custGeom>
              <a:avLst/>
              <a:gdLst/>
              <a:ahLst/>
              <a:cxnLst>
                <a:cxn ang="0">
                  <a:pos x="70" y="38"/>
                </a:cxn>
                <a:cxn ang="0">
                  <a:pos x="65" y="54"/>
                </a:cxn>
                <a:cxn ang="0">
                  <a:pos x="57" y="65"/>
                </a:cxn>
                <a:cxn ang="0">
                  <a:pos x="47" y="72"/>
                </a:cxn>
                <a:cxn ang="0">
                  <a:pos x="36" y="75"/>
                </a:cxn>
                <a:cxn ang="0">
                  <a:pos x="31" y="73"/>
                </a:cxn>
                <a:cxn ang="0">
                  <a:pos x="24" y="70"/>
                </a:cxn>
                <a:cxn ang="0">
                  <a:pos x="19" y="62"/>
                </a:cxn>
                <a:cxn ang="0">
                  <a:pos x="19" y="49"/>
                </a:cxn>
                <a:cxn ang="0">
                  <a:pos x="19" y="41"/>
                </a:cxn>
                <a:cxn ang="0">
                  <a:pos x="30" y="16"/>
                </a:cxn>
                <a:cxn ang="0">
                  <a:pos x="39" y="10"/>
                </a:cxn>
                <a:cxn ang="0">
                  <a:pos x="51" y="7"/>
                </a:cxn>
                <a:cxn ang="0">
                  <a:pos x="55" y="7"/>
                </a:cxn>
                <a:cxn ang="0">
                  <a:pos x="65" y="11"/>
                </a:cxn>
                <a:cxn ang="0">
                  <a:pos x="70" y="19"/>
                </a:cxn>
                <a:cxn ang="0">
                  <a:pos x="70" y="30"/>
                </a:cxn>
                <a:cxn ang="0">
                  <a:pos x="70" y="38"/>
                </a:cxn>
                <a:cxn ang="0">
                  <a:pos x="52" y="0"/>
                </a:cxn>
                <a:cxn ang="0">
                  <a:pos x="33" y="3"/>
                </a:cxn>
                <a:cxn ang="0">
                  <a:pos x="19" y="11"/>
                </a:cxn>
                <a:cxn ang="0">
                  <a:pos x="8" y="24"/>
                </a:cxn>
                <a:cxn ang="0">
                  <a:pos x="1" y="40"/>
                </a:cxn>
                <a:cxn ang="0">
                  <a:pos x="0" y="51"/>
                </a:cxn>
                <a:cxn ang="0">
                  <a:pos x="3" y="65"/>
                </a:cxn>
                <a:cxn ang="0">
                  <a:pos x="12" y="76"/>
                </a:cxn>
                <a:cxn ang="0">
                  <a:pos x="27" y="81"/>
                </a:cxn>
                <a:cxn ang="0">
                  <a:pos x="35" y="81"/>
                </a:cxn>
                <a:cxn ang="0">
                  <a:pos x="60" y="103"/>
                </a:cxn>
                <a:cxn ang="0">
                  <a:pos x="70" y="99"/>
                </a:cxn>
                <a:cxn ang="0">
                  <a:pos x="77" y="97"/>
                </a:cxn>
                <a:cxn ang="0">
                  <a:pos x="51" y="80"/>
                </a:cxn>
                <a:cxn ang="0">
                  <a:pos x="76" y="64"/>
                </a:cxn>
                <a:cxn ang="0">
                  <a:pos x="85" y="46"/>
                </a:cxn>
                <a:cxn ang="0">
                  <a:pos x="87" y="40"/>
                </a:cxn>
                <a:cxn ang="0">
                  <a:pos x="87" y="22"/>
                </a:cxn>
                <a:cxn ang="0">
                  <a:pos x="81" y="10"/>
                </a:cxn>
                <a:cxn ang="0">
                  <a:pos x="70" y="2"/>
                </a:cxn>
                <a:cxn ang="0">
                  <a:pos x="52" y="0"/>
                </a:cxn>
              </a:cxnLst>
              <a:rect l="0" t="0" r="r" b="b"/>
              <a:pathLst>
                <a:path w="89" h="103">
                  <a:moveTo>
                    <a:pt x="70" y="38"/>
                  </a:moveTo>
                  <a:lnTo>
                    <a:pt x="70" y="38"/>
                  </a:lnTo>
                  <a:lnTo>
                    <a:pt x="66" y="46"/>
                  </a:lnTo>
                  <a:lnTo>
                    <a:pt x="65" y="54"/>
                  </a:lnTo>
                  <a:lnTo>
                    <a:pt x="60" y="61"/>
                  </a:lnTo>
                  <a:lnTo>
                    <a:pt x="57" y="65"/>
                  </a:lnTo>
                  <a:lnTo>
                    <a:pt x="52" y="70"/>
                  </a:lnTo>
                  <a:lnTo>
                    <a:pt x="47" y="72"/>
                  </a:lnTo>
                  <a:lnTo>
                    <a:pt x="43" y="73"/>
                  </a:lnTo>
                  <a:lnTo>
                    <a:pt x="36" y="75"/>
                  </a:lnTo>
                  <a:lnTo>
                    <a:pt x="36" y="75"/>
                  </a:lnTo>
                  <a:lnTo>
                    <a:pt x="31" y="73"/>
                  </a:lnTo>
                  <a:lnTo>
                    <a:pt x="28" y="73"/>
                  </a:lnTo>
                  <a:lnTo>
                    <a:pt x="24" y="70"/>
                  </a:lnTo>
                  <a:lnTo>
                    <a:pt x="22" y="67"/>
                  </a:lnTo>
                  <a:lnTo>
                    <a:pt x="19" y="62"/>
                  </a:lnTo>
                  <a:lnTo>
                    <a:pt x="19" y="57"/>
                  </a:lnTo>
                  <a:lnTo>
                    <a:pt x="19" y="49"/>
                  </a:lnTo>
                  <a:lnTo>
                    <a:pt x="19" y="41"/>
                  </a:lnTo>
                  <a:lnTo>
                    <a:pt x="19" y="41"/>
                  </a:lnTo>
                  <a:lnTo>
                    <a:pt x="24" y="27"/>
                  </a:lnTo>
                  <a:lnTo>
                    <a:pt x="30" y="16"/>
                  </a:lnTo>
                  <a:lnTo>
                    <a:pt x="35" y="13"/>
                  </a:lnTo>
                  <a:lnTo>
                    <a:pt x="39" y="10"/>
                  </a:lnTo>
                  <a:lnTo>
                    <a:pt x="46" y="7"/>
                  </a:lnTo>
                  <a:lnTo>
                    <a:pt x="51" y="7"/>
                  </a:lnTo>
                  <a:lnTo>
                    <a:pt x="51" y="7"/>
                  </a:lnTo>
                  <a:lnTo>
                    <a:pt x="55" y="7"/>
                  </a:lnTo>
                  <a:lnTo>
                    <a:pt x="60" y="8"/>
                  </a:lnTo>
                  <a:lnTo>
                    <a:pt x="65" y="11"/>
                  </a:lnTo>
                  <a:lnTo>
                    <a:pt x="66" y="14"/>
                  </a:lnTo>
                  <a:lnTo>
                    <a:pt x="70" y="19"/>
                  </a:lnTo>
                  <a:lnTo>
                    <a:pt x="70" y="24"/>
                  </a:lnTo>
                  <a:lnTo>
                    <a:pt x="70" y="30"/>
                  </a:lnTo>
                  <a:lnTo>
                    <a:pt x="70" y="38"/>
                  </a:lnTo>
                  <a:lnTo>
                    <a:pt x="70" y="38"/>
                  </a:lnTo>
                  <a:close/>
                  <a:moveTo>
                    <a:pt x="52" y="0"/>
                  </a:moveTo>
                  <a:lnTo>
                    <a:pt x="52" y="0"/>
                  </a:lnTo>
                  <a:lnTo>
                    <a:pt x="43" y="0"/>
                  </a:lnTo>
                  <a:lnTo>
                    <a:pt x="33" y="3"/>
                  </a:lnTo>
                  <a:lnTo>
                    <a:pt x="25" y="7"/>
                  </a:lnTo>
                  <a:lnTo>
                    <a:pt x="19" y="11"/>
                  </a:lnTo>
                  <a:lnTo>
                    <a:pt x="12" y="18"/>
                  </a:lnTo>
                  <a:lnTo>
                    <a:pt x="8" y="24"/>
                  </a:lnTo>
                  <a:lnTo>
                    <a:pt x="3" y="32"/>
                  </a:lnTo>
                  <a:lnTo>
                    <a:pt x="1" y="40"/>
                  </a:lnTo>
                  <a:lnTo>
                    <a:pt x="1" y="40"/>
                  </a:lnTo>
                  <a:lnTo>
                    <a:pt x="0" y="51"/>
                  </a:lnTo>
                  <a:lnTo>
                    <a:pt x="0" y="59"/>
                  </a:lnTo>
                  <a:lnTo>
                    <a:pt x="3" y="65"/>
                  </a:lnTo>
                  <a:lnTo>
                    <a:pt x="8" y="72"/>
                  </a:lnTo>
                  <a:lnTo>
                    <a:pt x="12" y="76"/>
                  </a:lnTo>
                  <a:lnTo>
                    <a:pt x="19" y="80"/>
                  </a:lnTo>
                  <a:lnTo>
                    <a:pt x="27" y="81"/>
                  </a:lnTo>
                  <a:lnTo>
                    <a:pt x="35" y="81"/>
                  </a:lnTo>
                  <a:lnTo>
                    <a:pt x="35" y="81"/>
                  </a:lnTo>
                  <a:lnTo>
                    <a:pt x="49" y="92"/>
                  </a:lnTo>
                  <a:lnTo>
                    <a:pt x="60" y="103"/>
                  </a:lnTo>
                  <a:lnTo>
                    <a:pt x="60" y="103"/>
                  </a:lnTo>
                  <a:lnTo>
                    <a:pt x="70" y="99"/>
                  </a:lnTo>
                  <a:lnTo>
                    <a:pt x="77" y="97"/>
                  </a:lnTo>
                  <a:lnTo>
                    <a:pt x="77" y="97"/>
                  </a:lnTo>
                  <a:lnTo>
                    <a:pt x="51" y="80"/>
                  </a:lnTo>
                  <a:lnTo>
                    <a:pt x="51" y="80"/>
                  </a:lnTo>
                  <a:lnTo>
                    <a:pt x="65" y="73"/>
                  </a:lnTo>
                  <a:lnTo>
                    <a:pt x="76" y="64"/>
                  </a:lnTo>
                  <a:lnTo>
                    <a:pt x="84" y="53"/>
                  </a:lnTo>
                  <a:lnTo>
                    <a:pt x="85" y="46"/>
                  </a:lnTo>
                  <a:lnTo>
                    <a:pt x="87" y="40"/>
                  </a:lnTo>
                  <a:lnTo>
                    <a:pt x="87" y="40"/>
                  </a:lnTo>
                  <a:lnTo>
                    <a:pt x="89" y="30"/>
                  </a:lnTo>
                  <a:lnTo>
                    <a:pt x="87" y="22"/>
                  </a:lnTo>
                  <a:lnTo>
                    <a:pt x="85" y="16"/>
                  </a:lnTo>
                  <a:lnTo>
                    <a:pt x="81" y="10"/>
                  </a:lnTo>
                  <a:lnTo>
                    <a:pt x="76" y="5"/>
                  </a:lnTo>
                  <a:lnTo>
                    <a:pt x="70" y="2"/>
                  </a:lnTo>
                  <a:lnTo>
                    <a:pt x="62" y="0"/>
                  </a:lnTo>
                  <a:lnTo>
                    <a:pt x="52" y="0"/>
                  </a:lnTo>
                  <a:lnTo>
                    <a:pt x="52" y="0"/>
                  </a:lnTo>
                  <a:close/>
                </a:path>
              </a:pathLst>
            </a:custGeom>
            <a:solidFill>
              <a:schemeClr val="tx1"/>
            </a:solidFill>
            <a:ln w="9525">
              <a:noFill/>
              <a:round/>
              <a:headEnd/>
              <a:tailEnd/>
            </a:ln>
          </p:spPr>
          <p:txBody>
            <a:bodyPr/>
            <a:lstStyle/>
            <a:p>
              <a:endParaRPr lang="en-NZ" dirty="0">
                <a:solidFill>
                  <a:srgbClr val="000000"/>
                </a:solidFill>
              </a:endParaRPr>
            </a:p>
          </p:txBody>
        </p:sp>
        <p:sp>
          <p:nvSpPr>
            <p:cNvPr id="12" name="Freeform 40"/>
            <p:cNvSpPr>
              <a:spLocks/>
            </p:cNvSpPr>
            <p:nvPr userDrawn="1"/>
          </p:nvSpPr>
          <p:spPr bwMode="black">
            <a:xfrm>
              <a:off x="4726" y="4221"/>
              <a:ext cx="33" cy="31"/>
            </a:xfrm>
            <a:custGeom>
              <a:avLst/>
              <a:gdLst/>
              <a:ahLst/>
              <a:cxnLst>
                <a:cxn ang="0">
                  <a:pos x="33" y="48"/>
                </a:cxn>
                <a:cxn ang="0">
                  <a:pos x="33" y="48"/>
                </a:cxn>
                <a:cxn ang="0">
                  <a:pos x="33" y="48"/>
                </a:cxn>
                <a:cxn ang="0">
                  <a:pos x="28" y="51"/>
                </a:cxn>
                <a:cxn ang="0">
                  <a:pos x="24" y="54"/>
                </a:cxn>
                <a:cxn ang="0">
                  <a:pos x="19" y="57"/>
                </a:cxn>
                <a:cxn ang="0">
                  <a:pos x="14" y="57"/>
                </a:cxn>
                <a:cxn ang="0">
                  <a:pos x="14" y="57"/>
                </a:cxn>
                <a:cxn ang="0">
                  <a:pos x="6" y="56"/>
                </a:cxn>
                <a:cxn ang="0">
                  <a:pos x="2" y="52"/>
                </a:cxn>
                <a:cxn ang="0">
                  <a:pos x="0" y="46"/>
                </a:cxn>
                <a:cxn ang="0">
                  <a:pos x="0" y="37"/>
                </a:cxn>
                <a:cxn ang="0">
                  <a:pos x="0" y="37"/>
                </a:cxn>
                <a:cxn ang="0">
                  <a:pos x="5" y="17"/>
                </a:cxn>
                <a:cxn ang="0">
                  <a:pos x="5" y="17"/>
                </a:cxn>
                <a:cxn ang="0">
                  <a:pos x="8" y="0"/>
                </a:cxn>
                <a:cxn ang="0">
                  <a:pos x="8" y="0"/>
                </a:cxn>
                <a:cxn ang="0">
                  <a:pos x="16" y="2"/>
                </a:cxn>
                <a:cxn ang="0">
                  <a:pos x="16" y="2"/>
                </a:cxn>
                <a:cxn ang="0">
                  <a:pos x="24" y="0"/>
                </a:cxn>
                <a:cxn ang="0">
                  <a:pos x="24" y="0"/>
                </a:cxn>
                <a:cxn ang="0">
                  <a:pos x="21" y="14"/>
                </a:cxn>
                <a:cxn ang="0">
                  <a:pos x="17" y="33"/>
                </a:cxn>
                <a:cxn ang="0">
                  <a:pos x="17" y="33"/>
                </a:cxn>
                <a:cxn ang="0">
                  <a:pos x="16" y="40"/>
                </a:cxn>
                <a:cxn ang="0">
                  <a:pos x="17" y="45"/>
                </a:cxn>
                <a:cxn ang="0">
                  <a:pos x="19" y="46"/>
                </a:cxn>
                <a:cxn ang="0">
                  <a:pos x="24" y="48"/>
                </a:cxn>
                <a:cxn ang="0">
                  <a:pos x="24" y="48"/>
                </a:cxn>
                <a:cxn ang="0">
                  <a:pos x="28" y="46"/>
                </a:cxn>
                <a:cxn ang="0">
                  <a:pos x="32" y="43"/>
                </a:cxn>
                <a:cxn ang="0">
                  <a:pos x="35" y="38"/>
                </a:cxn>
                <a:cxn ang="0">
                  <a:pos x="36" y="30"/>
                </a:cxn>
                <a:cxn ang="0">
                  <a:pos x="38" y="25"/>
                </a:cxn>
                <a:cxn ang="0">
                  <a:pos x="38" y="25"/>
                </a:cxn>
                <a:cxn ang="0">
                  <a:pos x="41" y="0"/>
                </a:cxn>
                <a:cxn ang="0">
                  <a:pos x="41" y="0"/>
                </a:cxn>
                <a:cxn ang="0">
                  <a:pos x="51" y="2"/>
                </a:cxn>
                <a:cxn ang="0">
                  <a:pos x="51" y="2"/>
                </a:cxn>
                <a:cxn ang="0">
                  <a:pos x="59" y="0"/>
                </a:cxn>
                <a:cxn ang="0">
                  <a:pos x="59" y="0"/>
                </a:cxn>
                <a:cxn ang="0">
                  <a:pos x="52" y="25"/>
                </a:cxn>
                <a:cxn ang="0">
                  <a:pos x="52" y="30"/>
                </a:cxn>
                <a:cxn ang="0">
                  <a:pos x="52" y="30"/>
                </a:cxn>
                <a:cxn ang="0">
                  <a:pos x="48" y="56"/>
                </a:cxn>
                <a:cxn ang="0">
                  <a:pos x="48" y="56"/>
                </a:cxn>
                <a:cxn ang="0">
                  <a:pos x="40" y="56"/>
                </a:cxn>
                <a:cxn ang="0">
                  <a:pos x="40" y="56"/>
                </a:cxn>
                <a:cxn ang="0">
                  <a:pos x="32" y="56"/>
                </a:cxn>
                <a:cxn ang="0">
                  <a:pos x="33" y="48"/>
                </a:cxn>
              </a:cxnLst>
              <a:rect l="0" t="0" r="r" b="b"/>
              <a:pathLst>
                <a:path w="59" h="57">
                  <a:moveTo>
                    <a:pt x="33" y="48"/>
                  </a:moveTo>
                  <a:lnTo>
                    <a:pt x="33" y="48"/>
                  </a:lnTo>
                  <a:lnTo>
                    <a:pt x="33" y="48"/>
                  </a:lnTo>
                  <a:lnTo>
                    <a:pt x="28" y="51"/>
                  </a:lnTo>
                  <a:lnTo>
                    <a:pt x="24" y="54"/>
                  </a:lnTo>
                  <a:lnTo>
                    <a:pt x="19" y="57"/>
                  </a:lnTo>
                  <a:lnTo>
                    <a:pt x="14" y="57"/>
                  </a:lnTo>
                  <a:lnTo>
                    <a:pt x="14" y="57"/>
                  </a:lnTo>
                  <a:lnTo>
                    <a:pt x="6" y="56"/>
                  </a:lnTo>
                  <a:lnTo>
                    <a:pt x="2" y="52"/>
                  </a:lnTo>
                  <a:lnTo>
                    <a:pt x="0" y="46"/>
                  </a:lnTo>
                  <a:lnTo>
                    <a:pt x="0" y="37"/>
                  </a:lnTo>
                  <a:lnTo>
                    <a:pt x="0" y="37"/>
                  </a:lnTo>
                  <a:lnTo>
                    <a:pt x="5" y="17"/>
                  </a:lnTo>
                  <a:lnTo>
                    <a:pt x="5" y="17"/>
                  </a:lnTo>
                  <a:lnTo>
                    <a:pt x="8" y="0"/>
                  </a:lnTo>
                  <a:lnTo>
                    <a:pt x="8" y="0"/>
                  </a:lnTo>
                  <a:lnTo>
                    <a:pt x="16" y="2"/>
                  </a:lnTo>
                  <a:lnTo>
                    <a:pt x="16" y="2"/>
                  </a:lnTo>
                  <a:lnTo>
                    <a:pt x="24" y="0"/>
                  </a:lnTo>
                  <a:lnTo>
                    <a:pt x="24" y="0"/>
                  </a:lnTo>
                  <a:lnTo>
                    <a:pt x="21" y="14"/>
                  </a:lnTo>
                  <a:lnTo>
                    <a:pt x="17" y="33"/>
                  </a:lnTo>
                  <a:lnTo>
                    <a:pt x="17" y="33"/>
                  </a:lnTo>
                  <a:lnTo>
                    <a:pt x="16" y="40"/>
                  </a:lnTo>
                  <a:lnTo>
                    <a:pt x="17" y="45"/>
                  </a:lnTo>
                  <a:lnTo>
                    <a:pt x="19" y="46"/>
                  </a:lnTo>
                  <a:lnTo>
                    <a:pt x="24" y="48"/>
                  </a:lnTo>
                  <a:lnTo>
                    <a:pt x="24" y="48"/>
                  </a:lnTo>
                  <a:lnTo>
                    <a:pt x="28" y="46"/>
                  </a:lnTo>
                  <a:lnTo>
                    <a:pt x="32" y="43"/>
                  </a:lnTo>
                  <a:lnTo>
                    <a:pt x="35" y="38"/>
                  </a:lnTo>
                  <a:lnTo>
                    <a:pt x="36" y="30"/>
                  </a:lnTo>
                  <a:lnTo>
                    <a:pt x="38" y="25"/>
                  </a:lnTo>
                  <a:lnTo>
                    <a:pt x="38" y="25"/>
                  </a:lnTo>
                  <a:lnTo>
                    <a:pt x="41" y="0"/>
                  </a:lnTo>
                  <a:lnTo>
                    <a:pt x="41" y="0"/>
                  </a:lnTo>
                  <a:lnTo>
                    <a:pt x="51" y="2"/>
                  </a:lnTo>
                  <a:lnTo>
                    <a:pt x="51" y="2"/>
                  </a:lnTo>
                  <a:lnTo>
                    <a:pt x="59" y="0"/>
                  </a:lnTo>
                  <a:lnTo>
                    <a:pt x="59" y="0"/>
                  </a:lnTo>
                  <a:lnTo>
                    <a:pt x="52" y="25"/>
                  </a:lnTo>
                  <a:lnTo>
                    <a:pt x="52" y="30"/>
                  </a:lnTo>
                  <a:lnTo>
                    <a:pt x="52" y="30"/>
                  </a:lnTo>
                  <a:lnTo>
                    <a:pt x="48" y="56"/>
                  </a:lnTo>
                  <a:lnTo>
                    <a:pt x="48" y="56"/>
                  </a:lnTo>
                  <a:lnTo>
                    <a:pt x="40" y="56"/>
                  </a:lnTo>
                  <a:lnTo>
                    <a:pt x="40" y="56"/>
                  </a:lnTo>
                  <a:lnTo>
                    <a:pt x="32" y="56"/>
                  </a:lnTo>
                  <a:lnTo>
                    <a:pt x="33" y="48"/>
                  </a:lnTo>
                  <a:close/>
                </a:path>
              </a:pathLst>
            </a:custGeom>
            <a:solidFill>
              <a:schemeClr val="tx1"/>
            </a:solidFill>
            <a:ln w="9525">
              <a:noFill/>
              <a:round/>
              <a:headEnd/>
              <a:tailEnd/>
            </a:ln>
          </p:spPr>
          <p:txBody>
            <a:bodyPr/>
            <a:lstStyle/>
            <a:p>
              <a:endParaRPr lang="en-NZ" dirty="0">
                <a:solidFill>
                  <a:srgbClr val="000000"/>
                </a:solidFill>
              </a:endParaRPr>
            </a:p>
          </p:txBody>
        </p:sp>
        <p:sp>
          <p:nvSpPr>
            <p:cNvPr id="13" name="Freeform 41"/>
            <p:cNvSpPr>
              <a:spLocks noEditPoints="1"/>
            </p:cNvSpPr>
            <p:nvPr userDrawn="1"/>
          </p:nvSpPr>
          <p:spPr bwMode="black">
            <a:xfrm>
              <a:off x="4760" y="4219"/>
              <a:ext cx="29" cy="33"/>
            </a:xfrm>
            <a:custGeom>
              <a:avLst/>
              <a:gdLst/>
              <a:ahLst/>
              <a:cxnLst>
                <a:cxn ang="0">
                  <a:pos x="32" y="40"/>
                </a:cxn>
                <a:cxn ang="0">
                  <a:pos x="28" y="48"/>
                </a:cxn>
                <a:cxn ang="0">
                  <a:pos x="20" y="51"/>
                </a:cxn>
                <a:cxn ang="0">
                  <a:pos x="19" y="51"/>
                </a:cxn>
                <a:cxn ang="0">
                  <a:pos x="16" y="47"/>
                </a:cxn>
                <a:cxn ang="0">
                  <a:pos x="16" y="43"/>
                </a:cxn>
                <a:cxn ang="0">
                  <a:pos x="24" y="32"/>
                </a:cxn>
                <a:cxn ang="0">
                  <a:pos x="35" y="27"/>
                </a:cxn>
                <a:cxn ang="0">
                  <a:pos x="32" y="40"/>
                </a:cxn>
                <a:cxn ang="0">
                  <a:pos x="12" y="16"/>
                </a:cxn>
                <a:cxn ang="0">
                  <a:pos x="19" y="12"/>
                </a:cxn>
                <a:cxn ang="0">
                  <a:pos x="27" y="10"/>
                </a:cxn>
                <a:cxn ang="0">
                  <a:pos x="35" y="13"/>
                </a:cxn>
                <a:cxn ang="0">
                  <a:pos x="36" y="19"/>
                </a:cxn>
                <a:cxn ang="0">
                  <a:pos x="35" y="23"/>
                </a:cxn>
                <a:cxn ang="0">
                  <a:pos x="20" y="27"/>
                </a:cxn>
                <a:cxn ang="0">
                  <a:pos x="12" y="31"/>
                </a:cxn>
                <a:cxn ang="0">
                  <a:pos x="3" y="39"/>
                </a:cxn>
                <a:cxn ang="0">
                  <a:pos x="0" y="45"/>
                </a:cxn>
                <a:cxn ang="0">
                  <a:pos x="1" y="54"/>
                </a:cxn>
                <a:cxn ang="0">
                  <a:pos x="14" y="59"/>
                </a:cxn>
                <a:cxn ang="0">
                  <a:pos x="19" y="59"/>
                </a:cxn>
                <a:cxn ang="0">
                  <a:pos x="30" y="51"/>
                </a:cxn>
                <a:cxn ang="0">
                  <a:pos x="32" y="54"/>
                </a:cxn>
                <a:cxn ang="0">
                  <a:pos x="35" y="59"/>
                </a:cxn>
                <a:cxn ang="0">
                  <a:pos x="39" y="59"/>
                </a:cxn>
                <a:cxn ang="0">
                  <a:pos x="51" y="56"/>
                </a:cxn>
                <a:cxn ang="0">
                  <a:pos x="51" y="53"/>
                </a:cxn>
                <a:cxn ang="0">
                  <a:pos x="46" y="53"/>
                </a:cxn>
                <a:cxn ang="0">
                  <a:pos x="46" y="45"/>
                </a:cxn>
                <a:cxn ang="0">
                  <a:pos x="51" y="19"/>
                </a:cxn>
                <a:cxn ang="0">
                  <a:pos x="51" y="12"/>
                </a:cxn>
                <a:cxn ang="0">
                  <a:pos x="47" y="5"/>
                </a:cxn>
                <a:cxn ang="0">
                  <a:pos x="33" y="0"/>
                </a:cxn>
                <a:cxn ang="0">
                  <a:pos x="28" y="2"/>
                </a:cxn>
                <a:cxn ang="0">
                  <a:pos x="11" y="10"/>
                </a:cxn>
              </a:cxnLst>
              <a:rect l="0" t="0" r="r" b="b"/>
              <a:pathLst>
                <a:path w="51" h="59">
                  <a:moveTo>
                    <a:pt x="32" y="40"/>
                  </a:moveTo>
                  <a:lnTo>
                    <a:pt x="32" y="40"/>
                  </a:lnTo>
                  <a:lnTo>
                    <a:pt x="30" y="45"/>
                  </a:lnTo>
                  <a:lnTo>
                    <a:pt x="28" y="48"/>
                  </a:lnTo>
                  <a:lnTo>
                    <a:pt x="25" y="51"/>
                  </a:lnTo>
                  <a:lnTo>
                    <a:pt x="20" y="51"/>
                  </a:lnTo>
                  <a:lnTo>
                    <a:pt x="20" y="51"/>
                  </a:lnTo>
                  <a:lnTo>
                    <a:pt x="19" y="51"/>
                  </a:lnTo>
                  <a:lnTo>
                    <a:pt x="17" y="50"/>
                  </a:lnTo>
                  <a:lnTo>
                    <a:pt x="16" y="47"/>
                  </a:lnTo>
                  <a:lnTo>
                    <a:pt x="16" y="43"/>
                  </a:lnTo>
                  <a:lnTo>
                    <a:pt x="16" y="43"/>
                  </a:lnTo>
                  <a:lnTo>
                    <a:pt x="19" y="37"/>
                  </a:lnTo>
                  <a:lnTo>
                    <a:pt x="24" y="32"/>
                  </a:lnTo>
                  <a:lnTo>
                    <a:pt x="35" y="27"/>
                  </a:lnTo>
                  <a:lnTo>
                    <a:pt x="35" y="27"/>
                  </a:lnTo>
                  <a:lnTo>
                    <a:pt x="32" y="40"/>
                  </a:lnTo>
                  <a:lnTo>
                    <a:pt x="32" y="40"/>
                  </a:lnTo>
                  <a:close/>
                  <a:moveTo>
                    <a:pt x="11" y="16"/>
                  </a:moveTo>
                  <a:lnTo>
                    <a:pt x="12" y="16"/>
                  </a:lnTo>
                  <a:lnTo>
                    <a:pt x="12" y="16"/>
                  </a:lnTo>
                  <a:lnTo>
                    <a:pt x="19" y="12"/>
                  </a:lnTo>
                  <a:lnTo>
                    <a:pt x="27" y="10"/>
                  </a:lnTo>
                  <a:lnTo>
                    <a:pt x="27" y="10"/>
                  </a:lnTo>
                  <a:lnTo>
                    <a:pt x="32" y="10"/>
                  </a:lnTo>
                  <a:lnTo>
                    <a:pt x="35" y="13"/>
                  </a:lnTo>
                  <a:lnTo>
                    <a:pt x="36" y="16"/>
                  </a:lnTo>
                  <a:lnTo>
                    <a:pt x="36" y="19"/>
                  </a:lnTo>
                  <a:lnTo>
                    <a:pt x="36" y="19"/>
                  </a:lnTo>
                  <a:lnTo>
                    <a:pt x="35" y="23"/>
                  </a:lnTo>
                  <a:lnTo>
                    <a:pt x="33" y="24"/>
                  </a:lnTo>
                  <a:lnTo>
                    <a:pt x="20" y="27"/>
                  </a:lnTo>
                  <a:lnTo>
                    <a:pt x="20" y="27"/>
                  </a:lnTo>
                  <a:lnTo>
                    <a:pt x="12" y="31"/>
                  </a:lnTo>
                  <a:lnTo>
                    <a:pt x="6" y="34"/>
                  </a:lnTo>
                  <a:lnTo>
                    <a:pt x="3" y="39"/>
                  </a:lnTo>
                  <a:lnTo>
                    <a:pt x="0" y="45"/>
                  </a:lnTo>
                  <a:lnTo>
                    <a:pt x="0" y="45"/>
                  </a:lnTo>
                  <a:lnTo>
                    <a:pt x="0" y="50"/>
                  </a:lnTo>
                  <a:lnTo>
                    <a:pt x="1" y="54"/>
                  </a:lnTo>
                  <a:lnTo>
                    <a:pt x="6" y="58"/>
                  </a:lnTo>
                  <a:lnTo>
                    <a:pt x="14" y="59"/>
                  </a:lnTo>
                  <a:lnTo>
                    <a:pt x="14" y="59"/>
                  </a:lnTo>
                  <a:lnTo>
                    <a:pt x="19" y="59"/>
                  </a:lnTo>
                  <a:lnTo>
                    <a:pt x="22" y="58"/>
                  </a:lnTo>
                  <a:lnTo>
                    <a:pt x="30" y="51"/>
                  </a:lnTo>
                  <a:lnTo>
                    <a:pt x="30" y="51"/>
                  </a:lnTo>
                  <a:lnTo>
                    <a:pt x="32" y="54"/>
                  </a:lnTo>
                  <a:lnTo>
                    <a:pt x="33" y="58"/>
                  </a:lnTo>
                  <a:lnTo>
                    <a:pt x="35" y="59"/>
                  </a:lnTo>
                  <a:lnTo>
                    <a:pt x="39" y="59"/>
                  </a:lnTo>
                  <a:lnTo>
                    <a:pt x="39" y="59"/>
                  </a:lnTo>
                  <a:lnTo>
                    <a:pt x="44" y="59"/>
                  </a:lnTo>
                  <a:lnTo>
                    <a:pt x="51" y="56"/>
                  </a:lnTo>
                  <a:lnTo>
                    <a:pt x="51" y="53"/>
                  </a:lnTo>
                  <a:lnTo>
                    <a:pt x="51" y="53"/>
                  </a:lnTo>
                  <a:lnTo>
                    <a:pt x="47" y="53"/>
                  </a:lnTo>
                  <a:lnTo>
                    <a:pt x="46" y="53"/>
                  </a:lnTo>
                  <a:lnTo>
                    <a:pt x="46" y="50"/>
                  </a:lnTo>
                  <a:lnTo>
                    <a:pt x="46" y="45"/>
                  </a:lnTo>
                  <a:lnTo>
                    <a:pt x="46" y="45"/>
                  </a:lnTo>
                  <a:lnTo>
                    <a:pt x="51" y="19"/>
                  </a:lnTo>
                  <a:lnTo>
                    <a:pt x="51" y="19"/>
                  </a:lnTo>
                  <a:lnTo>
                    <a:pt x="51" y="12"/>
                  </a:lnTo>
                  <a:lnTo>
                    <a:pt x="49" y="8"/>
                  </a:lnTo>
                  <a:lnTo>
                    <a:pt x="47" y="5"/>
                  </a:lnTo>
                  <a:lnTo>
                    <a:pt x="41" y="2"/>
                  </a:lnTo>
                  <a:lnTo>
                    <a:pt x="33" y="0"/>
                  </a:lnTo>
                  <a:lnTo>
                    <a:pt x="33" y="0"/>
                  </a:lnTo>
                  <a:lnTo>
                    <a:pt x="28" y="2"/>
                  </a:lnTo>
                  <a:lnTo>
                    <a:pt x="22" y="4"/>
                  </a:lnTo>
                  <a:lnTo>
                    <a:pt x="11" y="10"/>
                  </a:lnTo>
                  <a:lnTo>
                    <a:pt x="11" y="16"/>
                  </a:lnTo>
                  <a:close/>
                </a:path>
              </a:pathLst>
            </a:custGeom>
            <a:solidFill>
              <a:schemeClr val="tx1"/>
            </a:solidFill>
            <a:ln w="9525">
              <a:noFill/>
              <a:round/>
              <a:headEnd/>
              <a:tailEnd/>
            </a:ln>
          </p:spPr>
          <p:txBody>
            <a:bodyPr/>
            <a:lstStyle/>
            <a:p>
              <a:endParaRPr lang="en-NZ" dirty="0">
                <a:solidFill>
                  <a:srgbClr val="000000"/>
                </a:solidFill>
              </a:endParaRPr>
            </a:p>
          </p:txBody>
        </p:sp>
        <p:sp>
          <p:nvSpPr>
            <p:cNvPr id="14" name="Freeform 42"/>
            <p:cNvSpPr>
              <a:spLocks/>
            </p:cNvSpPr>
            <p:nvPr userDrawn="1"/>
          </p:nvSpPr>
          <p:spPr bwMode="black">
            <a:xfrm>
              <a:off x="4794" y="4204"/>
              <a:ext cx="20" cy="48"/>
            </a:xfrm>
            <a:custGeom>
              <a:avLst/>
              <a:gdLst/>
              <a:ahLst/>
              <a:cxnLst>
                <a:cxn ang="0">
                  <a:pos x="11" y="40"/>
                </a:cxn>
                <a:cxn ang="0">
                  <a:pos x="11" y="40"/>
                </a:cxn>
                <a:cxn ang="0">
                  <a:pos x="18" y="0"/>
                </a:cxn>
                <a:cxn ang="0">
                  <a:pos x="18" y="0"/>
                </a:cxn>
                <a:cxn ang="0">
                  <a:pos x="25" y="0"/>
                </a:cxn>
                <a:cxn ang="0">
                  <a:pos x="25" y="0"/>
                </a:cxn>
                <a:cxn ang="0">
                  <a:pos x="35" y="0"/>
                </a:cxn>
                <a:cxn ang="0">
                  <a:pos x="35" y="0"/>
                </a:cxn>
                <a:cxn ang="0">
                  <a:pos x="25" y="40"/>
                </a:cxn>
                <a:cxn ang="0">
                  <a:pos x="24" y="46"/>
                </a:cxn>
                <a:cxn ang="0">
                  <a:pos x="24" y="46"/>
                </a:cxn>
                <a:cxn ang="0">
                  <a:pos x="18" y="86"/>
                </a:cxn>
                <a:cxn ang="0">
                  <a:pos x="18" y="86"/>
                </a:cxn>
                <a:cxn ang="0">
                  <a:pos x="10" y="86"/>
                </a:cxn>
                <a:cxn ang="0">
                  <a:pos x="10" y="86"/>
                </a:cxn>
                <a:cxn ang="0">
                  <a:pos x="0" y="86"/>
                </a:cxn>
                <a:cxn ang="0">
                  <a:pos x="0" y="86"/>
                </a:cxn>
                <a:cxn ang="0">
                  <a:pos x="10" y="46"/>
                </a:cxn>
                <a:cxn ang="0">
                  <a:pos x="11" y="40"/>
                </a:cxn>
              </a:cxnLst>
              <a:rect l="0" t="0" r="r" b="b"/>
              <a:pathLst>
                <a:path w="35" h="86">
                  <a:moveTo>
                    <a:pt x="11" y="40"/>
                  </a:moveTo>
                  <a:lnTo>
                    <a:pt x="11" y="40"/>
                  </a:lnTo>
                  <a:lnTo>
                    <a:pt x="18" y="0"/>
                  </a:lnTo>
                  <a:lnTo>
                    <a:pt x="18" y="0"/>
                  </a:lnTo>
                  <a:lnTo>
                    <a:pt x="25" y="0"/>
                  </a:lnTo>
                  <a:lnTo>
                    <a:pt x="25" y="0"/>
                  </a:lnTo>
                  <a:lnTo>
                    <a:pt x="35" y="0"/>
                  </a:lnTo>
                  <a:lnTo>
                    <a:pt x="35" y="0"/>
                  </a:lnTo>
                  <a:lnTo>
                    <a:pt x="25" y="40"/>
                  </a:lnTo>
                  <a:lnTo>
                    <a:pt x="24" y="46"/>
                  </a:lnTo>
                  <a:lnTo>
                    <a:pt x="24" y="46"/>
                  </a:lnTo>
                  <a:lnTo>
                    <a:pt x="18" y="86"/>
                  </a:lnTo>
                  <a:lnTo>
                    <a:pt x="18" y="86"/>
                  </a:lnTo>
                  <a:lnTo>
                    <a:pt x="10" y="86"/>
                  </a:lnTo>
                  <a:lnTo>
                    <a:pt x="10" y="86"/>
                  </a:lnTo>
                  <a:lnTo>
                    <a:pt x="0" y="86"/>
                  </a:lnTo>
                  <a:lnTo>
                    <a:pt x="0" y="86"/>
                  </a:lnTo>
                  <a:lnTo>
                    <a:pt x="10" y="46"/>
                  </a:lnTo>
                  <a:lnTo>
                    <a:pt x="11" y="40"/>
                  </a:lnTo>
                  <a:close/>
                </a:path>
              </a:pathLst>
            </a:custGeom>
            <a:solidFill>
              <a:schemeClr val="tx1"/>
            </a:solidFill>
            <a:ln w="9525">
              <a:noFill/>
              <a:round/>
              <a:headEnd/>
              <a:tailEnd/>
            </a:ln>
          </p:spPr>
          <p:txBody>
            <a:bodyPr/>
            <a:lstStyle/>
            <a:p>
              <a:endParaRPr lang="en-NZ" dirty="0">
                <a:solidFill>
                  <a:srgbClr val="000000"/>
                </a:solidFill>
              </a:endParaRPr>
            </a:p>
          </p:txBody>
        </p:sp>
        <p:sp>
          <p:nvSpPr>
            <p:cNvPr id="15" name="Freeform 43"/>
            <p:cNvSpPr>
              <a:spLocks noEditPoints="1"/>
            </p:cNvSpPr>
            <p:nvPr userDrawn="1"/>
          </p:nvSpPr>
          <p:spPr bwMode="black">
            <a:xfrm>
              <a:off x="4812" y="4204"/>
              <a:ext cx="20" cy="48"/>
            </a:xfrm>
            <a:custGeom>
              <a:avLst/>
              <a:gdLst/>
              <a:ahLst/>
              <a:cxnLst>
                <a:cxn ang="0">
                  <a:pos x="8" y="55"/>
                </a:cxn>
                <a:cxn ang="0">
                  <a:pos x="8" y="55"/>
                </a:cxn>
                <a:cxn ang="0">
                  <a:pos x="12" y="30"/>
                </a:cxn>
                <a:cxn ang="0">
                  <a:pos x="12" y="30"/>
                </a:cxn>
                <a:cxn ang="0">
                  <a:pos x="19" y="32"/>
                </a:cxn>
                <a:cxn ang="0">
                  <a:pos x="19" y="32"/>
                </a:cxn>
                <a:cxn ang="0">
                  <a:pos x="29" y="30"/>
                </a:cxn>
                <a:cxn ang="0">
                  <a:pos x="29" y="30"/>
                </a:cxn>
                <a:cxn ang="0">
                  <a:pos x="23" y="55"/>
                </a:cxn>
                <a:cxn ang="0">
                  <a:pos x="23" y="60"/>
                </a:cxn>
                <a:cxn ang="0">
                  <a:pos x="23" y="60"/>
                </a:cxn>
                <a:cxn ang="0">
                  <a:pos x="18" y="86"/>
                </a:cxn>
                <a:cxn ang="0">
                  <a:pos x="18" y="86"/>
                </a:cxn>
                <a:cxn ang="0">
                  <a:pos x="10" y="86"/>
                </a:cxn>
                <a:cxn ang="0">
                  <a:pos x="10" y="86"/>
                </a:cxn>
                <a:cxn ang="0">
                  <a:pos x="0" y="86"/>
                </a:cxn>
                <a:cxn ang="0">
                  <a:pos x="0" y="86"/>
                </a:cxn>
                <a:cxn ang="0">
                  <a:pos x="7" y="60"/>
                </a:cxn>
                <a:cxn ang="0">
                  <a:pos x="8" y="55"/>
                </a:cxn>
                <a:cxn ang="0">
                  <a:pos x="26" y="0"/>
                </a:cxn>
                <a:cxn ang="0">
                  <a:pos x="26" y="0"/>
                </a:cxn>
                <a:cxn ang="0">
                  <a:pos x="29" y="1"/>
                </a:cxn>
                <a:cxn ang="0">
                  <a:pos x="32" y="3"/>
                </a:cxn>
                <a:cxn ang="0">
                  <a:pos x="34" y="6"/>
                </a:cxn>
                <a:cxn ang="0">
                  <a:pos x="34" y="9"/>
                </a:cxn>
                <a:cxn ang="0">
                  <a:pos x="34" y="9"/>
                </a:cxn>
                <a:cxn ang="0">
                  <a:pos x="32" y="13"/>
                </a:cxn>
                <a:cxn ang="0">
                  <a:pos x="29" y="16"/>
                </a:cxn>
                <a:cxn ang="0">
                  <a:pos x="26" y="17"/>
                </a:cxn>
                <a:cxn ang="0">
                  <a:pos x="23" y="19"/>
                </a:cxn>
                <a:cxn ang="0">
                  <a:pos x="23" y="19"/>
                </a:cxn>
                <a:cxn ang="0">
                  <a:pos x="19" y="17"/>
                </a:cxn>
                <a:cxn ang="0">
                  <a:pos x="16" y="16"/>
                </a:cxn>
                <a:cxn ang="0">
                  <a:pos x="16" y="13"/>
                </a:cxn>
                <a:cxn ang="0">
                  <a:pos x="15" y="9"/>
                </a:cxn>
                <a:cxn ang="0">
                  <a:pos x="15" y="9"/>
                </a:cxn>
                <a:cxn ang="0">
                  <a:pos x="16" y="6"/>
                </a:cxn>
                <a:cxn ang="0">
                  <a:pos x="19" y="3"/>
                </a:cxn>
                <a:cxn ang="0">
                  <a:pos x="23" y="1"/>
                </a:cxn>
                <a:cxn ang="0">
                  <a:pos x="26" y="0"/>
                </a:cxn>
                <a:cxn ang="0">
                  <a:pos x="26" y="0"/>
                </a:cxn>
              </a:cxnLst>
              <a:rect l="0" t="0" r="r" b="b"/>
              <a:pathLst>
                <a:path w="34" h="86">
                  <a:moveTo>
                    <a:pt x="8" y="55"/>
                  </a:moveTo>
                  <a:lnTo>
                    <a:pt x="8" y="55"/>
                  </a:lnTo>
                  <a:lnTo>
                    <a:pt x="12" y="30"/>
                  </a:lnTo>
                  <a:lnTo>
                    <a:pt x="12" y="30"/>
                  </a:lnTo>
                  <a:lnTo>
                    <a:pt x="19" y="32"/>
                  </a:lnTo>
                  <a:lnTo>
                    <a:pt x="19" y="32"/>
                  </a:lnTo>
                  <a:lnTo>
                    <a:pt x="29" y="30"/>
                  </a:lnTo>
                  <a:lnTo>
                    <a:pt x="29" y="30"/>
                  </a:lnTo>
                  <a:lnTo>
                    <a:pt x="23" y="55"/>
                  </a:lnTo>
                  <a:lnTo>
                    <a:pt x="23" y="60"/>
                  </a:lnTo>
                  <a:lnTo>
                    <a:pt x="23" y="60"/>
                  </a:lnTo>
                  <a:lnTo>
                    <a:pt x="18" y="86"/>
                  </a:lnTo>
                  <a:lnTo>
                    <a:pt x="18" y="86"/>
                  </a:lnTo>
                  <a:lnTo>
                    <a:pt x="10" y="86"/>
                  </a:lnTo>
                  <a:lnTo>
                    <a:pt x="10" y="86"/>
                  </a:lnTo>
                  <a:lnTo>
                    <a:pt x="0" y="86"/>
                  </a:lnTo>
                  <a:lnTo>
                    <a:pt x="0" y="86"/>
                  </a:lnTo>
                  <a:lnTo>
                    <a:pt x="7" y="60"/>
                  </a:lnTo>
                  <a:lnTo>
                    <a:pt x="8" y="55"/>
                  </a:lnTo>
                  <a:close/>
                  <a:moveTo>
                    <a:pt x="26" y="0"/>
                  </a:moveTo>
                  <a:lnTo>
                    <a:pt x="26" y="0"/>
                  </a:lnTo>
                  <a:lnTo>
                    <a:pt x="29" y="1"/>
                  </a:lnTo>
                  <a:lnTo>
                    <a:pt x="32" y="3"/>
                  </a:lnTo>
                  <a:lnTo>
                    <a:pt x="34" y="6"/>
                  </a:lnTo>
                  <a:lnTo>
                    <a:pt x="34" y="9"/>
                  </a:lnTo>
                  <a:lnTo>
                    <a:pt x="34" y="9"/>
                  </a:lnTo>
                  <a:lnTo>
                    <a:pt x="32" y="13"/>
                  </a:lnTo>
                  <a:lnTo>
                    <a:pt x="29" y="16"/>
                  </a:lnTo>
                  <a:lnTo>
                    <a:pt x="26" y="17"/>
                  </a:lnTo>
                  <a:lnTo>
                    <a:pt x="23" y="19"/>
                  </a:lnTo>
                  <a:lnTo>
                    <a:pt x="23" y="19"/>
                  </a:lnTo>
                  <a:lnTo>
                    <a:pt x="19" y="17"/>
                  </a:lnTo>
                  <a:lnTo>
                    <a:pt x="16" y="16"/>
                  </a:lnTo>
                  <a:lnTo>
                    <a:pt x="16" y="13"/>
                  </a:lnTo>
                  <a:lnTo>
                    <a:pt x="15" y="9"/>
                  </a:lnTo>
                  <a:lnTo>
                    <a:pt x="15" y="9"/>
                  </a:lnTo>
                  <a:lnTo>
                    <a:pt x="16" y="6"/>
                  </a:lnTo>
                  <a:lnTo>
                    <a:pt x="19" y="3"/>
                  </a:lnTo>
                  <a:lnTo>
                    <a:pt x="23" y="1"/>
                  </a:lnTo>
                  <a:lnTo>
                    <a:pt x="26" y="0"/>
                  </a:lnTo>
                  <a:lnTo>
                    <a:pt x="26" y="0"/>
                  </a:lnTo>
                  <a:close/>
                </a:path>
              </a:pathLst>
            </a:custGeom>
            <a:solidFill>
              <a:schemeClr val="tx1"/>
            </a:solidFill>
            <a:ln w="9525">
              <a:noFill/>
              <a:round/>
              <a:headEnd/>
              <a:tailEnd/>
            </a:ln>
          </p:spPr>
          <p:txBody>
            <a:bodyPr/>
            <a:lstStyle/>
            <a:p>
              <a:endParaRPr lang="en-NZ" dirty="0">
                <a:solidFill>
                  <a:srgbClr val="000000"/>
                </a:solidFill>
              </a:endParaRPr>
            </a:p>
          </p:txBody>
        </p:sp>
        <p:sp>
          <p:nvSpPr>
            <p:cNvPr id="16" name="Freeform 44"/>
            <p:cNvSpPr>
              <a:spLocks/>
            </p:cNvSpPr>
            <p:nvPr userDrawn="1"/>
          </p:nvSpPr>
          <p:spPr bwMode="black">
            <a:xfrm>
              <a:off x="4835" y="4210"/>
              <a:ext cx="18" cy="42"/>
            </a:xfrm>
            <a:custGeom>
              <a:avLst/>
              <a:gdLst/>
              <a:ahLst/>
              <a:cxnLst>
                <a:cxn ang="0">
                  <a:pos x="33" y="21"/>
                </a:cxn>
                <a:cxn ang="0">
                  <a:pos x="33" y="21"/>
                </a:cxn>
                <a:cxn ang="0">
                  <a:pos x="33" y="24"/>
                </a:cxn>
                <a:cxn ang="0">
                  <a:pos x="33" y="24"/>
                </a:cxn>
                <a:cxn ang="0">
                  <a:pos x="32" y="27"/>
                </a:cxn>
                <a:cxn ang="0">
                  <a:pos x="22" y="25"/>
                </a:cxn>
                <a:cxn ang="0">
                  <a:pos x="22" y="25"/>
                </a:cxn>
                <a:cxn ang="0">
                  <a:pos x="18" y="51"/>
                </a:cxn>
                <a:cxn ang="0">
                  <a:pos x="18" y="51"/>
                </a:cxn>
                <a:cxn ang="0">
                  <a:pos x="16" y="60"/>
                </a:cxn>
                <a:cxn ang="0">
                  <a:pos x="14" y="67"/>
                </a:cxn>
                <a:cxn ang="0">
                  <a:pos x="16" y="70"/>
                </a:cxn>
                <a:cxn ang="0">
                  <a:pos x="19" y="70"/>
                </a:cxn>
                <a:cxn ang="0">
                  <a:pos x="19" y="70"/>
                </a:cxn>
                <a:cxn ang="0">
                  <a:pos x="25" y="68"/>
                </a:cxn>
                <a:cxn ang="0">
                  <a:pos x="24" y="73"/>
                </a:cxn>
                <a:cxn ang="0">
                  <a:pos x="24" y="73"/>
                </a:cxn>
                <a:cxn ang="0">
                  <a:pos x="18" y="76"/>
                </a:cxn>
                <a:cxn ang="0">
                  <a:pos x="11" y="76"/>
                </a:cxn>
                <a:cxn ang="0">
                  <a:pos x="11" y="76"/>
                </a:cxn>
                <a:cxn ang="0">
                  <a:pos x="5" y="75"/>
                </a:cxn>
                <a:cxn ang="0">
                  <a:pos x="2" y="71"/>
                </a:cxn>
                <a:cxn ang="0">
                  <a:pos x="0" y="67"/>
                </a:cxn>
                <a:cxn ang="0">
                  <a:pos x="0" y="59"/>
                </a:cxn>
                <a:cxn ang="0">
                  <a:pos x="0" y="59"/>
                </a:cxn>
                <a:cxn ang="0">
                  <a:pos x="8" y="25"/>
                </a:cxn>
                <a:cxn ang="0">
                  <a:pos x="0" y="27"/>
                </a:cxn>
                <a:cxn ang="0">
                  <a:pos x="0" y="27"/>
                </a:cxn>
                <a:cxn ang="0">
                  <a:pos x="0" y="24"/>
                </a:cxn>
                <a:cxn ang="0">
                  <a:pos x="0" y="24"/>
                </a:cxn>
                <a:cxn ang="0">
                  <a:pos x="0" y="21"/>
                </a:cxn>
                <a:cxn ang="0">
                  <a:pos x="8" y="21"/>
                </a:cxn>
                <a:cxn ang="0">
                  <a:pos x="8" y="21"/>
                </a:cxn>
                <a:cxn ang="0">
                  <a:pos x="11" y="6"/>
                </a:cxn>
                <a:cxn ang="0">
                  <a:pos x="11" y="6"/>
                </a:cxn>
                <a:cxn ang="0">
                  <a:pos x="27" y="0"/>
                </a:cxn>
                <a:cxn ang="0">
                  <a:pos x="29" y="0"/>
                </a:cxn>
                <a:cxn ang="0">
                  <a:pos x="29" y="0"/>
                </a:cxn>
                <a:cxn ang="0">
                  <a:pos x="24" y="21"/>
                </a:cxn>
                <a:cxn ang="0">
                  <a:pos x="33" y="21"/>
                </a:cxn>
              </a:cxnLst>
              <a:rect l="0" t="0" r="r" b="b"/>
              <a:pathLst>
                <a:path w="33" h="76">
                  <a:moveTo>
                    <a:pt x="33" y="21"/>
                  </a:moveTo>
                  <a:lnTo>
                    <a:pt x="33" y="21"/>
                  </a:lnTo>
                  <a:lnTo>
                    <a:pt x="33" y="24"/>
                  </a:lnTo>
                  <a:lnTo>
                    <a:pt x="33" y="24"/>
                  </a:lnTo>
                  <a:lnTo>
                    <a:pt x="32" y="27"/>
                  </a:lnTo>
                  <a:lnTo>
                    <a:pt x="22" y="25"/>
                  </a:lnTo>
                  <a:lnTo>
                    <a:pt x="22" y="25"/>
                  </a:lnTo>
                  <a:lnTo>
                    <a:pt x="18" y="51"/>
                  </a:lnTo>
                  <a:lnTo>
                    <a:pt x="18" y="51"/>
                  </a:lnTo>
                  <a:lnTo>
                    <a:pt x="16" y="60"/>
                  </a:lnTo>
                  <a:lnTo>
                    <a:pt x="14" y="67"/>
                  </a:lnTo>
                  <a:lnTo>
                    <a:pt x="16" y="70"/>
                  </a:lnTo>
                  <a:lnTo>
                    <a:pt x="19" y="70"/>
                  </a:lnTo>
                  <a:lnTo>
                    <a:pt x="19" y="70"/>
                  </a:lnTo>
                  <a:lnTo>
                    <a:pt x="25" y="68"/>
                  </a:lnTo>
                  <a:lnTo>
                    <a:pt x="24" y="73"/>
                  </a:lnTo>
                  <a:lnTo>
                    <a:pt x="24" y="73"/>
                  </a:lnTo>
                  <a:lnTo>
                    <a:pt x="18" y="76"/>
                  </a:lnTo>
                  <a:lnTo>
                    <a:pt x="11" y="76"/>
                  </a:lnTo>
                  <a:lnTo>
                    <a:pt x="11" y="76"/>
                  </a:lnTo>
                  <a:lnTo>
                    <a:pt x="5" y="75"/>
                  </a:lnTo>
                  <a:lnTo>
                    <a:pt x="2" y="71"/>
                  </a:lnTo>
                  <a:lnTo>
                    <a:pt x="0" y="67"/>
                  </a:lnTo>
                  <a:lnTo>
                    <a:pt x="0" y="59"/>
                  </a:lnTo>
                  <a:lnTo>
                    <a:pt x="0" y="59"/>
                  </a:lnTo>
                  <a:lnTo>
                    <a:pt x="8" y="25"/>
                  </a:lnTo>
                  <a:lnTo>
                    <a:pt x="0" y="27"/>
                  </a:lnTo>
                  <a:lnTo>
                    <a:pt x="0" y="27"/>
                  </a:lnTo>
                  <a:lnTo>
                    <a:pt x="0" y="24"/>
                  </a:lnTo>
                  <a:lnTo>
                    <a:pt x="0" y="24"/>
                  </a:lnTo>
                  <a:lnTo>
                    <a:pt x="0" y="21"/>
                  </a:lnTo>
                  <a:lnTo>
                    <a:pt x="8" y="21"/>
                  </a:lnTo>
                  <a:lnTo>
                    <a:pt x="8" y="21"/>
                  </a:lnTo>
                  <a:lnTo>
                    <a:pt x="11" y="6"/>
                  </a:lnTo>
                  <a:lnTo>
                    <a:pt x="11" y="6"/>
                  </a:lnTo>
                  <a:lnTo>
                    <a:pt x="27" y="0"/>
                  </a:lnTo>
                  <a:lnTo>
                    <a:pt x="29" y="0"/>
                  </a:lnTo>
                  <a:lnTo>
                    <a:pt x="29" y="0"/>
                  </a:lnTo>
                  <a:lnTo>
                    <a:pt x="24" y="21"/>
                  </a:lnTo>
                  <a:lnTo>
                    <a:pt x="33" y="21"/>
                  </a:lnTo>
                  <a:close/>
                </a:path>
              </a:pathLst>
            </a:custGeom>
            <a:solidFill>
              <a:schemeClr val="tx1"/>
            </a:solidFill>
            <a:ln w="9525">
              <a:noFill/>
              <a:round/>
              <a:headEnd/>
              <a:tailEnd/>
            </a:ln>
          </p:spPr>
          <p:txBody>
            <a:bodyPr/>
            <a:lstStyle/>
            <a:p>
              <a:endParaRPr lang="en-NZ" dirty="0">
                <a:solidFill>
                  <a:srgbClr val="000000"/>
                </a:solidFill>
              </a:endParaRPr>
            </a:p>
          </p:txBody>
        </p:sp>
        <p:sp>
          <p:nvSpPr>
            <p:cNvPr id="17" name="Freeform 45"/>
            <p:cNvSpPr>
              <a:spLocks/>
            </p:cNvSpPr>
            <p:nvPr userDrawn="1"/>
          </p:nvSpPr>
          <p:spPr bwMode="black">
            <a:xfrm>
              <a:off x="4853" y="4221"/>
              <a:ext cx="34" cy="48"/>
            </a:xfrm>
            <a:custGeom>
              <a:avLst/>
              <a:gdLst/>
              <a:ahLst/>
              <a:cxnLst>
                <a:cxn ang="0">
                  <a:pos x="51" y="0"/>
                </a:cxn>
                <a:cxn ang="0">
                  <a:pos x="51" y="0"/>
                </a:cxn>
                <a:cxn ang="0">
                  <a:pos x="55" y="2"/>
                </a:cxn>
                <a:cxn ang="0">
                  <a:pos x="55" y="2"/>
                </a:cxn>
                <a:cxn ang="0">
                  <a:pos x="62" y="0"/>
                </a:cxn>
                <a:cxn ang="0">
                  <a:pos x="62" y="0"/>
                </a:cxn>
                <a:cxn ang="0">
                  <a:pos x="41" y="35"/>
                </a:cxn>
                <a:cxn ang="0">
                  <a:pos x="9" y="86"/>
                </a:cxn>
                <a:cxn ang="0">
                  <a:pos x="9" y="86"/>
                </a:cxn>
                <a:cxn ang="0">
                  <a:pos x="5" y="86"/>
                </a:cxn>
                <a:cxn ang="0">
                  <a:pos x="5" y="86"/>
                </a:cxn>
                <a:cxn ang="0">
                  <a:pos x="0" y="86"/>
                </a:cxn>
                <a:cxn ang="0">
                  <a:pos x="0" y="86"/>
                </a:cxn>
                <a:cxn ang="0">
                  <a:pos x="19" y="56"/>
                </a:cxn>
                <a:cxn ang="0">
                  <a:pos x="19" y="56"/>
                </a:cxn>
                <a:cxn ang="0">
                  <a:pos x="8" y="0"/>
                </a:cxn>
                <a:cxn ang="0">
                  <a:pos x="8" y="0"/>
                </a:cxn>
                <a:cxn ang="0">
                  <a:pos x="16" y="2"/>
                </a:cxn>
                <a:cxn ang="0">
                  <a:pos x="16" y="2"/>
                </a:cxn>
                <a:cxn ang="0">
                  <a:pos x="25" y="0"/>
                </a:cxn>
                <a:cxn ang="0">
                  <a:pos x="25" y="0"/>
                </a:cxn>
                <a:cxn ang="0">
                  <a:pos x="32" y="37"/>
                </a:cxn>
                <a:cxn ang="0">
                  <a:pos x="32" y="37"/>
                </a:cxn>
                <a:cxn ang="0">
                  <a:pos x="51" y="0"/>
                </a:cxn>
                <a:cxn ang="0">
                  <a:pos x="51" y="0"/>
                </a:cxn>
              </a:cxnLst>
              <a:rect l="0" t="0" r="r" b="b"/>
              <a:pathLst>
                <a:path w="62" h="86">
                  <a:moveTo>
                    <a:pt x="51" y="0"/>
                  </a:moveTo>
                  <a:lnTo>
                    <a:pt x="51" y="0"/>
                  </a:lnTo>
                  <a:lnTo>
                    <a:pt x="55" y="2"/>
                  </a:lnTo>
                  <a:lnTo>
                    <a:pt x="55" y="2"/>
                  </a:lnTo>
                  <a:lnTo>
                    <a:pt x="62" y="0"/>
                  </a:lnTo>
                  <a:lnTo>
                    <a:pt x="62" y="0"/>
                  </a:lnTo>
                  <a:lnTo>
                    <a:pt x="41" y="35"/>
                  </a:lnTo>
                  <a:lnTo>
                    <a:pt x="9" y="86"/>
                  </a:lnTo>
                  <a:lnTo>
                    <a:pt x="9" y="86"/>
                  </a:lnTo>
                  <a:lnTo>
                    <a:pt x="5" y="86"/>
                  </a:lnTo>
                  <a:lnTo>
                    <a:pt x="5" y="86"/>
                  </a:lnTo>
                  <a:lnTo>
                    <a:pt x="0" y="86"/>
                  </a:lnTo>
                  <a:lnTo>
                    <a:pt x="0" y="86"/>
                  </a:lnTo>
                  <a:lnTo>
                    <a:pt x="19" y="56"/>
                  </a:lnTo>
                  <a:lnTo>
                    <a:pt x="19" y="56"/>
                  </a:lnTo>
                  <a:lnTo>
                    <a:pt x="8" y="0"/>
                  </a:lnTo>
                  <a:lnTo>
                    <a:pt x="8" y="0"/>
                  </a:lnTo>
                  <a:lnTo>
                    <a:pt x="16" y="2"/>
                  </a:lnTo>
                  <a:lnTo>
                    <a:pt x="16" y="2"/>
                  </a:lnTo>
                  <a:lnTo>
                    <a:pt x="25" y="0"/>
                  </a:lnTo>
                  <a:lnTo>
                    <a:pt x="25" y="0"/>
                  </a:lnTo>
                  <a:lnTo>
                    <a:pt x="32" y="37"/>
                  </a:lnTo>
                  <a:lnTo>
                    <a:pt x="32" y="37"/>
                  </a:lnTo>
                  <a:lnTo>
                    <a:pt x="51" y="0"/>
                  </a:lnTo>
                  <a:lnTo>
                    <a:pt x="51" y="0"/>
                  </a:lnTo>
                  <a:close/>
                </a:path>
              </a:pathLst>
            </a:custGeom>
            <a:solidFill>
              <a:schemeClr val="tx1"/>
            </a:solidFill>
            <a:ln w="9525">
              <a:noFill/>
              <a:round/>
              <a:headEnd/>
              <a:tailEnd/>
            </a:ln>
          </p:spPr>
          <p:txBody>
            <a:bodyPr/>
            <a:lstStyle/>
            <a:p>
              <a:endParaRPr lang="en-NZ" dirty="0">
                <a:solidFill>
                  <a:srgbClr val="000000"/>
                </a:solidFill>
              </a:endParaRPr>
            </a:p>
          </p:txBody>
        </p:sp>
        <p:sp>
          <p:nvSpPr>
            <p:cNvPr id="18" name="Freeform 46"/>
            <p:cNvSpPr>
              <a:spLocks/>
            </p:cNvSpPr>
            <p:nvPr userDrawn="1"/>
          </p:nvSpPr>
          <p:spPr bwMode="black">
            <a:xfrm>
              <a:off x="4897" y="4208"/>
              <a:ext cx="20" cy="44"/>
            </a:xfrm>
            <a:custGeom>
              <a:avLst/>
              <a:gdLst/>
              <a:ahLst/>
              <a:cxnLst>
                <a:cxn ang="0">
                  <a:pos x="10" y="32"/>
                </a:cxn>
                <a:cxn ang="0">
                  <a:pos x="10" y="32"/>
                </a:cxn>
                <a:cxn ang="0">
                  <a:pos x="16" y="0"/>
                </a:cxn>
                <a:cxn ang="0">
                  <a:pos x="16" y="0"/>
                </a:cxn>
                <a:cxn ang="0">
                  <a:pos x="25" y="0"/>
                </a:cxn>
                <a:cxn ang="0">
                  <a:pos x="25" y="0"/>
                </a:cxn>
                <a:cxn ang="0">
                  <a:pos x="35" y="0"/>
                </a:cxn>
                <a:cxn ang="0">
                  <a:pos x="35" y="0"/>
                </a:cxn>
                <a:cxn ang="0">
                  <a:pos x="27" y="32"/>
                </a:cxn>
                <a:cxn ang="0">
                  <a:pos x="24" y="46"/>
                </a:cxn>
                <a:cxn ang="0">
                  <a:pos x="24" y="46"/>
                </a:cxn>
                <a:cxn ang="0">
                  <a:pos x="19" y="78"/>
                </a:cxn>
                <a:cxn ang="0">
                  <a:pos x="19" y="78"/>
                </a:cxn>
                <a:cxn ang="0">
                  <a:pos x="10" y="78"/>
                </a:cxn>
                <a:cxn ang="0">
                  <a:pos x="10" y="78"/>
                </a:cxn>
                <a:cxn ang="0">
                  <a:pos x="0" y="78"/>
                </a:cxn>
                <a:cxn ang="0">
                  <a:pos x="0" y="78"/>
                </a:cxn>
                <a:cxn ang="0">
                  <a:pos x="8" y="46"/>
                </a:cxn>
                <a:cxn ang="0">
                  <a:pos x="10" y="32"/>
                </a:cxn>
              </a:cxnLst>
              <a:rect l="0" t="0" r="r" b="b"/>
              <a:pathLst>
                <a:path w="35" h="78">
                  <a:moveTo>
                    <a:pt x="10" y="32"/>
                  </a:moveTo>
                  <a:lnTo>
                    <a:pt x="10" y="32"/>
                  </a:lnTo>
                  <a:lnTo>
                    <a:pt x="16" y="0"/>
                  </a:lnTo>
                  <a:lnTo>
                    <a:pt x="16" y="0"/>
                  </a:lnTo>
                  <a:lnTo>
                    <a:pt x="25" y="0"/>
                  </a:lnTo>
                  <a:lnTo>
                    <a:pt x="25" y="0"/>
                  </a:lnTo>
                  <a:lnTo>
                    <a:pt x="35" y="0"/>
                  </a:lnTo>
                  <a:lnTo>
                    <a:pt x="35" y="0"/>
                  </a:lnTo>
                  <a:lnTo>
                    <a:pt x="27" y="32"/>
                  </a:lnTo>
                  <a:lnTo>
                    <a:pt x="24" y="46"/>
                  </a:lnTo>
                  <a:lnTo>
                    <a:pt x="24" y="46"/>
                  </a:lnTo>
                  <a:lnTo>
                    <a:pt x="19" y="78"/>
                  </a:lnTo>
                  <a:lnTo>
                    <a:pt x="19" y="78"/>
                  </a:lnTo>
                  <a:lnTo>
                    <a:pt x="10" y="78"/>
                  </a:lnTo>
                  <a:lnTo>
                    <a:pt x="10" y="78"/>
                  </a:lnTo>
                  <a:lnTo>
                    <a:pt x="0" y="78"/>
                  </a:lnTo>
                  <a:lnTo>
                    <a:pt x="0" y="78"/>
                  </a:lnTo>
                  <a:lnTo>
                    <a:pt x="8" y="46"/>
                  </a:lnTo>
                  <a:lnTo>
                    <a:pt x="10" y="32"/>
                  </a:lnTo>
                  <a:close/>
                </a:path>
              </a:pathLst>
            </a:custGeom>
            <a:solidFill>
              <a:schemeClr val="tx1"/>
            </a:solidFill>
            <a:ln w="9525">
              <a:noFill/>
              <a:round/>
              <a:headEnd/>
              <a:tailEnd/>
            </a:ln>
          </p:spPr>
          <p:txBody>
            <a:bodyPr/>
            <a:lstStyle/>
            <a:p>
              <a:endParaRPr lang="en-NZ" dirty="0">
                <a:solidFill>
                  <a:srgbClr val="000000"/>
                </a:solidFill>
              </a:endParaRPr>
            </a:p>
          </p:txBody>
        </p:sp>
        <p:sp>
          <p:nvSpPr>
            <p:cNvPr id="19" name="Freeform 47"/>
            <p:cNvSpPr>
              <a:spLocks/>
            </p:cNvSpPr>
            <p:nvPr userDrawn="1"/>
          </p:nvSpPr>
          <p:spPr bwMode="black">
            <a:xfrm>
              <a:off x="4916" y="4219"/>
              <a:ext cx="33" cy="33"/>
            </a:xfrm>
            <a:custGeom>
              <a:avLst/>
              <a:gdLst/>
              <a:ahLst/>
              <a:cxnLst>
                <a:cxn ang="0">
                  <a:pos x="26" y="12"/>
                </a:cxn>
                <a:cxn ang="0">
                  <a:pos x="26" y="12"/>
                </a:cxn>
                <a:cxn ang="0">
                  <a:pos x="26" y="12"/>
                </a:cxn>
                <a:cxn ang="0">
                  <a:pos x="31" y="7"/>
                </a:cxn>
                <a:cxn ang="0">
                  <a:pos x="35" y="4"/>
                </a:cxn>
                <a:cxn ang="0">
                  <a:pos x="40" y="2"/>
                </a:cxn>
                <a:cxn ang="0">
                  <a:pos x="45" y="0"/>
                </a:cxn>
                <a:cxn ang="0">
                  <a:pos x="45" y="0"/>
                </a:cxn>
                <a:cxn ang="0">
                  <a:pos x="53" y="2"/>
                </a:cxn>
                <a:cxn ang="0">
                  <a:pos x="58" y="7"/>
                </a:cxn>
                <a:cxn ang="0">
                  <a:pos x="59" y="13"/>
                </a:cxn>
                <a:cxn ang="0">
                  <a:pos x="59" y="23"/>
                </a:cxn>
                <a:cxn ang="0">
                  <a:pos x="59" y="23"/>
                </a:cxn>
                <a:cxn ang="0">
                  <a:pos x="54" y="42"/>
                </a:cxn>
                <a:cxn ang="0">
                  <a:pos x="54" y="42"/>
                </a:cxn>
                <a:cxn ang="0">
                  <a:pos x="51" y="58"/>
                </a:cxn>
                <a:cxn ang="0">
                  <a:pos x="51" y="58"/>
                </a:cxn>
                <a:cxn ang="0">
                  <a:pos x="43" y="58"/>
                </a:cxn>
                <a:cxn ang="0">
                  <a:pos x="43" y="58"/>
                </a:cxn>
                <a:cxn ang="0">
                  <a:pos x="35" y="58"/>
                </a:cxn>
                <a:cxn ang="0">
                  <a:pos x="35" y="58"/>
                </a:cxn>
                <a:cxn ang="0">
                  <a:pos x="38" y="43"/>
                </a:cxn>
                <a:cxn ang="0">
                  <a:pos x="42" y="26"/>
                </a:cxn>
                <a:cxn ang="0">
                  <a:pos x="42" y="26"/>
                </a:cxn>
                <a:cxn ang="0">
                  <a:pos x="43" y="19"/>
                </a:cxn>
                <a:cxn ang="0">
                  <a:pos x="42" y="15"/>
                </a:cxn>
                <a:cxn ang="0">
                  <a:pos x="40" y="12"/>
                </a:cxn>
                <a:cxn ang="0">
                  <a:pos x="35" y="12"/>
                </a:cxn>
                <a:cxn ang="0">
                  <a:pos x="35" y="12"/>
                </a:cxn>
                <a:cxn ang="0">
                  <a:pos x="31" y="13"/>
                </a:cxn>
                <a:cxn ang="0">
                  <a:pos x="27" y="16"/>
                </a:cxn>
                <a:cxn ang="0">
                  <a:pos x="24" y="21"/>
                </a:cxn>
                <a:cxn ang="0">
                  <a:pos x="23" y="27"/>
                </a:cxn>
                <a:cxn ang="0">
                  <a:pos x="21" y="32"/>
                </a:cxn>
                <a:cxn ang="0">
                  <a:pos x="21" y="32"/>
                </a:cxn>
                <a:cxn ang="0">
                  <a:pos x="18" y="58"/>
                </a:cxn>
                <a:cxn ang="0">
                  <a:pos x="18" y="58"/>
                </a:cxn>
                <a:cxn ang="0">
                  <a:pos x="8" y="58"/>
                </a:cxn>
                <a:cxn ang="0">
                  <a:pos x="8" y="58"/>
                </a:cxn>
                <a:cxn ang="0">
                  <a:pos x="0" y="58"/>
                </a:cxn>
                <a:cxn ang="0">
                  <a:pos x="0" y="58"/>
                </a:cxn>
                <a:cxn ang="0">
                  <a:pos x="7" y="32"/>
                </a:cxn>
                <a:cxn ang="0">
                  <a:pos x="7" y="27"/>
                </a:cxn>
                <a:cxn ang="0">
                  <a:pos x="7" y="27"/>
                </a:cxn>
                <a:cxn ang="0">
                  <a:pos x="12" y="2"/>
                </a:cxn>
                <a:cxn ang="0">
                  <a:pos x="12" y="2"/>
                </a:cxn>
                <a:cxn ang="0">
                  <a:pos x="19" y="4"/>
                </a:cxn>
                <a:cxn ang="0">
                  <a:pos x="19" y="4"/>
                </a:cxn>
                <a:cxn ang="0">
                  <a:pos x="27" y="2"/>
                </a:cxn>
                <a:cxn ang="0">
                  <a:pos x="26" y="12"/>
                </a:cxn>
              </a:cxnLst>
              <a:rect l="0" t="0" r="r" b="b"/>
              <a:pathLst>
                <a:path w="59" h="58">
                  <a:moveTo>
                    <a:pt x="26" y="12"/>
                  </a:moveTo>
                  <a:lnTo>
                    <a:pt x="26" y="12"/>
                  </a:lnTo>
                  <a:lnTo>
                    <a:pt x="26" y="12"/>
                  </a:lnTo>
                  <a:lnTo>
                    <a:pt x="31" y="7"/>
                  </a:lnTo>
                  <a:lnTo>
                    <a:pt x="35" y="4"/>
                  </a:lnTo>
                  <a:lnTo>
                    <a:pt x="40" y="2"/>
                  </a:lnTo>
                  <a:lnTo>
                    <a:pt x="45" y="0"/>
                  </a:lnTo>
                  <a:lnTo>
                    <a:pt x="45" y="0"/>
                  </a:lnTo>
                  <a:lnTo>
                    <a:pt x="53" y="2"/>
                  </a:lnTo>
                  <a:lnTo>
                    <a:pt x="58" y="7"/>
                  </a:lnTo>
                  <a:lnTo>
                    <a:pt x="59" y="13"/>
                  </a:lnTo>
                  <a:lnTo>
                    <a:pt x="59" y="23"/>
                  </a:lnTo>
                  <a:lnTo>
                    <a:pt x="59" y="23"/>
                  </a:lnTo>
                  <a:lnTo>
                    <a:pt x="54" y="42"/>
                  </a:lnTo>
                  <a:lnTo>
                    <a:pt x="54" y="42"/>
                  </a:lnTo>
                  <a:lnTo>
                    <a:pt x="51" y="58"/>
                  </a:lnTo>
                  <a:lnTo>
                    <a:pt x="51" y="58"/>
                  </a:lnTo>
                  <a:lnTo>
                    <a:pt x="43" y="58"/>
                  </a:lnTo>
                  <a:lnTo>
                    <a:pt x="43" y="58"/>
                  </a:lnTo>
                  <a:lnTo>
                    <a:pt x="35" y="58"/>
                  </a:lnTo>
                  <a:lnTo>
                    <a:pt x="35" y="58"/>
                  </a:lnTo>
                  <a:lnTo>
                    <a:pt x="38" y="43"/>
                  </a:lnTo>
                  <a:lnTo>
                    <a:pt x="42" y="26"/>
                  </a:lnTo>
                  <a:lnTo>
                    <a:pt x="42" y="26"/>
                  </a:lnTo>
                  <a:lnTo>
                    <a:pt x="43" y="19"/>
                  </a:lnTo>
                  <a:lnTo>
                    <a:pt x="42" y="15"/>
                  </a:lnTo>
                  <a:lnTo>
                    <a:pt x="40" y="12"/>
                  </a:lnTo>
                  <a:lnTo>
                    <a:pt x="35" y="12"/>
                  </a:lnTo>
                  <a:lnTo>
                    <a:pt x="35" y="12"/>
                  </a:lnTo>
                  <a:lnTo>
                    <a:pt x="31" y="13"/>
                  </a:lnTo>
                  <a:lnTo>
                    <a:pt x="27" y="16"/>
                  </a:lnTo>
                  <a:lnTo>
                    <a:pt x="24" y="21"/>
                  </a:lnTo>
                  <a:lnTo>
                    <a:pt x="23" y="27"/>
                  </a:lnTo>
                  <a:lnTo>
                    <a:pt x="21" y="32"/>
                  </a:lnTo>
                  <a:lnTo>
                    <a:pt x="21" y="32"/>
                  </a:lnTo>
                  <a:lnTo>
                    <a:pt x="18" y="58"/>
                  </a:lnTo>
                  <a:lnTo>
                    <a:pt x="18" y="58"/>
                  </a:lnTo>
                  <a:lnTo>
                    <a:pt x="8" y="58"/>
                  </a:lnTo>
                  <a:lnTo>
                    <a:pt x="8" y="58"/>
                  </a:lnTo>
                  <a:lnTo>
                    <a:pt x="0" y="58"/>
                  </a:lnTo>
                  <a:lnTo>
                    <a:pt x="0" y="58"/>
                  </a:lnTo>
                  <a:lnTo>
                    <a:pt x="7" y="32"/>
                  </a:lnTo>
                  <a:lnTo>
                    <a:pt x="7" y="27"/>
                  </a:lnTo>
                  <a:lnTo>
                    <a:pt x="7" y="27"/>
                  </a:lnTo>
                  <a:lnTo>
                    <a:pt x="12" y="2"/>
                  </a:lnTo>
                  <a:lnTo>
                    <a:pt x="12" y="2"/>
                  </a:lnTo>
                  <a:lnTo>
                    <a:pt x="19" y="4"/>
                  </a:lnTo>
                  <a:lnTo>
                    <a:pt x="19" y="4"/>
                  </a:lnTo>
                  <a:lnTo>
                    <a:pt x="27" y="2"/>
                  </a:lnTo>
                  <a:lnTo>
                    <a:pt x="26" y="12"/>
                  </a:lnTo>
                  <a:close/>
                </a:path>
              </a:pathLst>
            </a:custGeom>
            <a:solidFill>
              <a:schemeClr val="tx1"/>
            </a:solidFill>
            <a:ln w="9525">
              <a:noFill/>
              <a:round/>
              <a:headEnd/>
              <a:tailEnd/>
            </a:ln>
          </p:spPr>
          <p:txBody>
            <a:bodyPr/>
            <a:lstStyle/>
            <a:p>
              <a:endParaRPr lang="en-NZ" dirty="0">
                <a:solidFill>
                  <a:srgbClr val="000000"/>
                </a:solidFill>
              </a:endParaRPr>
            </a:p>
          </p:txBody>
        </p:sp>
        <p:sp>
          <p:nvSpPr>
            <p:cNvPr id="20" name="Freeform 48"/>
            <p:cNvSpPr>
              <a:spLocks/>
            </p:cNvSpPr>
            <p:nvPr userDrawn="1"/>
          </p:nvSpPr>
          <p:spPr bwMode="black">
            <a:xfrm>
              <a:off x="4966" y="4208"/>
              <a:ext cx="33" cy="44"/>
            </a:xfrm>
            <a:custGeom>
              <a:avLst/>
              <a:gdLst/>
              <a:ahLst/>
              <a:cxnLst>
                <a:cxn ang="0">
                  <a:pos x="9" y="32"/>
                </a:cxn>
                <a:cxn ang="0">
                  <a:pos x="9" y="32"/>
                </a:cxn>
                <a:cxn ang="0">
                  <a:pos x="16" y="0"/>
                </a:cxn>
                <a:cxn ang="0">
                  <a:pos x="16" y="0"/>
                </a:cxn>
                <a:cxn ang="0">
                  <a:pos x="35" y="0"/>
                </a:cxn>
                <a:cxn ang="0">
                  <a:pos x="35" y="0"/>
                </a:cxn>
                <a:cxn ang="0">
                  <a:pos x="59" y="0"/>
                </a:cxn>
                <a:cxn ang="0">
                  <a:pos x="59" y="0"/>
                </a:cxn>
                <a:cxn ang="0">
                  <a:pos x="57" y="5"/>
                </a:cxn>
                <a:cxn ang="0">
                  <a:pos x="57" y="5"/>
                </a:cxn>
                <a:cxn ang="0">
                  <a:pos x="57" y="9"/>
                </a:cxn>
                <a:cxn ang="0">
                  <a:pos x="57" y="9"/>
                </a:cxn>
                <a:cxn ang="0">
                  <a:pos x="32" y="8"/>
                </a:cxn>
                <a:cxn ang="0">
                  <a:pos x="32" y="8"/>
                </a:cxn>
                <a:cxn ang="0">
                  <a:pos x="27" y="33"/>
                </a:cxn>
                <a:cxn ang="0">
                  <a:pos x="27" y="33"/>
                </a:cxn>
                <a:cxn ang="0">
                  <a:pos x="52" y="32"/>
                </a:cxn>
                <a:cxn ang="0">
                  <a:pos x="52" y="32"/>
                </a:cxn>
                <a:cxn ang="0">
                  <a:pos x="51" y="36"/>
                </a:cxn>
                <a:cxn ang="0">
                  <a:pos x="51" y="36"/>
                </a:cxn>
                <a:cxn ang="0">
                  <a:pos x="51" y="41"/>
                </a:cxn>
                <a:cxn ang="0">
                  <a:pos x="51" y="41"/>
                </a:cxn>
                <a:cxn ang="0">
                  <a:pos x="25" y="41"/>
                </a:cxn>
                <a:cxn ang="0">
                  <a:pos x="25" y="41"/>
                </a:cxn>
                <a:cxn ang="0">
                  <a:pos x="22" y="55"/>
                </a:cxn>
                <a:cxn ang="0">
                  <a:pos x="22" y="55"/>
                </a:cxn>
                <a:cxn ang="0">
                  <a:pos x="19" y="70"/>
                </a:cxn>
                <a:cxn ang="0">
                  <a:pos x="19" y="70"/>
                </a:cxn>
                <a:cxn ang="0">
                  <a:pos x="46" y="68"/>
                </a:cxn>
                <a:cxn ang="0">
                  <a:pos x="46" y="68"/>
                </a:cxn>
                <a:cxn ang="0">
                  <a:pos x="44" y="73"/>
                </a:cxn>
                <a:cxn ang="0">
                  <a:pos x="44" y="73"/>
                </a:cxn>
                <a:cxn ang="0">
                  <a:pos x="44" y="78"/>
                </a:cxn>
                <a:cxn ang="0">
                  <a:pos x="44" y="78"/>
                </a:cxn>
                <a:cxn ang="0">
                  <a:pos x="24" y="78"/>
                </a:cxn>
                <a:cxn ang="0">
                  <a:pos x="24" y="78"/>
                </a:cxn>
                <a:cxn ang="0">
                  <a:pos x="0" y="78"/>
                </a:cxn>
                <a:cxn ang="0">
                  <a:pos x="0" y="78"/>
                </a:cxn>
                <a:cxn ang="0">
                  <a:pos x="6" y="46"/>
                </a:cxn>
                <a:cxn ang="0">
                  <a:pos x="9" y="32"/>
                </a:cxn>
              </a:cxnLst>
              <a:rect l="0" t="0" r="r" b="b"/>
              <a:pathLst>
                <a:path w="59" h="78">
                  <a:moveTo>
                    <a:pt x="9" y="32"/>
                  </a:moveTo>
                  <a:lnTo>
                    <a:pt x="9" y="32"/>
                  </a:lnTo>
                  <a:lnTo>
                    <a:pt x="16" y="0"/>
                  </a:lnTo>
                  <a:lnTo>
                    <a:pt x="16" y="0"/>
                  </a:lnTo>
                  <a:lnTo>
                    <a:pt x="35" y="0"/>
                  </a:lnTo>
                  <a:lnTo>
                    <a:pt x="35" y="0"/>
                  </a:lnTo>
                  <a:lnTo>
                    <a:pt x="59" y="0"/>
                  </a:lnTo>
                  <a:lnTo>
                    <a:pt x="59" y="0"/>
                  </a:lnTo>
                  <a:lnTo>
                    <a:pt x="57" y="5"/>
                  </a:lnTo>
                  <a:lnTo>
                    <a:pt x="57" y="5"/>
                  </a:lnTo>
                  <a:lnTo>
                    <a:pt x="57" y="9"/>
                  </a:lnTo>
                  <a:lnTo>
                    <a:pt x="57" y="9"/>
                  </a:lnTo>
                  <a:lnTo>
                    <a:pt x="32" y="8"/>
                  </a:lnTo>
                  <a:lnTo>
                    <a:pt x="32" y="8"/>
                  </a:lnTo>
                  <a:lnTo>
                    <a:pt x="27" y="33"/>
                  </a:lnTo>
                  <a:lnTo>
                    <a:pt x="27" y="33"/>
                  </a:lnTo>
                  <a:lnTo>
                    <a:pt x="52" y="32"/>
                  </a:lnTo>
                  <a:lnTo>
                    <a:pt x="52" y="32"/>
                  </a:lnTo>
                  <a:lnTo>
                    <a:pt x="51" y="36"/>
                  </a:lnTo>
                  <a:lnTo>
                    <a:pt x="51" y="36"/>
                  </a:lnTo>
                  <a:lnTo>
                    <a:pt x="51" y="41"/>
                  </a:lnTo>
                  <a:lnTo>
                    <a:pt x="51" y="41"/>
                  </a:lnTo>
                  <a:lnTo>
                    <a:pt x="25" y="41"/>
                  </a:lnTo>
                  <a:lnTo>
                    <a:pt x="25" y="41"/>
                  </a:lnTo>
                  <a:lnTo>
                    <a:pt x="22" y="55"/>
                  </a:lnTo>
                  <a:lnTo>
                    <a:pt x="22" y="55"/>
                  </a:lnTo>
                  <a:lnTo>
                    <a:pt x="19" y="70"/>
                  </a:lnTo>
                  <a:lnTo>
                    <a:pt x="19" y="70"/>
                  </a:lnTo>
                  <a:lnTo>
                    <a:pt x="46" y="68"/>
                  </a:lnTo>
                  <a:lnTo>
                    <a:pt x="46" y="68"/>
                  </a:lnTo>
                  <a:lnTo>
                    <a:pt x="44" y="73"/>
                  </a:lnTo>
                  <a:lnTo>
                    <a:pt x="44" y="73"/>
                  </a:lnTo>
                  <a:lnTo>
                    <a:pt x="44" y="78"/>
                  </a:lnTo>
                  <a:lnTo>
                    <a:pt x="44" y="78"/>
                  </a:lnTo>
                  <a:lnTo>
                    <a:pt x="24" y="78"/>
                  </a:lnTo>
                  <a:lnTo>
                    <a:pt x="24" y="78"/>
                  </a:lnTo>
                  <a:lnTo>
                    <a:pt x="0" y="78"/>
                  </a:lnTo>
                  <a:lnTo>
                    <a:pt x="0" y="78"/>
                  </a:lnTo>
                  <a:lnTo>
                    <a:pt x="6" y="46"/>
                  </a:lnTo>
                  <a:lnTo>
                    <a:pt x="9" y="32"/>
                  </a:lnTo>
                  <a:close/>
                </a:path>
              </a:pathLst>
            </a:custGeom>
            <a:solidFill>
              <a:schemeClr val="tx1"/>
            </a:solidFill>
            <a:ln w="9525">
              <a:noFill/>
              <a:round/>
              <a:headEnd/>
              <a:tailEnd/>
            </a:ln>
          </p:spPr>
          <p:txBody>
            <a:bodyPr/>
            <a:lstStyle/>
            <a:p>
              <a:endParaRPr lang="en-NZ" dirty="0">
                <a:solidFill>
                  <a:srgbClr val="000000"/>
                </a:solidFill>
              </a:endParaRPr>
            </a:p>
          </p:txBody>
        </p:sp>
        <p:sp>
          <p:nvSpPr>
            <p:cNvPr id="21" name="Freeform 49"/>
            <p:cNvSpPr>
              <a:spLocks/>
            </p:cNvSpPr>
            <p:nvPr userDrawn="1"/>
          </p:nvSpPr>
          <p:spPr bwMode="black">
            <a:xfrm>
              <a:off x="5002" y="4221"/>
              <a:ext cx="29" cy="31"/>
            </a:xfrm>
            <a:custGeom>
              <a:avLst/>
              <a:gdLst/>
              <a:ahLst/>
              <a:cxnLst>
                <a:cxn ang="0">
                  <a:pos x="23" y="41"/>
                </a:cxn>
                <a:cxn ang="0">
                  <a:pos x="23" y="41"/>
                </a:cxn>
                <a:cxn ang="0">
                  <a:pos x="43" y="0"/>
                </a:cxn>
                <a:cxn ang="0">
                  <a:pos x="43" y="0"/>
                </a:cxn>
                <a:cxn ang="0">
                  <a:pos x="48" y="2"/>
                </a:cxn>
                <a:cxn ang="0">
                  <a:pos x="48" y="2"/>
                </a:cxn>
                <a:cxn ang="0">
                  <a:pos x="53" y="0"/>
                </a:cxn>
                <a:cxn ang="0">
                  <a:pos x="53" y="0"/>
                </a:cxn>
                <a:cxn ang="0">
                  <a:pos x="38" y="24"/>
                </a:cxn>
                <a:cxn ang="0">
                  <a:pos x="30" y="38"/>
                </a:cxn>
                <a:cxn ang="0">
                  <a:pos x="21" y="56"/>
                </a:cxn>
                <a:cxn ang="0">
                  <a:pos x="21" y="56"/>
                </a:cxn>
                <a:cxn ang="0">
                  <a:pos x="15" y="56"/>
                </a:cxn>
                <a:cxn ang="0">
                  <a:pos x="15" y="56"/>
                </a:cxn>
                <a:cxn ang="0">
                  <a:pos x="8" y="56"/>
                </a:cxn>
                <a:cxn ang="0">
                  <a:pos x="8" y="56"/>
                </a:cxn>
                <a:cxn ang="0">
                  <a:pos x="0" y="0"/>
                </a:cxn>
                <a:cxn ang="0">
                  <a:pos x="0" y="0"/>
                </a:cxn>
                <a:cxn ang="0">
                  <a:pos x="8" y="2"/>
                </a:cxn>
                <a:cxn ang="0">
                  <a:pos x="8" y="2"/>
                </a:cxn>
                <a:cxn ang="0">
                  <a:pos x="18" y="0"/>
                </a:cxn>
                <a:cxn ang="0">
                  <a:pos x="18" y="0"/>
                </a:cxn>
                <a:cxn ang="0">
                  <a:pos x="23" y="41"/>
                </a:cxn>
                <a:cxn ang="0">
                  <a:pos x="23" y="41"/>
                </a:cxn>
              </a:cxnLst>
              <a:rect l="0" t="0" r="r" b="b"/>
              <a:pathLst>
                <a:path w="53" h="56">
                  <a:moveTo>
                    <a:pt x="23" y="41"/>
                  </a:moveTo>
                  <a:lnTo>
                    <a:pt x="23" y="41"/>
                  </a:lnTo>
                  <a:lnTo>
                    <a:pt x="43" y="0"/>
                  </a:lnTo>
                  <a:lnTo>
                    <a:pt x="43" y="0"/>
                  </a:lnTo>
                  <a:lnTo>
                    <a:pt x="48" y="2"/>
                  </a:lnTo>
                  <a:lnTo>
                    <a:pt x="48" y="2"/>
                  </a:lnTo>
                  <a:lnTo>
                    <a:pt x="53" y="0"/>
                  </a:lnTo>
                  <a:lnTo>
                    <a:pt x="53" y="0"/>
                  </a:lnTo>
                  <a:lnTo>
                    <a:pt x="38" y="24"/>
                  </a:lnTo>
                  <a:lnTo>
                    <a:pt x="30" y="38"/>
                  </a:lnTo>
                  <a:lnTo>
                    <a:pt x="21" y="56"/>
                  </a:lnTo>
                  <a:lnTo>
                    <a:pt x="21" y="56"/>
                  </a:lnTo>
                  <a:lnTo>
                    <a:pt x="15" y="56"/>
                  </a:lnTo>
                  <a:lnTo>
                    <a:pt x="15" y="56"/>
                  </a:lnTo>
                  <a:lnTo>
                    <a:pt x="8" y="56"/>
                  </a:lnTo>
                  <a:lnTo>
                    <a:pt x="8" y="56"/>
                  </a:lnTo>
                  <a:lnTo>
                    <a:pt x="0" y="0"/>
                  </a:lnTo>
                  <a:lnTo>
                    <a:pt x="0" y="0"/>
                  </a:lnTo>
                  <a:lnTo>
                    <a:pt x="8" y="2"/>
                  </a:lnTo>
                  <a:lnTo>
                    <a:pt x="8" y="2"/>
                  </a:lnTo>
                  <a:lnTo>
                    <a:pt x="18" y="0"/>
                  </a:lnTo>
                  <a:lnTo>
                    <a:pt x="18" y="0"/>
                  </a:lnTo>
                  <a:lnTo>
                    <a:pt x="23" y="41"/>
                  </a:lnTo>
                  <a:lnTo>
                    <a:pt x="23" y="41"/>
                  </a:lnTo>
                  <a:close/>
                </a:path>
              </a:pathLst>
            </a:custGeom>
            <a:solidFill>
              <a:schemeClr val="tx1"/>
            </a:solidFill>
            <a:ln w="9525">
              <a:noFill/>
              <a:round/>
              <a:headEnd/>
              <a:tailEnd/>
            </a:ln>
          </p:spPr>
          <p:txBody>
            <a:bodyPr/>
            <a:lstStyle/>
            <a:p>
              <a:endParaRPr lang="en-NZ" dirty="0">
                <a:solidFill>
                  <a:srgbClr val="000000"/>
                </a:solidFill>
              </a:endParaRPr>
            </a:p>
          </p:txBody>
        </p:sp>
        <p:sp>
          <p:nvSpPr>
            <p:cNvPr id="22" name="Freeform 50"/>
            <p:cNvSpPr>
              <a:spLocks noEditPoints="1"/>
            </p:cNvSpPr>
            <p:nvPr userDrawn="1"/>
          </p:nvSpPr>
          <p:spPr bwMode="black">
            <a:xfrm>
              <a:off x="5030" y="4219"/>
              <a:ext cx="29" cy="33"/>
            </a:xfrm>
            <a:custGeom>
              <a:avLst/>
              <a:gdLst/>
              <a:ahLst/>
              <a:cxnLst>
                <a:cxn ang="0">
                  <a:pos x="19" y="26"/>
                </a:cxn>
                <a:cxn ang="0">
                  <a:pos x="19" y="26"/>
                </a:cxn>
                <a:cxn ang="0">
                  <a:pos x="21" y="18"/>
                </a:cxn>
                <a:cxn ang="0">
                  <a:pos x="24" y="13"/>
                </a:cxn>
                <a:cxn ang="0">
                  <a:pos x="27" y="8"/>
                </a:cxn>
                <a:cxn ang="0">
                  <a:pos x="32" y="7"/>
                </a:cxn>
                <a:cxn ang="0">
                  <a:pos x="32" y="7"/>
                </a:cxn>
                <a:cxn ang="0">
                  <a:pos x="35" y="8"/>
                </a:cxn>
                <a:cxn ang="0">
                  <a:pos x="38" y="12"/>
                </a:cxn>
                <a:cxn ang="0">
                  <a:pos x="38" y="18"/>
                </a:cxn>
                <a:cxn ang="0">
                  <a:pos x="37" y="26"/>
                </a:cxn>
                <a:cxn ang="0">
                  <a:pos x="19" y="26"/>
                </a:cxn>
                <a:cxn ang="0">
                  <a:pos x="51" y="31"/>
                </a:cxn>
                <a:cxn ang="0">
                  <a:pos x="51" y="31"/>
                </a:cxn>
                <a:cxn ang="0">
                  <a:pos x="52" y="26"/>
                </a:cxn>
                <a:cxn ang="0">
                  <a:pos x="52" y="26"/>
                </a:cxn>
                <a:cxn ang="0">
                  <a:pos x="52" y="16"/>
                </a:cxn>
                <a:cxn ang="0">
                  <a:pos x="51" y="12"/>
                </a:cxn>
                <a:cxn ang="0">
                  <a:pos x="49" y="8"/>
                </a:cxn>
                <a:cxn ang="0">
                  <a:pos x="46" y="5"/>
                </a:cxn>
                <a:cxn ang="0">
                  <a:pos x="43" y="4"/>
                </a:cxn>
                <a:cxn ang="0">
                  <a:pos x="38" y="2"/>
                </a:cxn>
                <a:cxn ang="0">
                  <a:pos x="33" y="0"/>
                </a:cxn>
                <a:cxn ang="0">
                  <a:pos x="33" y="0"/>
                </a:cxn>
                <a:cxn ang="0">
                  <a:pos x="22" y="4"/>
                </a:cxn>
                <a:cxn ang="0">
                  <a:pos x="18" y="5"/>
                </a:cxn>
                <a:cxn ang="0">
                  <a:pos x="13" y="8"/>
                </a:cxn>
                <a:cxn ang="0">
                  <a:pos x="10" y="13"/>
                </a:cxn>
                <a:cxn ang="0">
                  <a:pos x="6" y="18"/>
                </a:cxn>
                <a:cxn ang="0">
                  <a:pos x="3" y="24"/>
                </a:cxn>
                <a:cxn ang="0">
                  <a:pos x="2" y="31"/>
                </a:cxn>
                <a:cxn ang="0">
                  <a:pos x="2" y="31"/>
                </a:cxn>
                <a:cxn ang="0">
                  <a:pos x="0" y="37"/>
                </a:cxn>
                <a:cxn ang="0">
                  <a:pos x="2" y="43"/>
                </a:cxn>
                <a:cxn ang="0">
                  <a:pos x="3" y="48"/>
                </a:cxn>
                <a:cxn ang="0">
                  <a:pos x="5" y="53"/>
                </a:cxn>
                <a:cxn ang="0">
                  <a:pos x="10" y="56"/>
                </a:cxn>
                <a:cxn ang="0">
                  <a:pos x="13" y="58"/>
                </a:cxn>
                <a:cxn ang="0">
                  <a:pos x="24" y="59"/>
                </a:cxn>
                <a:cxn ang="0">
                  <a:pos x="24" y="59"/>
                </a:cxn>
                <a:cxn ang="0">
                  <a:pos x="35" y="58"/>
                </a:cxn>
                <a:cxn ang="0">
                  <a:pos x="41" y="54"/>
                </a:cxn>
                <a:cxn ang="0">
                  <a:pos x="46" y="48"/>
                </a:cxn>
                <a:cxn ang="0">
                  <a:pos x="44" y="47"/>
                </a:cxn>
                <a:cxn ang="0">
                  <a:pos x="44" y="47"/>
                </a:cxn>
                <a:cxn ang="0">
                  <a:pos x="37" y="51"/>
                </a:cxn>
                <a:cxn ang="0">
                  <a:pos x="30" y="51"/>
                </a:cxn>
                <a:cxn ang="0">
                  <a:pos x="30" y="51"/>
                </a:cxn>
                <a:cxn ang="0">
                  <a:pos x="25" y="51"/>
                </a:cxn>
                <a:cxn ang="0">
                  <a:pos x="22" y="50"/>
                </a:cxn>
                <a:cxn ang="0">
                  <a:pos x="19" y="47"/>
                </a:cxn>
                <a:cxn ang="0">
                  <a:pos x="18" y="39"/>
                </a:cxn>
                <a:cxn ang="0">
                  <a:pos x="19" y="31"/>
                </a:cxn>
                <a:cxn ang="0">
                  <a:pos x="51" y="31"/>
                </a:cxn>
              </a:cxnLst>
              <a:rect l="0" t="0" r="r" b="b"/>
              <a:pathLst>
                <a:path w="52" h="59">
                  <a:moveTo>
                    <a:pt x="19" y="26"/>
                  </a:moveTo>
                  <a:lnTo>
                    <a:pt x="19" y="26"/>
                  </a:lnTo>
                  <a:lnTo>
                    <a:pt x="21" y="18"/>
                  </a:lnTo>
                  <a:lnTo>
                    <a:pt x="24" y="13"/>
                  </a:lnTo>
                  <a:lnTo>
                    <a:pt x="27" y="8"/>
                  </a:lnTo>
                  <a:lnTo>
                    <a:pt x="32" y="7"/>
                  </a:lnTo>
                  <a:lnTo>
                    <a:pt x="32" y="7"/>
                  </a:lnTo>
                  <a:lnTo>
                    <a:pt x="35" y="8"/>
                  </a:lnTo>
                  <a:lnTo>
                    <a:pt x="38" y="12"/>
                  </a:lnTo>
                  <a:lnTo>
                    <a:pt x="38" y="18"/>
                  </a:lnTo>
                  <a:lnTo>
                    <a:pt x="37" y="26"/>
                  </a:lnTo>
                  <a:lnTo>
                    <a:pt x="19" y="26"/>
                  </a:lnTo>
                  <a:close/>
                  <a:moveTo>
                    <a:pt x="51" y="31"/>
                  </a:moveTo>
                  <a:lnTo>
                    <a:pt x="51" y="31"/>
                  </a:lnTo>
                  <a:lnTo>
                    <a:pt x="52" y="26"/>
                  </a:lnTo>
                  <a:lnTo>
                    <a:pt x="52" y="26"/>
                  </a:lnTo>
                  <a:lnTo>
                    <a:pt x="52" y="16"/>
                  </a:lnTo>
                  <a:lnTo>
                    <a:pt x="51" y="12"/>
                  </a:lnTo>
                  <a:lnTo>
                    <a:pt x="49" y="8"/>
                  </a:lnTo>
                  <a:lnTo>
                    <a:pt x="46" y="5"/>
                  </a:lnTo>
                  <a:lnTo>
                    <a:pt x="43" y="4"/>
                  </a:lnTo>
                  <a:lnTo>
                    <a:pt x="38" y="2"/>
                  </a:lnTo>
                  <a:lnTo>
                    <a:pt x="33" y="0"/>
                  </a:lnTo>
                  <a:lnTo>
                    <a:pt x="33" y="0"/>
                  </a:lnTo>
                  <a:lnTo>
                    <a:pt x="22" y="4"/>
                  </a:lnTo>
                  <a:lnTo>
                    <a:pt x="18" y="5"/>
                  </a:lnTo>
                  <a:lnTo>
                    <a:pt x="13" y="8"/>
                  </a:lnTo>
                  <a:lnTo>
                    <a:pt x="10" y="13"/>
                  </a:lnTo>
                  <a:lnTo>
                    <a:pt x="6" y="18"/>
                  </a:lnTo>
                  <a:lnTo>
                    <a:pt x="3" y="24"/>
                  </a:lnTo>
                  <a:lnTo>
                    <a:pt x="2" y="31"/>
                  </a:lnTo>
                  <a:lnTo>
                    <a:pt x="2" y="31"/>
                  </a:lnTo>
                  <a:lnTo>
                    <a:pt x="0" y="37"/>
                  </a:lnTo>
                  <a:lnTo>
                    <a:pt x="2" y="43"/>
                  </a:lnTo>
                  <a:lnTo>
                    <a:pt x="3" y="48"/>
                  </a:lnTo>
                  <a:lnTo>
                    <a:pt x="5" y="53"/>
                  </a:lnTo>
                  <a:lnTo>
                    <a:pt x="10" y="56"/>
                  </a:lnTo>
                  <a:lnTo>
                    <a:pt x="13" y="58"/>
                  </a:lnTo>
                  <a:lnTo>
                    <a:pt x="24" y="59"/>
                  </a:lnTo>
                  <a:lnTo>
                    <a:pt x="24" y="59"/>
                  </a:lnTo>
                  <a:lnTo>
                    <a:pt x="35" y="58"/>
                  </a:lnTo>
                  <a:lnTo>
                    <a:pt x="41" y="54"/>
                  </a:lnTo>
                  <a:lnTo>
                    <a:pt x="46" y="48"/>
                  </a:lnTo>
                  <a:lnTo>
                    <a:pt x="44" y="47"/>
                  </a:lnTo>
                  <a:lnTo>
                    <a:pt x="44" y="47"/>
                  </a:lnTo>
                  <a:lnTo>
                    <a:pt x="37" y="51"/>
                  </a:lnTo>
                  <a:lnTo>
                    <a:pt x="30" y="51"/>
                  </a:lnTo>
                  <a:lnTo>
                    <a:pt x="30" y="51"/>
                  </a:lnTo>
                  <a:lnTo>
                    <a:pt x="25" y="51"/>
                  </a:lnTo>
                  <a:lnTo>
                    <a:pt x="22" y="50"/>
                  </a:lnTo>
                  <a:lnTo>
                    <a:pt x="19" y="47"/>
                  </a:lnTo>
                  <a:lnTo>
                    <a:pt x="18" y="39"/>
                  </a:lnTo>
                  <a:lnTo>
                    <a:pt x="19" y="31"/>
                  </a:lnTo>
                  <a:lnTo>
                    <a:pt x="51" y="31"/>
                  </a:lnTo>
                  <a:close/>
                </a:path>
              </a:pathLst>
            </a:custGeom>
            <a:solidFill>
              <a:schemeClr val="tx1"/>
            </a:solidFill>
            <a:ln w="9525">
              <a:noFill/>
              <a:round/>
              <a:headEnd/>
              <a:tailEnd/>
            </a:ln>
          </p:spPr>
          <p:txBody>
            <a:bodyPr/>
            <a:lstStyle/>
            <a:p>
              <a:endParaRPr lang="en-NZ" dirty="0">
                <a:solidFill>
                  <a:srgbClr val="000000"/>
                </a:solidFill>
              </a:endParaRPr>
            </a:p>
          </p:txBody>
        </p:sp>
        <p:sp>
          <p:nvSpPr>
            <p:cNvPr id="23" name="Freeform 51"/>
            <p:cNvSpPr>
              <a:spLocks/>
            </p:cNvSpPr>
            <p:nvPr userDrawn="1"/>
          </p:nvSpPr>
          <p:spPr bwMode="black">
            <a:xfrm>
              <a:off x="5062" y="4221"/>
              <a:ext cx="25" cy="31"/>
            </a:xfrm>
            <a:custGeom>
              <a:avLst/>
              <a:gdLst/>
              <a:ahLst/>
              <a:cxnLst>
                <a:cxn ang="0">
                  <a:pos x="24" y="14"/>
                </a:cxn>
                <a:cxn ang="0">
                  <a:pos x="24" y="14"/>
                </a:cxn>
                <a:cxn ang="0">
                  <a:pos x="24" y="14"/>
                </a:cxn>
                <a:cxn ang="0">
                  <a:pos x="29" y="8"/>
                </a:cxn>
                <a:cxn ang="0">
                  <a:pos x="33" y="3"/>
                </a:cxn>
                <a:cxn ang="0">
                  <a:pos x="40" y="0"/>
                </a:cxn>
                <a:cxn ang="0">
                  <a:pos x="45" y="0"/>
                </a:cxn>
                <a:cxn ang="0">
                  <a:pos x="45" y="0"/>
                </a:cxn>
                <a:cxn ang="0">
                  <a:pos x="46" y="0"/>
                </a:cxn>
                <a:cxn ang="0">
                  <a:pos x="46" y="0"/>
                </a:cxn>
                <a:cxn ang="0">
                  <a:pos x="45" y="8"/>
                </a:cxn>
                <a:cxn ang="0">
                  <a:pos x="45" y="8"/>
                </a:cxn>
                <a:cxn ang="0">
                  <a:pos x="43" y="16"/>
                </a:cxn>
                <a:cxn ang="0">
                  <a:pos x="41" y="16"/>
                </a:cxn>
                <a:cxn ang="0">
                  <a:pos x="41" y="16"/>
                </a:cxn>
                <a:cxn ang="0">
                  <a:pos x="40" y="16"/>
                </a:cxn>
                <a:cxn ang="0">
                  <a:pos x="37" y="14"/>
                </a:cxn>
                <a:cxn ang="0">
                  <a:pos x="37" y="14"/>
                </a:cxn>
                <a:cxn ang="0">
                  <a:pos x="32" y="16"/>
                </a:cxn>
                <a:cxn ang="0">
                  <a:pos x="27" y="17"/>
                </a:cxn>
                <a:cxn ang="0">
                  <a:pos x="24" y="22"/>
                </a:cxn>
                <a:cxn ang="0">
                  <a:pos x="22" y="25"/>
                </a:cxn>
                <a:cxn ang="0">
                  <a:pos x="22" y="30"/>
                </a:cxn>
                <a:cxn ang="0">
                  <a:pos x="22" y="30"/>
                </a:cxn>
                <a:cxn ang="0">
                  <a:pos x="18" y="56"/>
                </a:cxn>
                <a:cxn ang="0">
                  <a:pos x="18" y="56"/>
                </a:cxn>
                <a:cxn ang="0">
                  <a:pos x="10" y="56"/>
                </a:cxn>
                <a:cxn ang="0">
                  <a:pos x="10" y="56"/>
                </a:cxn>
                <a:cxn ang="0">
                  <a:pos x="0" y="56"/>
                </a:cxn>
                <a:cxn ang="0">
                  <a:pos x="0" y="56"/>
                </a:cxn>
                <a:cxn ang="0">
                  <a:pos x="7" y="30"/>
                </a:cxn>
                <a:cxn ang="0">
                  <a:pos x="8" y="25"/>
                </a:cxn>
                <a:cxn ang="0">
                  <a:pos x="8" y="25"/>
                </a:cxn>
                <a:cxn ang="0">
                  <a:pos x="11" y="0"/>
                </a:cxn>
                <a:cxn ang="0">
                  <a:pos x="11" y="0"/>
                </a:cxn>
                <a:cxn ang="0">
                  <a:pos x="19" y="2"/>
                </a:cxn>
                <a:cxn ang="0">
                  <a:pos x="19" y="2"/>
                </a:cxn>
                <a:cxn ang="0">
                  <a:pos x="27" y="0"/>
                </a:cxn>
                <a:cxn ang="0">
                  <a:pos x="24" y="14"/>
                </a:cxn>
              </a:cxnLst>
              <a:rect l="0" t="0" r="r" b="b"/>
              <a:pathLst>
                <a:path w="46" h="56">
                  <a:moveTo>
                    <a:pt x="24" y="14"/>
                  </a:moveTo>
                  <a:lnTo>
                    <a:pt x="24" y="14"/>
                  </a:lnTo>
                  <a:lnTo>
                    <a:pt x="24" y="14"/>
                  </a:lnTo>
                  <a:lnTo>
                    <a:pt x="29" y="8"/>
                  </a:lnTo>
                  <a:lnTo>
                    <a:pt x="33" y="3"/>
                  </a:lnTo>
                  <a:lnTo>
                    <a:pt x="40" y="0"/>
                  </a:lnTo>
                  <a:lnTo>
                    <a:pt x="45" y="0"/>
                  </a:lnTo>
                  <a:lnTo>
                    <a:pt x="45" y="0"/>
                  </a:lnTo>
                  <a:lnTo>
                    <a:pt x="46" y="0"/>
                  </a:lnTo>
                  <a:lnTo>
                    <a:pt x="46" y="0"/>
                  </a:lnTo>
                  <a:lnTo>
                    <a:pt x="45" y="8"/>
                  </a:lnTo>
                  <a:lnTo>
                    <a:pt x="45" y="8"/>
                  </a:lnTo>
                  <a:lnTo>
                    <a:pt x="43" y="16"/>
                  </a:lnTo>
                  <a:lnTo>
                    <a:pt x="41" y="16"/>
                  </a:lnTo>
                  <a:lnTo>
                    <a:pt x="41" y="16"/>
                  </a:lnTo>
                  <a:lnTo>
                    <a:pt x="40" y="16"/>
                  </a:lnTo>
                  <a:lnTo>
                    <a:pt x="37" y="14"/>
                  </a:lnTo>
                  <a:lnTo>
                    <a:pt x="37" y="14"/>
                  </a:lnTo>
                  <a:lnTo>
                    <a:pt x="32" y="16"/>
                  </a:lnTo>
                  <a:lnTo>
                    <a:pt x="27" y="17"/>
                  </a:lnTo>
                  <a:lnTo>
                    <a:pt x="24" y="22"/>
                  </a:lnTo>
                  <a:lnTo>
                    <a:pt x="22" y="25"/>
                  </a:lnTo>
                  <a:lnTo>
                    <a:pt x="22" y="30"/>
                  </a:lnTo>
                  <a:lnTo>
                    <a:pt x="22" y="30"/>
                  </a:lnTo>
                  <a:lnTo>
                    <a:pt x="18" y="56"/>
                  </a:lnTo>
                  <a:lnTo>
                    <a:pt x="18" y="56"/>
                  </a:lnTo>
                  <a:lnTo>
                    <a:pt x="10" y="56"/>
                  </a:lnTo>
                  <a:lnTo>
                    <a:pt x="10" y="56"/>
                  </a:lnTo>
                  <a:lnTo>
                    <a:pt x="0" y="56"/>
                  </a:lnTo>
                  <a:lnTo>
                    <a:pt x="0" y="56"/>
                  </a:lnTo>
                  <a:lnTo>
                    <a:pt x="7" y="30"/>
                  </a:lnTo>
                  <a:lnTo>
                    <a:pt x="8" y="25"/>
                  </a:lnTo>
                  <a:lnTo>
                    <a:pt x="8" y="25"/>
                  </a:lnTo>
                  <a:lnTo>
                    <a:pt x="11" y="0"/>
                  </a:lnTo>
                  <a:lnTo>
                    <a:pt x="11" y="0"/>
                  </a:lnTo>
                  <a:lnTo>
                    <a:pt x="19" y="2"/>
                  </a:lnTo>
                  <a:lnTo>
                    <a:pt x="19" y="2"/>
                  </a:lnTo>
                  <a:lnTo>
                    <a:pt x="27" y="0"/>
                  </a:lnTo>
                  <a:lnTo>
                    <a:pt x="24" y="14"/>
                  </a:lnTo>
                  <a:close/>
                </a:path>
              </a:pathLst>
            </a:custGeom>
            <a:solidFill>
              <a:schemeClr val="tx1"/>
            </a:solidFill>
            <a:ln w="9525">
              <a:noFill/>
              <a:round/>
              <a:headEnd/>
              <a:tailEnd/>
            </a:ln>
          </p:spPr>
          <p:txBody>
            <a:bodyPr/>
            <a:lstStyle/>
            <a:p>
              <a:endParaRPr lang="en-NZ" dirty="0">
                <a:solidFill>
                  <a:srgbClr val="000000"/>
                </a:solidFill>
              </a:endParaRPr>
            </a:p>
          </p:txBody>
        </p:sp>
        <p:sp>
          <p:nvSpPr>
            <p:cNvPr id="24" name="Freeform 52"/>
            <p:cNvSpPr>
              <a:spLocks/>
            </p:cNvSpPr>
            <p:nvPr userDrawn="1"/>
          </p:nvSpPr>
          <p:spPr bwMode="black">
            <a:xfrm>
              <a:off x="5087" y="4221"/>
              <a:ext cx="34" cy="48"/>
            </a:xfrm>
            <a:custGeom>
              <a:avLst/>
              <a:gdLst/>
              <a:ahLst/>
              <a:cxnLst>
                <a:cxn ang="0">
                  <a:pos x="50" y="0"/>
                </a:cxn>
                <a:cxn ang="0">
                  <a:pos x="50" y="0"/>
                </a:cxn>
                <a:cxn ang="0">
                  <a:pos x="55" y="2"/>
                </a:cxn>
                <a:cxn ang="0">
                  <a:pos x="55" y="2"/>
                </a:cxn>
                <a:cxn ang="0">
                  <a:pos x="61" y="0"/>
                </a:cxn>
                <a:cxn ang="0">
                  <a:pos x="61" y="0"/>
                </a:cxn>
                <a:cxn ang="0">
                  <a:pos x="41" y="35"/>
                </a:cxn>
                <a:cxn ang="0">
                  <a:pos x="9" y="86"/>
                </a:cxn>
                <a:cxn ang="0">
                  <a:pos x="9" y="86"/>
                </a:cxn>
                <a:cxn ang="0">
                  <a:pos x="4" y="86"/>
                </a:cxn>
                <a:cxn ang="0">
                  <a:pos x="4" y="86"/>
                </a:cxn>
                <a:cxn ang="0">
                  <a:pos x="0" y="86"/>
                </a:cxn>
                <a:cxn ang="0">
                  <a:pos x="0" y="86"/>
                </a:cxn>
                <a:cxn ang="0">
                  <a:pos x="19" y="56"/>
                </a:cxn>
                <a:cxn ang="0">
                  <a:pos x="19" y="56"/>
                </a:cxn>
                <a:cxn ang="0">
                  <a:pos x="8" y="0"/>
                </a:cxn>
                <a:cxn ang="0">
                  <a:pos x="8" y="0"/>
                </a:cxn>
                <a:cxn ang="0">
                  <a:pos x="15" y="2"/>
                </a:cxn>
                <a:cxn ang="0">
                  <a:pos x="15" y="2"/>
                </a:cxn>
                <a:cxn ang="0">
                  <a:pos x="25" y="0"/>
                </a:cxn>
                <a:cxn ang="0">
                  <a:pos x="25" y="0"/>
                </a:cxn>
                <a:cxn ang="0">
                  <a:pos x="31" y="37"/>
                </a:cxn>
                <a:cxn ang="0">
                  <a:pos x="31" y="37"/>
                </a:cxn>
                <a:cxn ang="0">
                  <a:pos x="50" y="0"/>
                </a:cxn>
                <a:cxn ang="0">
                  <a:pos x="50" y="0"/>
                </a:cxn>
              </a:cxnLst>
              <a:rect l="0" t="0" r="r" b="b"/>
              <a:pathLst>
                <a:path w="61" h="86">
                  <a:moveTo>
                    <a:pt x="50" y="0"/>
                  </a:moveTo>
                  <a:lnTo>
                    <a:pt x="50" y="0"/>
                  </a:lnTo>
                  <a:lnTo>
                    <a:pt x="55" y="2"/>
                  </a:lnTo>
                  <a:lnTo>
                    <a:pt x="55" y="2"/>
                  </a:lnTo>
                  <a:lnTo>
                    <a:pt x="61" y="0"/>
                  </a:lnTo>
                  <a:lnTo>
                    <a:pt x="61" y="0"/>
                  </a:lnTo>
                  <a:lnTo>
                    <a:pt x="41" y="35"/>
                  </a:lnTo>
                  <a:lnTo>
                    <a:pt x="9" y="86"/>
                  </a:lnTo>
                  <a:lnTo>
                    <a:pt x="9" y="86"/>
                  </a:lnTo>
                  <a:lnTo>
                    <a:pt x="4" y="86"/>
                  </a:lnTo>
                  <a:lnTo>
                    <a:pt x="4" y="86"/>
                  </a:lnTo>
                  <a:lnTo>
                    <a:pt x="0" y="86"/>
                  </a:lnTo>
                  <a:lnTo>
                    <a:pt x="0" y="86"/>
                  </a:lnTo>
                  <a:lnTo>
                    <a:pt x="19" y="56"/>
                  </a:lnTo>
                  <a:lnTo>
                    <a:pt x="19" y="56"/>
                  </a:lnTo>
                  <a:lnTo>
                    <a:pt x="8" y="0"/>
                  </a:lnTo>
                  <a:lnTo>
                    <a:pt x="8" y="0"/>
                  </a:lnTo>
                  <a:lnTo>
                    <a:pt x="15" y="2"/>
                  </a:lnTo>
                  <a:lnTo>
                    <a:pt x="15" y="2"/>
                  </a:lnTo>
                  <a:lnTo>
                    <a:pt x="25" y="0"/>
                  </a:lnTo>
                  <a:lnTo>
                    <a:pt x="25" y="0"/>
                  </a:lnTo>
                  <a:lnTo>
                    <a:pt x="31" y="37"/>
                  </a:lnTo>
                  <a:lnTo>
                    <a:pt x="31" y="37"/>
                  </a:lnTo>
                  <a:lnTo>
                    <a:pt x="50" y="0"/>
                  </a:lnTo>
                  <a:lnTo>
                    <a:pt x="50" y="0"/>
                  </a:lnTo>
                  <a:close/>
                </a:path>
              </a:pathLst>
            </a:custGeom>
            <a:solidFill>
              <a:schemeClr val="tx1"/>
            </a:solidFill>
            <a:ln w="9525">
              <a:noFill/>
              <a:round/>
              <a:headEnd/>
              <a:tailEnd/>
            </a:ln>
          </p:spPr>
          <p:txBody>
            <a:bodyPr/>
            <a:lstStyle/>
            <a:p>
              <a:endParaRPr lang="en-NZ" dirty="0">
                <a:solidFill>
                  <a:srgbClr val="000000"/>
                </a:solidFill>
              </a:endParaRPr>
            </a:p>
          </p:txBody>
        </p:sp>
        <p:sp>
          <p:nvSpPr>
            <p:cNvPr id="25" name="Freeform 53"/>
            <p:cNvSpPr>
              <a:spLocks/>
            </p:cNvSpPr>
            <p:nvPr userDrawn="1"/>
          </p:nvSpPr>
          <p:spPr bwMode="black">
            <a:xfrm>
              <a:off x="5123" y="4210"/>
              <a:ext cx="20" cy="42"/>
            </a:xfrm>
            <a:custGeom>
              <a:avLst/>
              <a:gdLst/>
              <a:ahLst/>
              <a:cxnLst>
                <a:cxn ang="0">
                  <a:pos x="35" y="21"/>
                </a:cxn>
                <a:cxn ang="0">
                  <a:pos x="35" y="21"/>
                </a:cxn>
                <a:cxn ang="0">
                  <a:pos x="33" y="24"/>
                </a:cxn>
                <a:cxn ang="0">
                  <a:pos x="33" y="24"/>
                </a:cxn>
                <a:cxn ang="0">
                  <a:pos x="33" y="27"/>
                </a:cxn>
                <a:cxn ang="0">
                  <a:pos x="23" y="25"/>
                </a:cxn>
                <a:cxn ang="0">
                  <a:pos x="23" y="25"/>
                </a:cxn>
                <a:cxn ang="0">
                  <a:pos x="17" y="51"/>
                </a:cxn>
                <a:cxn ang="0">
                  <a:pos x="17" y="51"/>
                </a:cxn>
                <a:cxn ang="0">
                  <a:pos x="16" y="60"/>
                </a:cxn>
                <a:cxn ang="0">
                  <a:pos x="16" y="67"/>
                </a:cxn>
                <a:cxn ang="0">
                  <a:pos x="17" y="70"/>
                </a:cxn>
                <a:cxn ang="0">
                  <a:pos x="20" y="70"/>
                </a:cxn>
                <a:cxn ang="0">
                  <a:pos x="20" y="70"/>
                </a:cxn>
                <a:cxn ang="0">
                  <a:pos x="25" y="68"/>
                </a:cxn>
                <a:cxn ang="0">
                  <a:pos x="25" y="73"/>
                </a:cxn>
                <a:cxn ang="0">
                  <a:pos x="25" y="73"/>
                </a:cxn>
                <a:cxn ang="0">
                  <a:pos x="19" y="76"/>
                </a:cxn>
                <a:cxn ang="0">
                  <a:pos x="12" y="76"/>
                </a:cxn>
                <a:cxn ang="0">
                  <a:pos x="12" y="76"/>
                </a:cxn>
                <a:cxn ang="0">
                  <a:pos x="6" y="75"/>
                </a:cxn>
                <a:cxn ang="0">
                  <a:pos x="1" y="71"/>
                </a:cxn>
                <a:cxn ang="0">
                  <a:pos x="0" y="67"/>
                </a:cxn>
                <a:cxn ang="0">
                  <a:pos x="1" y="59"/>
                </a:cxn>
                <a:cxn ang="0">
                  <a:pos x="1" y="59"/>
                </a:cxn>
                <a:cxn ang="0">
                  <a:pos x="8" y="25"/>
                </a:cxn>
                <a:cxn ang="0">
                  <a:pos x="0" y="27"/>
                </a:cxn>
                <a:cxn ang="0">
                  <a:pos x="0" y="27"/>
                </a:cxn>
                <a:cxn ang="0">
                  <a:pos x="1" y="24"/>
                </a:cxn>
                <a:cxn ang="0">
                  <a:pos x="1" y="24"/>
                </a:cxn>
                <a:cxn ang="0">
                  <a:pos x="1" y="21"/>
                </a:cxn>
                <a:cxn ang="0">
                  <a:pos x="9" y="21"/>
                </a:cxn>
                <a:cxn ang="0">
                  <a:pos x="9" y="21"/>
                </a:cxn>
                <a:cxn ang="0">
                  <a:pos x="11" y="6"/>
                </a:cxn>
                <a:cxn ang="0">
                  <a:pos x="11" y="6"/>
                </a:cxn>
                <a:cxn ang="0">
                  <a:pos x="28" y="0"/>
                </a:cxn>
                <a:cxn ang="0">
                  <a:pos x="30" y="0"/>
                </a:cxn>
                <a:cxn ang="0">
                  <a:pos x="30" y="0"/>
                </a:cxn>
                <a:cxn ang="0">
                  <a:pos x="23" y="21"/>
                </a:cxn>
                <a:cxn ang="0">
                  <a:pos x="35" y="21"/>
                </a:cxn>
              </a:cxnLst>
              <a:rect l="0" t="0" r="r" b="b"/>
              <a:pathLst>
                <a:path w="35" h="76">
                  <a:moveTo>
                    <a:pt x="35" y="21"/>
                  </a:moveTo>
                  <a:lnTo>
                    <a:pt x="35" y="21"/>
                  </a:lnTo>
                  <a:lnTo>
                    <a:pt x="33" y="24"/>
                  </a:lnTo>
                  <a:lnTo>
                    <a:pt x="33" y="24"/>
                  </a:lnTo>
                  <a:lnTo>
                    <a:pt x="33" y="27"/>
                  </a:lnTo>
                  <a:lnTo>
                    <a:pt x="23" y="25"/>
                  </a:lnTo>
                  <a:lnTo>
                    <a:pt x="23" y="25"/>
                  </a:lnTo>
                  <a:lnTo>
                    <a:pt x="17" y="51"/>
                  </a:lnTo>
                  <a:lnTo>
                    <a:pt x="17" y="51"/>
                  </a:lnTo>
                  <a:lnTo>
                    <a:pt x="16" y="60"/>
                  </a:lnTo>
                  <a:lnTo>
                    <a:pt x="16" y="67"/>
                  </a:lnTo>
                  <a:lnTo>
                    <a:pt x="17" y="70"/>
                  </a:lnTo>
                  <a:lnTo>
                    <a:pt x="20" y="70"/>
                  </a:lnTo>
                  <a:lnTo>
                    <a:pt x="20" y="70"/>
                  </a:lnTo>
                  <a:lnTo>
                    <a:pt x="25" y="68"/>
                  </a:lnTo>
                  <a:lnTo>
                    <a:pt x="25" y="73"/>
                  </a:lnTo>
                  <a:lnTo>
                    <a:pt x="25" y="73"/>
                  </a:lnTo>
                  <a:lnTo>
                    <a:pt x="19" y="76"/>
                  </a:lnTo>
                  <a:lnTo>
                    <a:pt x="12" y="76"/>
                  </a:lnTo>
                  <a:lnTo>
                    <a:pt x="12" y="76"/>
                  </a:lnTo>
                  <a:lnTo>
                    <a:pt x="6" y="75"/>
                  </a:lnTo>
                  <a:lnTo>
                    <a:pt x="1" y="71"/>
                  </a:lnTo>
                  <a:lnTo>
                    <a:pt x="0" y="67"/>
                  </a:lnTo>
                  <a:lnTo>
                    <a:pt x="1" y="59"/>
                  </a:lnTo>
                  <a:lnTo>
                    <a:pt x="1" y="59"/>
                  </a:lnTo>
                  <a:lnTo>
                    <a:pt x="8" y="25"/>
                  </a:lnTo>
                  <a:lnTo>
                    <a:pt x="0" y="27"/>
                  </a:lnTo>
                  <a:lnTo>
                    <a:pt x="0" y="27"/>
                  </a:lnTo>
                  <a:lnTo>
                    <a:pt x="1" y="24"/>
                  </a:lnTo>
                  <a:lnTo>
                    <a:pt x="1" y="24"/>
                  </a:lnTo>
                  <a:lnTo>
                    <a:pt x="1" y="21"/>
                  </a:lnTo>
                  <a:lnTo>
                    <a:pt x="9" y="21"/>
                  </a:lnTo>
                  <a:lnTo>
                    <a:pt x="9" y="21"/>
                  </a:lnTo>
                  <a:lnTo>
                    <a:pt x="11" y="6"/>
                  </a:lnTo>
                  <a:lnTo>
                    <a:pt x="11" y="6"/>
                  </a:lnTo>
                  <a:lnTo>
                    <a:pt x="28" y="0"/>
                  </a:lnTo>
                  <a:lnTo>
                    <a:pt x="30" y="0"/>
                  </a:lnTo>
                  <a:lnTo>
                    <a:pt x="30" y="0"/>
                  </a:lnTo>
                  <a:lnTo>
                    <a:pt x="23" y="21"/>
                  </a:lnTo>
                  <a:lnTo>
                    <a:pt x="35" y="21"/>
                  </a:lnTo>
                  <a:close/>
                </a:path>
              </a:pathLst>
            </a:custGeom>
            <a:solidFill>
              <a:schemeClr val="tx1"/>
            </a:solidFill>
            <a:ln w="9525">
              <a:noFill/>
              <a:round/>
              <a:headEnd/>
              <a:tailEnd/>
            </a:ln>
          </p:spPr>
          <p:txBody>
            <a:bodyPr/>
            <a:lstStyle/>
            <a:p>
              <a:endParaRPr lang="en-NZ" dirty="0">
                <a:solidFill>
                  <a:srgbClr val="000000"/>
                </a:solidFill>
              </a:endParaRPr>
            </a:p>
          </p:txBody>
        </p:sp>
        <p:sp>
          <p:nvSpPr>
            <p:cNvPr id="26" name="Freeform 54"/>
            <p:cNvSpPr>
              <a:spLocks/>
            </p:cNvSpPr>
            <p:nvPr userDrawn="1"/>
          </p:nvSpPr>
          <p:spPr bwMode="black">
            <a:xfrm>
              <a:off x="5143" y="4204"/>
              <a:ext cx="33" cy="48"/>
            </a:xfrm>
            <a:custGeom>
              <a:avLst/>
              <a:gdLst/>
              <a:ahLst/>
              <a:cxnLst>
                <a:cxn ang="0">
                  <a:pos x="11" y="40"/>
                </a:cxn>
                <a:cxn ang="0">
                  <a:pos x="11" y="40"/>
                </a:cxn>
                <a:cxn ang="0">
                  <a:pos x="18" y="0"/>
                </a:cxn>
                <a:cxn ang="0">
                  <a:pos x="18" y="0"/>
                </a:cxn>
                <a:cxn ang="0">
                  <a:pos x="26" y="0"/>
                </a:cxn>
                <a:cxn ang="0">
                  <a:pos x="26" y="0"/>
                </a:cxn>
                <a:cxn ang="0">
                  <a:pos x="35" y="0"/>
                </a:cxn>
                <a:cxn ang="0">
                  <a:pos x="35" y="0"/>
                </a:cxn>
                <a:cxn ang="0">
                  <a:pos x="26" y="40"/>
                </a:cxn>
                <a:cxn ang="0">
                  <a:pos x="26" y="40"/>
                </a:cxn>
                <a:cxn ang="0">
                  <a:pos x="26" y="40"/>
                </a:cxn>
                <a:cxn ang="0">
                  <a:pos x="30" y="35"/>
                </a:cxn>
                <a:cxn ang="0">
                  <a:pos x="35" y="32"/>
                </a:cxn>
                <a:cxn ang="0">
                  <a:pos x="40" y="30"/>
                </a:cxn>
                <a:cxn ang="0">
                  <a:pos x="45" y="28"/>
                </a:cxn>
                <a:cxn ang="0">
                  <a:pos x="45" y="28"/>
                </a:cxn>
                <a:cxn ang="0">
                  <a:pos x="52" y="30"/>
                </a:cxn>
                <a:cxn ang="0">
                  <a:pos x="57" y="35"/>
                </a:cxn>
                <a:cxn ang="0">
                  <a:pos x="59" y="41"/>
                </a:cxn>
                <a:cxn ang="0">
                  <a:pos x="59" y="51"/>
                </a:cxn>
                <a:cxn ang="0">
                  <a:pos x="59" y="51"/>
                </a:cxn>
                <a:cxn ang="0">
                  <a:pos x="54" y="70"/>
                </a:cxn>
                <a:cxn ang="0">
                  <a:pos x="54" y="70"/>
                </a:cxn>
                <a:cxn ang="0">
                  <a:pos x="52" y="86"/>
                </a:cxn>
                <a:cxn ang="0">
                  <a:pos x="52" y="86"/>
                </a:cxn>
                <a:cxn ang="0">
                  <a:pos x="43" y="86"/>
                </a:cxn>
                <a:cxn ang="0">
                  <a:pos x="43" y="86"/>
                </a:cxn>
                <a:cxn ang="0">
                  <a:pos x="35" y="86"/>
                </a:cxn>
                <a:cxn ang="0">
                  <a:pos x="35" y="86"/>
                </a:cxn>
                <a:cxn ang="0">
                  <a:pos x="38" y="71"/>
                </a:cxn>
                <a:cxn ang="0">
                  <a:pos x="43" y="54"/>
                </a:cxn>
                <a:cxn ang="0">
                  <a:pos x="43" y="54"/>
                </a:cxn>
                <a:cxn ang="0">
                  <a:pos x="43" y="47"/>
                </a:cxn>
                <a:cxn ang="0">
                  <a:pos x="41" y="43"/>
                </a:cxn>
                <a:cxn ang="0">
                  <a:pos x="40" y="40"/>
                </a:cxn>
                <a:cxn ang="0">
                  <a:pos x="35" y="40"/>
                </a:cxn>
                <a:cxn ang="0">
                  <a:pos x="35" y="40"/>
                </a:cxn>
                <a:cxn ang="0">
                  <a:pos x="32" y="41"/>
                </a:cxn>
                <a:cxn ang="0">
                  <a:pos x="27" y="44"/>
                </a:cxn>
                <a:cxn ang="0">
                  <a:pos x="24" y="49"/>
                </a:cxn>
                <a:cxn ang="0">
                  <a:pos x="22" y="55"/>
                </a:cxn>
                <a:cxn ang="0">
                  <a:pos x="22" y="60"/>
                </a:cxn>
                <a:cxn ang="0">
                  <a:pos x="22" y="60"/>
                </a:cxn>
                <a:cxn ang="0">
                  <a:pos x="18" y="86"/>
                </a:cxn>
                <a:cxn ang="0">
                  <a:pos x="18" y="86"/>
                </a:cxn>
                <a:cxn ang="0">
                  <a:pos x="10" y="86"/>
                </a:cxn>
                <a:cxn ang="0">
                  <a:pos x="10" y="86"/>
                </a:cxn>
                <a:cxn ang="0">
                  <a:pos x="0" y="86"/>
                </a:cxn>
                <a:cxn ang="0">
                  <a:pos x="0" y="86"/>
                </a:cxn>
                <a:cxn ang="0">
                  <a:pos x="10" y="46"/>
                </a:cxn>
                <a:cxn ang="0">
                  <a:pos x="11" y="40"/>
                </a:cxn>
              </a:cxnLst>
              <a:rect l="0" t="0" r="r" b="b"/>
              <a:pathLst>
                <a:path w="59" h="86">
                  <a:moveTo>
                    <a:pt x="11" y="40"/>
                  </a:moveTo>
                  <a:lnTo>
                    <a:pt x="11" y="40"/>
                  </a:lnTo>
                  <a:lnTo>
                    <a:pt x="18" y="0"/>
                  </a:lnTo>
                  <a:lnTo>
                    <a:pt x="18" y="0"/>
                  </a:lnTo>
                  <a:lnTo>
                    <a:pt x="26" y="0"/>
                  </a:lnTo>
                  <a:lnTo>
                    <a:pt x="26" y="0"/>
                  </a:lnTo>
                  <a:lnTo>
                    <a:pt x="35" y="0"/>
                  </a:lnTo>
                  <a:lnTo>
                    <a:pt x="35" y="0"/>
                  </a:lnTo>
                  <a:lnTo>
                    <a:pt x="26" y="40"/>
                  </a:lnTo>
                  <a:lnTo>
                    <a:pt x="26" y="40"/>
                  </a:lnTo>
                  <a:lnTo>
                    <a:pt x="26" y="40"/>
                  </a:lnTo>
                  <a:lnTo>
                    <a:pt x="30" y="35"/>
                  </a:lnTo>
                  <a:lnTo>
                    <a:pt x="35" y="32"/>
                  </a:lnTo>
                  <a:lnTo>
                    <a:pt x="40" y="30"/>
                  </a:lnTo>
                  <a:lnTo>
                    <a:pt x="45" y="28"/>
                  </a:lnTo>
                  <a:lnTo>
                    <a:pt x="45" y="28"/>
                  </a:lnTo>
                  <a:lnTo>
                    <a:pt x="52" y="30"/>
                  </a:lnTo>
                  <a:lnTo>
                    <a:pt x="57" y="35"/>
                  </a:lnTo>
                  <a:lnTo>
                    <a:pt x="59" y="41"/>
                  </a:lnTo>
                  <a:lnTo>
                    <a:pt x="59" y="51"/>
                  </a:lnTo>
                  <a:lnTo>
                    <a:pt x="59" y="51"/>
                  </a:lnTo>
                  <a:lnTo>
                    <a:pt x="54" y="70"/>
                  </a:lnTo>
                  <a:lnTo>
                    <a:pt x="54" y="70"/>
                  </a:lnTo>
                  <a:lnTo>
                    <a:pt x="52" y="86"/>
                  </a:lnTo>
                  <a:lnTo>
                    <a:pt x="52" y="86"/>
                  </a:lnTo>
                  <a:lnTo>
                    <a:pt x="43" y="86"/>
                  </a:lnTo>
                  <a:lnTo>
                    <a:pt x="43" y="86"/>
                  </a:lnTo>
                  <a:lnTo>
                    <a:pt x="35" y="86"/>
                  </a:lnTo>
                  <a:lnTo>
                    <a:pt x="35" y="86"/>
                  </a:lnTo>
                  <a:lnTo>
                    <a:pt x="38" y="71"/>
                  </a:lnTo>
                  <a:lnTo>
                    <a:pt x="43" y="54"/>
                  </a:lnTo>
                  <a:lnTo>
                    <a:pt x="43" y="54"/>
                  </a:lnTo>
                  <a:lnTo>
                    <a:pt x="43" y="47"/>
                  </a:lnTo>
                  <a:lnTo>
                    <a:pt x="41" y="43"/>
                  </a:lnTo>
                  <a:lnTo>
                    <a:pt x="40" y="40"/>
                  </a:lnTo>
                  <a:lnTo>
                    <a:pt x="35" y="40"/>
                  </a:lnTo>
                  <a:lnTo>
                    <a:pt x="35" y="40"/>
                  </a:lnTo>
                  <a:lnTo>
                    <a:pt x="32" y="41"/>
                  </a:lnTo>
                  <a:lnTo>
                    <a:pt x="27" y="44"/>
                  </a:lnTo>
                  <a:lnTo>
                    <a:pt x="24" y="49"/>
                  </a:lnTo>
                  <a:lnTo>
                    <a:pt x="22" y="55"/>
                  </a:lnTo>
                  <a:lnTo>
                    <a:pt x="22" y="60"/>
                  </a:lnTo>
                  <a:lnTo>
                    <a:pt x="22" y="60"/>
                  </a:lnTo>
                  <a:lnTo>
                    <a:pt x="18" y="86"/>
                  </a:lnTo>
                  <a:lnTo>
                    <a:pt x="18" y="86"/>
                  </a:lnTo>
                  <a:lnTo>
                    <a:pt x="10" y="86"/>
                  </a:lnTo>
                  <a:lnTo>
                    <a:pt x="10" y="86"/>
                  </a:lnTo>
                  <a:lnTo>
                    <a:pt x="0" y="86"/>
                  </a:lnTo>
                  <a:lnTo>
                    <a:pt x="0" y="86"/>
                  </a:lnTo>
                  <a:lnTo>
                    <a:pt x="10" y="46"/>
                  </a:lnTo>
                  <a:lnTo>
                    <a:pt x="11" y="40"/>
                  </a:lnTo>
                  <a:close/>
                </a:path>
              </a:pathLst>
            </a:custGeom>
            <a:solidFill>
              <a:schemeClr val="tx1"/>
            </a:solidFill>
            <a:ln w="9525">
              <a:noFill/>
              <a:round/>
              <a:headEnd/>
              <a:tailEnd/>
            </a:ln>
          </p:spPr>
          <p:txBody>
            <a:bodyPr/>
            <a:lstStyle/>
            <a:p>
              <a:endParaRPr lang="en-NZ" dirty="0">
                <a:solidFill>
                  <a:srgbClr val="000000"/>
                </a:solidFill>
              </a:endParaRPr>
            </a:p>
          </p:txBody>
        </p:sp>
        <p:sp>
          <p:nvSpPr>
            <p:cNvPr id="27" name="Freeform 55"/>
            <p:cNvSpPr>
              <a:spLocks noEditPoints="1"/>
            </p:cNvSpPr>
            <p:nvPr userDrawn="1"/>
          </p:nvSpPr>
          <p:spPr bwMode="black">
            <a:xfrm>
              <a:off x="5181" y="4204"/>
              <a:ext cx="18" cy="48"/>
            </a:xfrm>
            <a:custGeom>
              <a:avLst/>
              <a:gdLst/>
              <a:ahLst/>
              <a:cxnLst>
                <a:cxn ang="0">
                  <a:pos x="6" y="55"/>
                </a:cxn>
                <a:cxn ang="0">
                  <a:pos x="6" y="55"/>
                </a:cxn>
                <a:cxn ang="0">
                  <a:pos x="11" y="30"/>
                </a:cxn>
                <a:cxn ang="0">
                  <a:pos x="11" y="30"/>
                </a:cxn>
                <a:cxn ang="0">
                  <a:pos x="19" y="32"/>
                </a:cxn>
                <a:cxn ang="0">
                  <a:pos x="19" y="32"/>
                </a:cxn>
                <a:cxn ang="0">
                  <a:pos x="28" y="30"/>
                </a:cxn>
                <a:cxn ang="0">
                  <a:pos x="28" y="30"/>
                </a:cxn>
                <a:cxn ang="0">
                  <a:pos x="22" y="55"/>
                </a:cxn>
                <a:cxn ang="0">
                  <a:pos x="20" y="60"/>
                </a:cxn>
                <a:cxn ang="0">
                  <a:pos x="20" y="60"/>
                </a:cxn>
                <a:cxn ang="0">
                  <a:pos x="17" y="86"/>
                </a:cxn>
                <a:cxn ang="0">
                  <a:pos x="17" y="86"/>
                </a:cxn>
                <a:cxn ang="0">
                  <a:pos x="9" y="86"/>
                </a:cxn>
                <a:cxn ang="0">
                  <a:pos x="9" y="86"/>
                </a:cxn>
                <a:cxn ang="0">
                  <a:pos x="0" y="86"/>
                </a:cxn>
                <a:cxn ang="0">
                  <a:pos x="0" y="86"/>
                </a:cxn>
                <a:cxn ang="0">
                  <a:pos x="6" y="60"/>
                </a:cxn>
                <a:cxn ang="0">
                  <a:pos x="6" y="55"/>
                </a:cxn>
                <a:cxn ang="0">
                  <a:pos x="25" y="0"/>
                </a:cxn>
                <a:cxn ang="0">
                  <a:pos x="25" y="0"/>
                </a:cxn>
                <a:cxn ang="0">
                  <a:pos x="28" y="1"/>
                </a:cxn>
                <a:cxn ang="0">
                  <a:pos x="31" y="3"/>
                </a:cxn>
                <a:cxn ang="0">
                  <a:pos x="33" y="6"/>
                </a:cxn>
                <a:cxn ang="0">
                  <a:pos x="33" y="9"/>
                </a:cxn>
                <a:cxn ang="0">
                  <a:pos x="33" y="9"/>
                </a:cxn>
                <a:cxn ang="0">
                  <a:pos x="31" y="13"/>
                </a:cxn>
                <a:cxn ang="0">
                  <a:pos x="28" y="16"/>
                </a:cxn>
                <a:cxn ang="0">
                  <a:pos x="25" y="17"/>
                </a:cxn>
                <a:cxn ang="0">
                  <a:pos x="22" y="19"/>
                </a:cxn>
                <a:cxn ang="0">
                  <a:pos x="22" y="19"/>
                </a:cxn>
                <a:cxn ang="0">
                  <a:pos x="19" y="17"/>
                </a:cxn>
                <a:cxn ang="0">
                  <a:pos x="16" y="16"/>
                </a:cxn>
                <a:cxn ang="0">
                  <a:pos x="14" y="13"/>
                </a:cxn>
                <a:cxn ang="0">
                  <a:pos x="14" y="9"/>
                </a:cxn>
                <a:cxn ang="0">
                  <a:pos x="14" y="9"/>
                </a:cxn>
                <a:cxn ang="0">
                  <a:pos x="16" y="6"/>
                </a:cxn>
                <a:cxn ang="0">
                  <a:pos x="19" y="3"/>
                </a:cxn>
                <a:cxn ang="0">
                  <a:pos x="22" y="1"/>
                </a:cxn>
                <a:cxn ang="0">
                  <a:pos x="25" y="0"/>
                </a:cxn>
                <a:cxn ang="0">
                  <a:pos x="25" y="0"/>
                </a:cxn>
              </a:cxnLst>
              <a:rect l="0" t="0" r="r" b="b"/>
              <a:pathLst>
                <a:path w="33" h="86">
                  <a:moveTo>
                    <a:pt x="6" y="55"/>
                  </a:moveTo>
                  <a:lnTo>
                    <a:pt x="6" y="55"/>
                  </a:lnTo>
                  <a:lnTo>
                    <a:pt x="11" y="30"/>
                  </a:lnTo>
                  <a:lnTo>
                    <a:pt x="11" y="30"/>
                  </a:lnTo>
                  <a:lnTo>
                    <a:pt x="19" y="32"/>
                  </a:lnTo>
                  <a:lnTo>
                    <a:pt x="19" y="32"/>
                  </a:lnTo>
                  <a:lnTo>
                    <a:pt x="28" y="30"/>
                  </a:lnTo>
                  <a:lnTo>
                    <a:pt x="28" y="30"/>
                  </a:lnTo>
                  <a:lnTo>
                    <a:pt x="22" y="55"/>
                  </a:lnTo>
                  <a:lnTo>
                    <a:pt x="20" y="60"/>
                  </a:lnTo>
                  <a:lnTo>
                    <a:pt x="20" y="60"/>
                  </a:lnTo>
                  <a:lnTo>
                    <a:pt x="17" y="86"/>
                  </a:lnTo>
                  <a:lnTo>
                    <a:pt x="17" y="86"/>
                  </a:lnTo>
                  <a:lnTo>
                    <a:pt x="9" y="86"/>
                  </a:lnTo>
                  <a:lnTo>
                    <a:pt x="9" y="86"/>
                  </a:lnTo>
                  <a:lnTo>
                    <a:pt x="0" y="86"/>
                  </a:lnTo>
                  <a:lnTo>
                    <a:pt x="0" y="86"/>
                  </a:lnTo>
                  <a:lnTo>
                    <a:pt x="6" y="60"/>
                  </a:lnTo>
                  <a:lnTo>
                    <a:pt x="6" y="55"/>
                  </a:lnTo>
                  <a:close/>
                  <a:moveTo>
                    <a:pt x="25" y="0"/>
                  </a:moveTo>
                  <a:lnTo>
                    <a:pt x="25" y="0"/>
                  </a:lnTo>
                  <a:lnTo>
                    <a:pt x="28" y="1"/>
                  </a:lnTo>
                  <a:lnTo>
                    <a:pt x="31" y="3"/>
                  </a:lnTo>
                  <a:lnTo>
                    <a:pt x="33" y="6"/>
                  </a:lnTo>
                  <a:lnTo>
                    <a:pt x="33" y="9"/>
                  </a:lnTo>
                  <a:lnTo>
                    <a:pt x="33" y="9"/>
                  </a:lnTo>
                  <a:lnTo>
                    <a:pt x="31" y="13"/>
                  </a:lnTo>
                  <a:lnTo>
                    <a:pt x="28" y="16"/>
                  </a:lnTo>
                  <a:lnTo>
                    <a:pt x="25" y="17"/>
                  </a:lnTo>
                  <a:lnTo>
                    <a:pt x="22" y="19"/>
                  </a:lnTo>
                  <a:lnTo>
                    <a:pt x="22" y="19"/>
                  </a:lnTo>
                  <a:lnTo>
                    <a:pt x="19" y="17"/>
                  </a:lnTo>
                  <a:lnTo>
                    <a:pt x="16" y="16"/>
                  </a:lnTo>
                  <a:lnTo>
                    <a:pt x="14" y="13"/>
                  </a:lnTo>
                  <a:lnTo>
                    <a:pt x="14" y="9"/>
                  </a:lnTo>
                  <a:lnTo>
                    <a:pt x="14" y="9"/>
                  </a:lnTo>
                  <a:lnTo>
                    <a:pt x="16" y="6"/>
                  </a:lnTo>
                  <a:lnTo>
                    <a:pt x="19" y="3"/>
                  </a:lnTo>
                  <a:lnTo>
                    <a:pt x="22" y="1"/>
                  </a:lnTo>
                  <a:lnTo>
                    <a:pt x="25" y="0"/>
                  </a:lnTo>
                  <a:lnTo>
                    <a:pt x="25" y="0"/>
                  </a:lnTo>
                  <a:close/>
                </a:path>
              </a:pathLst>
            </a:custGeom>
            <a:solidFill>
              <a:schemeClr val="tx1"/>
            </a:solidFill>
            <a:ln w="9525">
              <a:noFill/>
              <a:round/>
              <a:headEnd/>
              <a:tailEnd/>
            </a:ln>
          </p:spPr>
          <p:txBody>
            <a:bodyPr/>
            <a:lstStyle/>
            <a:p>
              <a:endParaRPr lang="en-NZ" dirty="0">
                <a:solidFill>
                  <a:srgbClr val="000000"/>
                </a:solidFill>
              </a:endParaRPr>
            </a:p>
          </p:txBody>
        </p:sp>
        <p:sp>
          <p:nvSpPr>
            <p:cNvPr id="28" name="Freeform 56"/>
            <p:cNvSpPr>
              <a:spLocks/>
            </p:cNvSpPr>
            <p:nvPr userDrawn="1"/>
          </p:nvSpPr>
          <p:spPr bwMode="black">
            <a:xfrm>
              <a:off x="5199" y="4219"/>
              <a:ext cx="33" cy="33"/>
            </a:xfrm>
            <a:custGeom>
              <a:avLst/>
              <a:gdLst/>
              <a:ahLst/>
              <a:cxnLst>
                <a:cxn ang="0">
                  <a:pos x="25" y="12"/>
                </a:cxn>
                <a:cxn ang="0">
                  <a:pos x="25" y="12"/>
                </a:cxn>
                <a:cxn ang="0">
                  <a:pos x="25" y="12"/>
                </a:cxn>
                <a:cxn ang="0">
                  <a:pos x="30" y="7"/>
                </a:cxn>
                <a:cxn ang="0">
                  <a:pos x="35" y="4"/>
                </a:cxn>
                <a:cxn ang="0">
                  <a:pos x="40" y="2"/>
                </a:cxn>
                <a:cxn ang="0">
                  <a:pos x="44" y="0"/>
                </a:cxn>
                <a:cxn ang="0">
                  <a:pos x="44" y="0"/>
                </a:cxn>
                <a:cxn ang="0">
                  <a:pos x="52" y="2"/>
                </a:cxn>
                <a:cxn ang="0">
                  <a:pos x="57" y="7"/>
                </a:cxn>
                <a:cxn ang="0">
                  <a:pos x="59" y="13"/>
                </a:cxn>
                <a:cxn ang="0">
                  <a:pos x="59" y="23"/>
                </a:cxn>
                <a:cxn ang="0">
                  <a:pos x="59" y="23"/>
                </a:cxn>
                <a:cxn ang="0">
                  <a:pos x="54" y="42"/>
                </a:cxn>
                <a:cxn ang="0">
                  <a:pos x="54" y="42"/>
                </a:cxn>
                <a:cxn ang="0">
                  <a:pos x="52" y="58"/>
                </a:cxn>
                <a:cxn ang="0">
                  <a:pos x="52" y="58"/>
                </a:cxn>
                <a:cxn ang="0">
                  <a:pos x="43" y="58"/>
                </a:cxn>
                <a:cxn ang="0">
                  <a:pos x="43" y="58"/>
                </a:cxn>
                <a:cxn ang="0">
                  <a:pos x="35" y="58"/>
                </a:cxn>
                <a:cxn ang="0">
                  <a:pos x="35" y="58"/>
                </a:cxn>
                <a:cxn ang="0">
                  <a:pos x="38" y="43"/>
                </a:cxn>
                <a:cxn ang="0">
                  <a:pos x="43" y="26"/>
                </a:cxn>
                <a:cxn ang="0">
                  <a:pos x="43" y="26"/>
                </a:cxn>
                <a:cxn ang="0">
                  <a:pos x="43" y="19"/>
                </a:cxn>
                <a:cxn ang="0">
                  <a:pos x="41" y="15"/>
                </a:cxn>
                <a:cxn ang="0">
                  <a:pos x="40" y="12"/>
                </a:cxn>
                <a:cxn ang="0">
                  <a:pos x="37" y="12"/>
                </a:cxn>
                <a:cxn ang="0">
                  <a:pos x="37" y="12"/>
                </a:cxn>
                <a:cxn ang="0">
                  <a:pos x="32" y="13"/>
                </a:cxn>
                <a:cxn ang="0">
                  <a:pos x="27" y="16"/>
                </a:cxn>
                <a:cxn ang="0">
                  <a:pos x="24" y="21"/>
                </a:cxn>
                <a:cxn ang="0">
                  <a:pos x="22" y="27"/>
                </a:cxn>
                <a:cxn ang="0">
                  <a:pos x="22" y="32"/>
                </a:cxn>
                <a:cxn ang="0">
                  <a:pos x="22" y="32"/>
                </a:cxn>
                <a:cxn ang="0">
                  <a:pos x="18" y="58"/>
                </a:cxn>
                <a:cxn ang="0">
                  <a:pos x="18" y="58"/>
                </a:cxn>
                <a:cxn ang="0">
                  <a:pos x="10" y="58"/>
                </a:cxn>
                <a:cxn ang="0">
                  <a:pos x="10" y="58"/>
                </a:cxn>
                <a:cxn ang="0">
                  <a:pos x="0" y="58"/>
                </a:cxn>
                <a:cxn ang="0">
                  <a:pos x="0" y="58"/>
                </a:cxn>
                <a:cxn ang="0">
                  <a:pos x="6" y="32"/>
                </a:cxn>
                <a:cxn ang="0">
                  <a:pos x="8" y="27"/>
                </a:cxn>
                <a:cxn ang="0">
                  <a:pos x="8" y="27"/>
                </a:cxn>
                <a:cxn ang="0">
                  <a:pos x="11" y="2"/>
                </a:cxn>
                <a:cxn ang="0">
                  <a:pos x="11" y="2"/>
                </a:cxn>
                <a:cxn ang="0">
                  <a:pos x="19" y="4"/>
                </a:cxn>
                <a:cxn ang="0">
                  <a:pos x="19" y="4"/>
                </a:cxn>
                <a:cxn ang="0">
                  <a:pos x="29" y="2"/>
                </a:cxn>
                <a:cxn ang="0">
                  <a:pos x="25" y="12"/>
                </a:cxn>
              </a:cxnLst>
              <a:rect l="0" t="0" r="r" b="b"/>
              <a:pathLst>
                <a:path w="59" h="58">
                  <a:moveTo>
                    <a:pt x="25" y="12"/>
                  </a:moveTo>
                  <a:lnTo>
                    <a:pt x="25" y="12"/>
                  </a:lnTo>
                  <a:lnTo>
                    <a:pt x="25" y="12"/>
                  </a:lnTo>
                  <a:lnTo>
                    <a:pt x="30" y="7"/>
                  </a:lnTo>
                  <a:lnTo>
                    <a:pt x="35" y="4"/>
                  </a:lnTo>
                  <a:lnTo>
                    <a:pt x="40" y="2"/>
                  </a:lnTo>
                  <a:lnTo>
                    <a:pt x="44" y="0"/>
                  </a:lnTo>
                  <a:lnTo>
                    <a:pt x="44" y="0"/>
                  </a:lnTo>
                  <a:lnTo>
                    <a:pt x="52" y="2"/>
                  </a:lnTo>
                  <a:lnTo>
                    <a:pt x="57" y="7"/>
                  </a:lnTo>
                  <a:lnTo>
                    <a:pt x="59" y="13"/>
                  </a:lnTo>
                  <a:lnTo>
                    <a:pt x="59" y="23"/>
                  </a:lnTo>
                  <a:lnTo>
                    <a:pt x="59" y="23"/>
                  </a:lnTo>
                  <a:lnTo>
                    <a:pt x="54" y="42"/>
                  </a:lnTo>
                  <a:lnTo>
                    <a:pt x="54" y="42"/>
                  </a:lnTo>
                  <a:lnTo>
                    <a:pt x="52" y="58"/>
                  </a:lnTo>
                  <a:lnTo>
                    <a:pt x="52" y="58"/>
                  </a:lnTo>
                  <a:lnTo>
                    <a:pt x="43" y="58"/>
                  </a:lnTo>
                  <a:lnTo>
                    <a:pt x="43" y="58"/>
                  </a:lnTo>
                  <a:lnTo>
                    <a:pt x="35" y="58"/>
                  </a:lnTo>
                  <a:lnTo>
                    <a:pt x="35" y="58"/>
                  </a:lnTo>
                  <a:lnTo>
                    <a:pt x="38" y="43"/>
                  </a:lnTo>
                  <a:lnTo>
                    <a:pt x="43" y="26"/>
                  </a:lnTo>
                  <a:lnTo>
                    <a:pt x="43" y="26"/>
                  </a:lnTo>
                  <a:lnTo>
                    <a:pt x="43" y="19"/>
                  </a:lnTo>
                  <a:lnTo>
                    <a:pt x="41" y="15"/>
                  </a:lnTo>
                  <a:lnTo>
                    <a:pt x="40" y="12"/>
                  </a:lnTo>
                  <a:lnTo>
                    <a:pt x="37" y="12"/>
                  </a:lnTo>
                  <a:lnTo>
                    <a:pt x="37" y="12"/>
                  </a:lnTo>
                  <a:lnTo>
                    <a:pt x="32" y="13"/>
                  </a:lnTo>
                  <a:lnTo>
                    <a:pt x="27" y="16"/>
                  </a:lnTo>
                  <a:lnTo>
                    <a:pt x="24" y="21"/>
                  </a:lnTo>
                  <a:lnTo>
                    <a:pt x="22" y="27"/>
                  </a:lnTo>
                  <a:lnTo>
                    <a:pt x="22" y="32"/>
                  </a:lnTo>
                  <a:lnTo>
                    <a:pt x="22" y="32"/>
                  </a:lnTo>
                  <a:lnTo>
                    <a:pt x="18" y="58"/>
                  </a:lnTo>
                  <a:lnTo>
                    <a:pt x="18" y="58"/>
                  </a:lnTo>
                  <a:lnTo>
                    <a:pt x="10" y="58"/>
                  </a:lnTo>
                  <a:lnTo>
                    <a:pt x="10" y="58"/>
                  </a:lnTo>
                  <a:lnTo>
                    <a:pt x="0" y="58"/>
                  </a:lnTo>
                  <a:lnTo>
                    <a:pt x="0" y="58"/>
                  </a:lnTo>
                  <a:lnTo>
                    <a:pt x="6" y="32"/>
                  </a:lnTo>
                  <a:lnTo>
                    <a:pt x="8" y="27"/>
                  </a:lnTo>
                  <a:lnTo>
                    <a:pt x="8" y="27"/>
                  </a:lnTo>
                  <a:lnTo>
                    <a:pt x="11" y="2"/>
                  </a:lnTo>
                  <a:lnTo>
                    <a:pt x="11" y="2"/>
                  </a:lnTo>
                  <a:lnTo>
                    <a:pt x="19" y="4"/>
                  </a:lnTo>
                  <a:lnTo>
                    <a:pt x="19" y="4"/>
                  </a:lnTo>
                  <a:lnTo>
                    <a:pt x="29" y="2"/>
                  </a:lnTo>
                  <a:lnTo>
                    <a:pt x="25" y="12"/>
                  </a:lnTo>
                  <a:close/>
                </a:path>
              </a:pathLst>
            </a:custGeom>
            <a:solidFill>
              <a:schemeClr val="tx1"/>
            </a:solidFill>
            <a:ln w="9525">
              <a:noFill/>
              <a:round/>
              <a:headEnd/>
              <a:tailEnd/>
            </a:ln>
          </p:spPr>
          <p:txBody>
            <a:bodyPr/>
            <a:lstStyle/>
            <a:p>
              <a:endParaRPr lang="en-NZ" dirty="0">
                <a:solidFill>
                  <a:srgbClr val="000000"/>
                </a:solidFill>
              </a:endParaRPr>
            </a:p>
          </p:txBody>
        </p:sp>
        <p:sp>
          <p:nvSpPr>
            <p:cNvPr id="29" name="Freeform 57"/>
            <p:cNvSpPr>
              <a:spLocks noEditPoints="1"/>
            </p:cNvSpPr>
            <p:nvPr userDrawn="1"/>
          </p:nvSpPr>
          <p:spPr bwMode="black">
            <a:xfrm>
              <a:off x="5233" y="4219"/>
              <a:ext cx="36" cy="50"/>
            </a:xfrm>
            <a:custGeom>
              <a:avLst/>
              <a:gdLst/>
              <a:ahLst/>
              <a:cxnLst>
                <a:cxn ang="0">
                  <a:pos x="40" y="70"/>
                </a:cxn>
                <a:cxn ang="0">
                  <a:pos x="35" y="80"/>
                </a:cxn>
                <a:cxn ang="0">
                  <a:pos x="24" y="83"/>
                </a:cxn>
                <a:cxn ang="0">
                  <a:pos x="18" y="83"/>
                </a:cxn>
                <a:cxn ang="0">
                  <a:pos x="11" y="77"/>
                </a:cxn>
                <a:cxn ang="0">
                  <a:pos x="11" y="70"/>
                </a:cxn>
                <a:cxn ang="0">
                  <a:pos x="18" y="61"/>
                </a:cxn>
                <a:cxn ang="0">
                  <a:pos x="26" y="59"/>
                </a:cxn>
                <a:cxn ang="0">
                  <a:pos x="32" y="59"/>
                </a:cxn>
                <a:cxn ang="0">
                  <a:pos x="40" y="64"/>
                </a:cxn>
                <a:cxn ang="0">
                  <a:pos x="40" y="70"/>
                </a:cxn>
                <a:cxn ang="0">
                  <a:pos x="65" y="7"/>
                </a:cxn>
                <a:cxn ang="0">
                  <a:pos x="65" y="5"/>
                </a:cxn>
                <a:cxn ang="0">
                  <a:pos x="65" y="2"/>
                </a:cxn>
                <a:cxn ang="0">
                  <a:pos x="54" y="2"/>
                </a:cxn>
                <a:cxn ang="0">
                  <a:pos x="48" y="2"/>
                </a:cxn>
                <a:cxn ang="0">
                  <a:pos x="38" y="0"/>
                </a:cxn>
                <a:cxn ang="0">
                  <a:pos x="21" y="7"/>
                </a:cxn>
                <a:cxn ang="0">
                  <a:pos x="11" y="19"/>
                </a:cxn>
                <a:cxn ang="0">
                  <a:pos x="11" y="26"/>
                </a:cxn>
                <a:cxn ang="0">
                  <a:pos x="13" y="32"/>
                </a:cxn>
                <a:cxn ang="0">
                  <a:pos x="23" y="37"/>
                </a:cxn>
                <a:cxn ang="0">
                  <a:pos x="23" y="39"/>
                </a:cxn>
                <a:cxn ang="0">
                  <a:pos x="13" y="43"/>
                </a:cxn>
                <a:cxn ang="0">
                  <a:pos x="10" y="50"/>
                </a:cxn>
                <a:cxn ang="0">
                  <a:pos x="10" y="53"/>
                </a:cxn>
                <a:cxn ang="0">
                  <a:pos x="15" y="59"/>
                </a:cxn>
                <a:cxn ang="0">
                  <a:pos x="15" y="59"/>
                </a:cxn>
                <a:cxn ang="0">
                  <a:pos x="5" y="64"/>
                </a:cxn>
                <a:cxn ang="0">
                  <a:pos x="0" y="74"/>
                </a:cxn>
                <a:cxn ang="0">
                  <a:pos x="0" y="80"/>
                </a:cxn>
                <a:cxn ang="0">
                  <a:pos x="10" y="88"/>
                </a:cxn>
                <a:cxn ang="0">
                  <a:pos x="19" y="88"/>
                </a:cxn>
                <a:cxn ang="0">
                  <a:pos x="42" y="83"/>
                </a:cxn>
                <a:cxn ang="0">
                  <a:pos x="50" y="75"/>
                </a:cxn>
                <a:cxn ang="0">
                  <a:pos x="54" y="64"/>
                </a:cxn>
                <a:cxn ang="0">
                  <a:pos x="54" y="58"/>
                </a:cxn>
                <a:cxn ang="0">
                  <a:pos x="46" y="50"/>
                </a:cxn>
                <a:cxn ang="0">
                  <a:pos x="30" y="48"/>
                </a:cxn>
                <a:cxn ang="0">
                  <a:pos x="27" y="48"/>
                </a:cxn>
                <a:cxn ang="0">
                  <a:pos x="23" y="45"/>
                </a:cxn>
                <a:cxn ang="0">
                  <a:pos x="23" y="43"/>
                </a:cxn>
                <a:cxn ang="0">
                  <a:pos x="27" y="39"/>
                </a:cxn>
                <a:cxn ang="0">
                  <a:pos x="32" y="39"/>
                </a:cxn>
                <a:cxn ang="0">
                  <a:pos x="42" y="37"/>
                </a:cxn>
                <a:cxn ang="0">
                  <a:pos x="54" y="27"/>
                </a:cxn>
                <a:cxn ang="0">
                  <a:pos x="57" y="19"/>
                </a:cxn>
                <a:cxn ang="0">
                  <a:pos x="57" y="12"/>
                </a:cxn>
                <a:cxn ang="0">
                  <a:pos x="54" y="7"/>
                </a:cxn>
                <a:cxn ang="0">
                  <a:pos x="37" y="5"/>
                </a:cxn>
                <a:cxn ang="0">
                  <a:pos x="40" y="7"/>
                </a:cxn>
                <a:cxn ang="0">
                  <a:pos x="43" y="13"/>
                </a:cxn>
                <a:cxn ang="0">
                  <a:pos x="42" y="19"/>
                </a:cxn>
                <a:cxn ang="0">
                  <a:pos x="38" y="31"/>
                </a:cxn>
                <a:cxn ang="0">
                  <a:pos x="32" y="34"/>
                </a:cxn>
                <a:cxn ang="0">
                  <a:pos x="29" y="34"/>
                </a:cxn>
                <a:cxn ang="0">
                  <a:pos x="26" y="27"/>
                </a:cxn>
                <a:cxn ang="0">
                  <a:pos x="27" y="21"/>
                </a:cxn>
                <a:cxn ang="0">
                  <a:pos x="30" y="10"/>
                </a:cxn>
                <a:cxn ang="0">
                  <a:pos x="37" y="5"/>
                </a:cxn>
              </a:cxnLst>
              <a:rect l="0" t="0" r="r" b="b"/>
              <a:pathLst>
                <a:path w="65" h="88">
                  <a:moveTo>
                    <a:pt x="40" y="70"/>
                  </a:moveTo>
                  <a:lnTo>
                    <a:pt x="40" y="70"/>
                  </a:lnTo>
                  <a:lnTo>
                    <a:pt x="38" y="75"/>
                  </a:lnTo>
                  <a:lnTo>
                    <a:pt x="35" y="80"/>
                  </a:lnTo>
                  <a:lnTo>
                    <a:pt x="29" y="83"/>
                  </a:lnTo>
                  <a:lnTo>
                    <a:pt x="24" y="83"/>
                  </a:lnTo>
                  <a:lnTo>
                    <a:pt x="24" y="83"/>
                  </a:lnTo>
                  <a:lnTo>
                    <a:pt x="18" y="83"/>
                  </a:lnTo>
                  <a:lnTo>
                    <a:pt x="13" y="80"/>
                  </a:lnTo>
                  <a:lnTo>
                    <a:pt x="11" y="77"/>
                  </a:lnTo>
                  <a:lnTo>
                    <a:pt x="11" y="70"/>
                  </a:lnTo>
                  <a:lnTo>
                    <a:pt x="11" y="70"/>
                  </a:lnTo>
                  <a:lnTo>
                    <a:pt x="15" y="64"/>
                  </a:lnTo>
                  <a:lnTo>
                    <a:pt x="18" y="61"/>
                  </a:lnTo>
                  <a:lnTo>
                    <a:pt x="18" y="61"/>
                  </a:lnTo>
                  <a:lnTo>
                    <a:pt x="26" y="59"/>
                  </a:lnTo>
                  <a:lnTo>
                    <a:pt x="26" y="59"/>
                  </a:lnTo>
                  <a:lnTo>
                    <a:pt x="32" y="59"/>
                  </a:lnTo>
                  <a:lnTo>
                    <a:pt x="37" y="61"/>
                  </a:lnTo>
                  <a:lnTo>
                    <a:pt x="40" y="64"/>
                  </a:lnTo>
                  <a:lnTo>
                    <a:pt x="40" y="70"/>
                  </a:lnTo>
                  <a:lnTo>
                    <a:pt x="40" y="70"/>
                  </a:lnTo>
                  <a:close/>
                  <a:moveTo>
                    <a:pt x="65" y="7"/>
                  </a:moveTo>
                  <a:lnTo>
                    <a:pt x="65" y="7"/>
                  </a:lnTo>
                  <a:lnTo>
                    <a:pt x="65" y="5"/>
                  </a:lnTo>
                  <a:lnTo>
                    <a:pt x="65" y="5"/>
                  </a:lnTo>
                  <a:lnTo>
                    <a:pt x="65" y="2"/>
                  </a:lnTo>
                  <a:lnTo>
                    <a:pt x="65" y="2"/>
                  </a:lnTo>
                  <a:lnTo>
                    <a:pt x="54" y="2"/>
                  </a:lnTo>
                  <a:lnTo>
                    <a:pt x="54" y="2"/>
                  </a:lnTo>
                  <a:lnTo>
                    <a:pt x="48" y="2"/>
                  </a:lnTo>
                  <a:lnTo>
                    <a:pt x="48" y="2"/>
                  </a:lnTo>
                  <a:lnTo>
                    <a:pt x="38" y="0"/>
                  </a:lnTo>
                  <a:lnTo>
                    <a:pt x="38" y="0"/>
                  </a:lnTo>
                  <a:lnTo>
                    <a:pt x="29" y="2"/>
                  </a:lnTo>
                  <a:lnTo>
                    <a:pt x="21" y="7"/>
                  </a:lnTo>
                  <a:lnTo>
                    <a:pt x="15" y="12"/>
                  </a:lnTo>
                  <a:lnTo>
                    <a:pt x="11" y="19"/>
                  </a:lnTo>
                  <a:lnTo>
                    <a:pt x="11" y="19"/>
                  </a:lnTo>
                  <a:lnTo>
                    <a:pt x="11" y="26"/>
                  </a:lnTo>
                  <a:lnTo>
                    <a:pt x="13" y="32"/>
                  </a:lnTo>
                  <a:lnTo>
                    <a:pt x="13" y="32"/>
                  </a:lnTo>
                  <a:lnTo>
                    <a:pt x="16" y="35"/>
                  </a:lnTo>
                  <a:lnTo>
                    <a:pt x="23" y="37"/>
                  </a:lnTo>
                  <a:lnTo>
                    <a:pt x="23" y="39"/>
                  </a:lnTo>
                  <a:lnTo>
                    <a:pt x="23" y="39"/>
                  </a:lnTo>
                  <a:lnTo>
                    <a:pt x="18" y="40"/>
                  </a:lnTo>
                  <a:lnTo>
                    <a:pt x="13" y="43"/>
                  </a:lnTo>
                  <a:lnTo>
                    <a:pt x="11" y="47"/>
                  </a:lnTo>
                  <a:lnTo>
                    <a:pt x="10" y="50"/>
                  </a:lnTo>
                  <a:lnTo>
                    <a:pt x="10" y="50"/>
                  </a:lnTo>
                  <a:lnTo>
                    <a:pt x="10" y="53"/>
                  </a:lnTo>
                  <a:lnTo>
                    <a:pt x="10" y="54"/>
                  </a:lnTo>
                  <a:lnTo>
                    <a:pt x="15" y="59"/>
                  </a:lnTo>
                  <a:lnTo>
                    <a:pt x="15" y="59"/>
                  </a:lnTo>
                  <a:lnTo>
                    <a:pt x="15" y="59"/>
                  </a:lnTo>
                  <a:lnTo>
                    <a:pt x="10" y="61"/>
                  </a:lnTo>
                  <a:lnTo>
                    <a:pt x="5" y="64"/>
                  </a:lnTo>
                  <a:lnTo>
                    <a:pt x="2" y="69"/>
                  </a:lnTo>
                  <a:lnTo>
                    <a:pt x="0" y="74"/>
                  </a:lnTo>
                  <a:lnTo>
                    <a:pt x="0" y="74"/>
                  </a:lnTo>
                  <a:lnTo>
                    <a:pt x="0" y="80"/>
                  </a:lnTo>
                  <a:lnTo>
                    <a:pt x="4" y="85"/>
                  </a:lnTo>
                  <a:lnTo>
                    <a:pt x="10" y="88"/>
                  </a:lnTo>
                  <a:lnTo>
                    <a:pt x="19" y="88"/>
                  </a:lnTo>
                  <a:lnTo>
                    <a:pt x="19" y="88"/>
                  </a:lnTo>
                  <a:lnTo>
                    <a:pt x="30" y="86"/>
                  </a:lnTo>
                  <a:lnTo>
                    <a:pt x="42" y="83"/>
                  </a:lnTo>
                  <a:lnTo>
                    <a:pt x="46" y="80"/>
                  </a:lnTo>
                  <a:lnTo>
                    <a:pt x="50" y="75"/>
                  </a:lnTo>
                  <a:lnTo>
                    <a:pt x="53" y="70"/>
                  </a:lnTo>
                  <a:lnTo>
                    <a:pt x="54" y="64"/>
                  </a:lnTo>
                  <a:lnTo>
                    <a:pt x="54" y="64"/>
                  </a:lnTo>
                  <a:lnTo>
                    <a:pt x="54" y="58"/>
                  </a:lnTo>
                  <a:lnTo>
                    <a:pt x="53" y="53"/>
                  </a:lnTo>
                  <a:lnTo>
                    <a:pt x="46" y="50"/>
                  </a:lnTo>
                  <a:lnTo>
                    <a:pt x="38" y="48"/>
                  </a:lnTo>
                  <a:lnTo>
                    <a:pt x="30" y="48"/>
                  </a:lnTo>
                  <a:lnTo>
                    <a:pt x="30" y="48"/>
                  </a:lnTo>
                  <a:lnTo>
                    <a:pt x="27" y="48"/>
                  </a:lnTo>
                  <a:lnTo>
                    <a:pt x="24" y="47"/>
                  </a:lnTo>
                  <a:lnTo>
                    <a:pt x="23" y="45"/>
                  </a:lnTo>
                  <a:lnTo>
                    <a:pt x="23" y="43"/>
                  </a:lnTo>
                  <a:lnTo>
                    <a:pt x="23" y="43"/>
                  </a:lnTo>
                  <a:lnTo>
                    <a:pt x="24" y="40"/>
                  </a:lnTo>
                  <a:lnTo>
                    <a:pt x="27" y="39"/>
                  </a:lnTo>
                  <a:lnTo>
                    <a:pt x="27" y="39"/>
                  </a:lnTo>
                  <a:lnTo>
                    <a:pt x="32" y="39"/>
                  </a:lnTo>
                  <a:lnTo>
                    <a:pt x="32" y="39"/>
                  </a:lnTo>
                  <a:lnTo>
                    <a:pt x="42" y="37"/>
                  </a:lnTo>
                  <a:lnTo>
                    <a:pt x="50" y="34"/>
                  </a:lnTo>
                  <a:lnTo>
                    <a:pt x="54" y="27"/>
                  </a:lnTo>
                  <a:lnTo>
                    <a:pt x="57" y="19"/>
                  </a:lnTo>
                  <a:lnTo>
                    <a:pt x="57" y="19"/>
                  </a:lnTo>
                  <a:lnTo>
                    <a:pt x="59" y="16"/>
                  </a:lnTo>
                  <a:lnTo>
                    <a:pt x="57" y="12"/>
                  </a:lnTo>
                  <a:lnTo>
                    <a:pt x="54" y="7"/>
                  </a:lnTo>
                  <a:lnTo>
                    <a:pt x="54" y="7"/>
                  </a:lnTo>
                  <a:lnTo>
                    <a:pt x="65" y="7"/>
                  </a:lnTo>
                  <a:close/>
                  <a:moveTo>
                    <a:pt x="37" y="5"/>
                  </a:moveTo>
                  <a:lnTo>
                    <a:pt x="37" y="5"/>
                  </a:lnTo>
                  <a:lnTo>
                    <a:pt x="40" y="7"/>
                  </a:lnTo>
                  <a:lnTo>
                    <a:pt x="42" y="8"/>
                  </a:lnTo>
                  <a:lnTo>
                    <a:pt x="43" y="13"/>
                  </a:lnTo>
                  <a:lnTo>
                    <a:pt x="42" y="19"/>
                  </a:lnTo>
                  <a:lnTo>
                    <a:pt x="42" y="19"/>
                  </a:lnTo>
                  <a:lnTo>
                    <a:pt x="40" y="26"/>
                  </a:lnTo>
                  <a:lnTo>
                    <a:pt x="38" y="31"/>
                  </a:lnTo>
                  <a:lnTo>
                    <a:pt x="35" y="34"/>
                  </a:lnTo>
                  <a:lnTo>
                    <a:pt x="32" y="34"/>
                  </a:lnTo>
                  <a:lnTo>
                    <a:pt x="32" y="34"/>
                  </a:lnTo>
                  <a:lnTo>
                    <a:pt x="29" y="34"/>
                  </a:lnTo>
                  <a:lnTo>
                    <a:pt x="27" y="31"/>
                  </a:lnTo>
                  <a:lnTo>
                    <a:pt x="26" y="27"/>
                  </a:lnTo>
                  <a:lnTo>
                    <a:pt x="27" y="21"/>
                  </a:lnTo>
                  <a:lnTo>
                    <a:pt x="27" y="21"/>
                  </a:lnTo>
                  <a:lnTo>
                    <a:pt x="29" y="15"/>
                  </a:lnTo>
                  <a:lnTo>
                    <a:pt x="30" y="10"/>
                  </a:lnTo>
                  <a:lnTo>
                    <a:pt x="34" y="7"/>
                  </a:lnTo>
                  <a:lnTo>
                    <a:pt x="37" y="5"/>
                  </a:lnTo>
                  <a:lnTo>
                    <a:pt x="37" y="5"/>
                  </a:lnTo>
                  <a:close/>
                </a:path>
              </a:pathLst>
            </a:custGeom>
            <a:solidFill>
              <a:schemeClr val="tx1"/>
            </a:solidFill>
            <a:ln w="9525">
              <a:noFill/>
              <a:round/>
              <a:headEnd/>
              <a:tailEnd/>
            </a:ln>
          </p:spPr>
          <p:txBody>
            <a:bodyPr/>
            <a:lstStyle/>
            <a:p>
              <a:endParaRPr lang="en-NZ" dirty="0">
                <a:solidFill>
                  <a:srgbClr val="000000"/>
                </a:solidFill>
              </a:endParaRPr>
            </a:p>
          </p:txBody>
        </p:sp>
        <p:sp>
          <p:nvSpPr>
            <p:cNvPr id="30" name="Freeform 58"/>
            <p:cNvSpPr>
              <a:spLocks/>
            </p:cNvSpPr>
            <p:nvPr userDrawn="1"/>
          </p:nvSpPr>
          <p:spPr bwMode="black">
            <a:xfrm>
              <a:off x="5287" y="4208"/>
              <a:ext cx="62" cy="44"/>
            </a:xfrm>
            <a:custGeom>
              <a:avLst/>
              <a:gdLst/>
              <a:ahLst/>
              <a:cxnLst>
                <a:cxn ang="0">
                  <a:pos x="49" y="22"/>
                </a:cxn>
                <a:cxn ang="0">
                  <a:pos x="49" y="22"/>
                </a:cxn>
                <a:cxn ang="0">
                  <a:pos x="35" y="49"/>
                </a:cxn>
                <a:cxn ang="0">
                  <a:pos x="19" y="78"/>
                </a:cxn>
                <a:cxn ang="0">
                  <a:pos x="19" y="78"/>
                </a:cxn>
                <a:cxn ang="0">
                  <a:pos x="14" y="78"/>
                </a:cxn>
                <a:cxn ang="0">
                  <a:pos x="14" y="78"/>
                </a:cxn>
                <a:cxn ang="0">
                  <a:pos x="8" y="78"/>
                </a:cxn>
                <a:cxn ang="0">
                  <a:pos x="8" y="78"/>
                </a:cxn>
                <a:cxn ang="0">
                  <a:pos x="5" y="33"/>
                </a:cxn>
                <a:cxn ang="0">
                  <a:pos x="0" y="0"/>
                </a:cxn>
                <a:cxn ang="0">
                  <a:pos x="0" y="0"/>
                </a:cxn>
                <a:cxn ang="0">
                  <a:pos x="10" y="0"/>
                </a:cxn>
                <a:cxn ang="0">
                  <a:pos x="10" y="0"/>
                </a:cxn>
                <a:cxn ang="0">
                  <a:pos x="19" y="0"/>
                </a:cxn>
                <a:cxn ang="0">
                  <a:pos x="19" y="0"/>
                </a:cxn>
                <a:cxn ang="0">
                  <a:pos x="22" y="57"/>
                </a:cxn>
                <a:cxn ang="0">
                  <a:pos x="24" y="57"/>
                </a:cxn>
                <a:cxn ang="0">
                  <a:pos x="24" y="57"/>
                </a:cxn>
                <a:cxn ang="0">
                  <a:pos x="54" y="0"/>
                </a:cxn>
                <a:cxn ang="0">
                  <a:pos x="54" y="0"/>
                </a:cxn>
                <a:cxn ang="0">
                  <a:pos x="59" y="0"/>
                </a:cxn>
                <a:cxn ang="0">
                  <a:pos x="59" y="0"/>
                </a:cxn>
                <a:cxn ang="0">
                  <a:pos x="65" y="0"/>
                </a:cxn>
                <a:cxn ang="0">
                  <a:pos x="65" y="0"/>
                </a:cxn>
                <a:cxn ang="0">
                  <a:pos x="68" y="27"/>
                </a:cxn>
                <a:cxn ang="0">
                  <a:pos x="72" y="57"/>
                </a:cxn>
                <a:cxn ang="0">
                  <a:pos x="73" y="57"/>
                </a:cxn>
                <a:cxn ang="0">
                  <a:pos x="73" y="57"/>
                </a:cxn>
                <a:cxn ang="0">
                  <a:pos x="100" y="0"/>
                </a:cxn>
                <a:cxn ang="0">
                  <a:pos x="100" y="0"/>
                </a:cxn>
                <a:cxn ang="0">
                  <a:pos x="105" y="0"/>
                </a:cxn>
                <a:cxn ang="0">
                  <a:pos x="105" y="0"/>
                </a:cxn>
                <a:cxn ang="0">
                  <a:pos x="110" y="0"/>
                </a:cxn>
                <a:cxn ang="0">
                  <a:pos x="110" y="0"/>
                </a:cxn>
                <a:cxn ang="0">
                  <a:pos x="92" y="33"/>
                </a:cxn>
                <a:cxn ang="0">
                  <a:pos x="70" y="78"/>
                </a:cxn>
                <a:cxn ang="0">
                  <a:pos x="70" y="78"/>
                </a:cxn>
                <a:cxn ang="0">
                  <a:pos x="64" y="78"/>
                </a:cxn>
                <a:cxn ang="0">
                  <a:pos x="64" y="78"/>
                </a:cxn>
                <a:cxn ang="0">
                  <a:pos x="57" y="78"/>
                </a:cxn>
                <a:cxn ang="0">
                  <a:pos x="57" y="78"/>
                </a:cxn>
                <a:cxn ang="0">
                  <a:pos x="54" y="51"/>
                </a:cxn>
                <a:cxn ang="0">
                  <a:pos x="51" y="22"/>
                </a:cxn>
                <a:cxn ang="0">
                  <a:pos x="49" y="22"/>
                </a:cxn>
              </a:cxnLst>
              <a:rect l="0" t="0" r="r" b="b"/>
              <a:pathLst>
                <a:path w="110" h="78">
                  <a:moveTo>
                    <a:pt x="49" y="22"/>
                  </a:moveTo>
                  <a:lnTo>
                    <a:pt x="49" y="22"/>
                  </a:lnTo>
                  <a:lnTo>
                    <a:pt x="35" y="49"/>
                  </a:lnTo>
                  <a:lnTo>
                    <a:pt x="19" y="78"/>
                  </a:lnTo>
                  <a:lnTo>
                    <a:pt x="19" y="78"/>
                  </a:lnTo>
                  <a:lnTo>
                    <a:pt x="14" y="78"/>
                  </a:lnTo>
                  <a:lnTo>
                    <a:pt x="14" y="78"/>
                  </a:lnTo>
                  <a:lnTo>
                    <a:pt x="8" y="78"/>
                  </a:lnTo>
                  <a:lnTo>
                    <a:pt x="8" y="78"/>
                  </a:lnTo>
                  <a:lnTo>
                    <a:pt x="5" y="33"/>
                  </a:lnTo>
                  <a:lnTo>
                    <a:pt x="0" y="0"/>
                  </a:lnTo>
                  <a:lnTo>
                    <a:pt x="0" y="0"/>
                  </a:lnTo>
                  <a:lnTo>
                    <a:pt x="10" y="0"/>
                  </a:lnTo>
                  <a:lnTo>
                    <a:pt x="10" y="0"/>
                  </a:lnTo>
                  <a:lnTo>
                    <a:pt x="19" y="0"/>
                  </a:lnTo>
                  <a:lnTo>
                    <a:pt x="19" y="0"/>
                  </a:lnTo>
                  <a:lnTo>
                    <a:pt x="22" y="57"/>
                  </a:lnTo>
                  <a:lnTo>
                    <a:pt x="24" y="57"/>
                  </a:lnTo>
                  <a:lnTo>
                    <a:pt x="24" y="57"/>
                  </a:lnTo>
                  <a:lnTo>
                    <a:pt x="54" y="0"/>
                  </a:lnTo>
                  <a:lnTo>
                    <a:pt x="54" y="0"/>
                  </a:lnTo>
                  <a:lnTo>
                    <a:pt x="59" y="0"/>
                  </a:lnTo>
                  <a:lnTo>
                    <a:pt x="59" y="0"/>
                  </a:lnTo>
                  <a:lnTo>
                    <a:pt x="65" y="0"/>
                  </a:lnTo>
                  <a:lnTo>
                    <a:pt x="65" y="0"/>
                  </a:lnTo>
                  <a:lnTo>
                    <a:pt x="68" y="27"/>
                  </a:lnTo>
                  <a:lnTo>
                    <a:pt x="72" y="57"/>
                  </a:lnTo>
                  <a:lnTo>
                    <a:pt x="73" y="57"/>
                  </a:lnTo>
                  <a:lnTo>
                    <a:pt x="73" y="57"/>
                  </a:lnTo>
                  <a:lnTo>
                    <a:pt x="100" y="0"/>
                  </a:lnTo>
                  <a:lnTo>
                    <a:pt x="100" y="0"/>
                  </a:lnTo>
                  <a:lnTo>
                    <a:pt x="105" y="0"/>
                  </a:lnTo>
                  <a:lnTo>
                    <a:pt x="105" y="0"/>
                  </a:lnTo>
                  <a:lnTo>
                    <a:pt x="110" y="0"/>
                  </a:lnTo>
                  <a:lnTo>
                    <a:pt x="110" y="0"/>
                  </a:lnTo>
                  <a:lnTo>
                    <a:pt x="92" y="33"/>
                  </a:lnTo>
                  <a:lnTo>
                    <a:pt x="70" y="78"/>
                  </a:lnTo>
                  <a:lnTo>
                    <a:pt x="70" y="78"/>
                  </a:lnTo>
                  <a:lnTo>
                    <a:pt x="64" y="78"/>
                  </a:lnTo>
                  <a:lnTo>
                    <a:pt x="64" y="78"/>
                  </a:lnTo>
                  <a:lnTo>
                    <a:pt x="57" y="78"/>
                  </a:lnTo>
                  <a:lnTo>
                    <a:pt x="57" y="78"/>
                  </a:lnTo>
                  <a:lnTo>
                    <a:pt x="54" y="51"/>
                  </a:lnTo>
                  <a:lnTo>
                    <a:pt x="51" y="22"/>
                  </a:lnTo>
                  <a:lnTo>
                    <a:pt x="49" y="22"/>
                  </a:lnTo>
                  <a:close/>
                </a:path>
              </a:pathLst>
            </a:custGeom>
            <a:solidFill>
              <a:schemeClr val="tx1"/>
            </a:solidFill>
            <a:ln w="9525">
              <a:noFill/>
              <a:round/>
              <a:headEnd/>
              <a:tailEnd/>
            </a:ln>
          </p:spPr>
          <p:txBody>
            <a:bodyPr/>
            <a:lstStyle/>
            <a:p>
              <a:endParaRPr lang="en-NZ" dirty="0">
                <a:solidFill>
                  <a:srgbClr val="000000"/>
                </a:solidFill>
              </a:endParaRPr>
            </a:p>
          </p:txBody>
        </p:sp>
        <p:sp>
          <p:nvSpPr>
            <p:cNvPr id="31" name="Freeform 59"/>
            <p:cNvSpPr>
              <a:spLocks noEditPoints="1"/>
            </p:cNvSpPr>
            <p:nvPr userDrawn="1"/>
          </p:nvSpPr>
          <p:spPr bwMode="black">
            <a:xfrm>
              <a:off x="5341" y="4219"/>
              <a:ext cx="29" cy="33"/>
            </a:xfrm>
            <a:custGeom>
              <a:avLst/>
              <a:gdLst/>
              <a:ahLst/>
              <a:cxnLst>
                <a:cxn ang="0">
                  <a:pos x="19" y="26"/>
                </a:cxn>
                <a:cxn ang="0">
                  <a:pos x="19" y="26"/>
                </a:cxn>
                <a:cxn ang="0">
                  <a:pos x="21" y="18"/>
                </a:cxn>
                <a:cxn ang="0">
                  <a:pos x="24" y="13"/>
                </a:cxn>
                <a:cxn ang="0">
                  <a:pos x="27" y="8"/>
                </a:cxn>
                <a:cxn ang="0">
                  <a:pos x="32" y="7"/>
                </a:cxn>
                <a:cxn ang="0">
                  <a:pos x="32" y="7"/>
                </a:cxn>
                <a:cxn ang="0">
                  <a:pos x="35" y="8"/>
                </a:cxn>
                <a:cxn ang="0">
                  <a:pos x="38" y="12"/>
                </a:cxn>
                <a:cxn ang="0">
                  <a:pos x="38" y="18"/>
                </a:cxn>
                <a:cxn ang="0">
                  <a:pos x="36" y="26"/>
                </a:cxn>
                <a:cxn ang="0">
                  <a:pos x="19" y="26"/>
                </a:cxn>
                <a:cxn ang="0">
                  <a:pos x="51" y="31"/>
                </a:cxn>
                <a:cxn ang="0">
                  <a:pos x="51" y="31"/>
                </a:cxn>
                <a:cxn ang="0">
                  <a:pos x="52" y="26"/>
                </a:cxn>
                <a:cxn ang="0">
                  <a:pos x="52" y="26"/>
                </a:cxn>
                <a:cxn ang="0">
                  <a:pos x="52" y="16"/>
                </a:cxn>
                <a:cxn ang="0">
                  <a:pos x="51" y="12"/>
                </a:cxn>
                <a:cxn ang="0">
                  <a:pos x="49" y="8"/>
                </a:cxn>
                <a:cxn ang="0">
                  <a:pos x="46" y="5"/>
                </a:cxn>
                <a:cxn ang="0">
                  <a:pos x="43" y="4"/>
                </a:cxn>
                <a:cxn ang="0">
                  <a:pos x="38" y="2"/>
                </a:cxn>
                <a:cxn ang="0">
                  <a:pos x="33" y="0"/>
                </a:cxn>
                <a:cxn ang="0">
                  <a:pos x="33" y="0"/>
                </a:cxn>
                <a:cxn ang="0">
                  <a:pos x="22" y="4"/>
                </a:cxn>
                <a:cxn ang="0">
                  <a:pos x="17" y="5"/>
                </a:cxn>
                <a:cxn ang="0">
                  <a:pos x="13" y="8"/>
                </a:cxn>
                <a:cxn ang="0">
                  <a:pos x="9" y="13"/>
                </a:cxn>
                <a:cxn ang="0">
                  <a:pos x="6" y="18"/>
                </a:cxn>
                <a:cxn ang="0">
                  <a:pos x="3" y="24"/>
                </a:cxn>
                <a:cxn ang="0">
                  <a:pos x="1" y="31"/>
                </a:cxn>
                <a:cxn ang="0">
                  <a:pos x="1" y="31"/>
                </a:cxn>
                <a:cxn ang="0">
                  <a:pos x="0" y="37"/>
                </a:cxn>
                <a:cxn ang="0">
                  <a:pos x="1" y="43"/>
                </a:cxn>
                <a:cxn ang="0">
                  <a:pos x="3" y="48"/>
                </a:cxn>
                <a:cxn ang="0">
                  <a:pos x="5" y="53"/>
                </a:cxn>
                <a:cxn ang="0">
                  <a:pos x="9" y="56"/>
                </a:cxn>
                <a:cxn ang="0">
                  <a:pos x="13" y="58"/>
                </a:cxn>
                <a:cxn ang="0">
                  <a:pos x="24" y="59"/>
                </a:cxn>
                <a:cxn ang="0">
                  <a:pos x="24" y="59"/>
                </a:cxn>
                <a:cxn ang="0">
                  <a:pos x="35" y="58"/>
                </a:cxn>
                <a:cxn ang="0">
                  <a:pos x="41" y="54"/>
                </a:cxn>
                <a:cxn ang="0">
                  <a:pos x="46" y="48"/>
                </a:cxn>
                <a:cxn ang="0">
                  <a:pos x="44" y="47"/>
                </a:cxn>
                <a:cxn ang="0">
                  <a:pos x="44" y="47"/>
                </a:cxn>
                <a:cxn ang="0">
                  <a:pos x="36" y="51"/>
                </a:cxn>
                <a:cxn ang="0">
                  <a:pos x="28" y="51"/>
                </a:cxn>
                <a:cxn ang="0">
                  <a:pos x="28" y="51"/>
                </a:cxn>
                <a:cxn ang="0">
                  <a:pos x="25" y="51"/>
                </a:cxn>
                <a:cxn ang="0">
                  <a:pos x="22" y="50"/>
                </a:cxn>
                <a:cxn ang="0">
                  <a:pos x="19" y="47"/>
                </a:cxn>
                <a:cxn ang="0">
                  <a:pos x="17" y="39"/>
                </a:cxn>
                <a:cxn ang="0">
                  <a:pos x="19" y="31"/>
                </a:cxn>
                <a:cxn ang="0">
                  <a:pos x="51" y="31"/>
                </a:cxn>
              </a:cxnLst>
              <a:rect l="0" t="0" r="r" b="b"/>
              <a:pathLst>
                <a:path w="52" h="59">
                  <a:moveTo>
                    <a:pt x="19" y="26"/>
                  </a:moveTo>
                  <a:lnTo>
                    <a:pt x="19" y="26"/>
                  </a:lnTo>
                  <a:lnTo>
                    <a:pt x="21" y="18"/>
                  </a:lnTo>
                  <a:lnTo>
                    <a:pt x="24" y="13"/>
                  </a:lnTo>
                  <a:lnTo>
                    <a:pt x="27" y="8"/>
                  </a:lnTo>
                  <a:lnTo>
                    <a:pt x="32" y="7"/>
                  </a:lnTo>
                  <a:lnTo>
                    <a:pt x="32" y="7"/>
                  </a:lnTo>
                  <a:lnTo>
                    <a:pt x="35" y="8"/>
                  </a:lnTo>
                  <a:lnTo>
                    <a:pt x="38" y="12"/>
                  </a:lnTo>
                  <a:lnTo>
                    <a:pt x="38" y="18"/>
                  </a:lnTo>
                  <a:lnTo>
                    <a:pt x="36" y="26"/>
                  </a:lnTo>
                  <a:lnTo>
                    <a:pt x="19" y="26"/>
                  </a:lnTo>
                  <a:close/>
                  <a:moveTo>
                    <a:pt x="51" y="31"/>
                  </a:moveTo>
                  <a:lnTo>
                    <a:pt x="51" y="31"/>
                  </a:lnTo>
                  <a:lnTo>
                    <a:pt x="52" y="26"/>
                  </a:lnTo>
                  <a:lnTo>
                    <a:pt x="52" y="26"/>
                  </a:lnTo>
                  <a:lnTo>
                    <a:pt x="52" y="16"/>
                  </a:lnTo>
                  <a:lnTo>
                    <a:pt x="51" y="12"/>
                  </a:lnTo>
                  <a:lnTo>
                    <a:pt x="49" y="8"/>
                  </a:lnTo>
                  <a:lnTo>
                    <a:pt x="46" y="5"/>
                  </a:lnTo>
                  <a:lnTo>
                    <a:pt x="43" y="4"/>
                  </a:lnTo>
                  <a:lnTo>
                    <a:pt x="38" y="2"/>
                  </a:lnTo>
                  <a:lnTo>
                    <a:pt x="33" y="0"/>
                  </a:lnTo>
                  <a:lnTo>
                    <a:pt x="33" y="0"/>
                  </a:lnTo>
                  <a:lnTo>
                    <a:pt x="22" y="4"/>
                  </a:lnTo>
                  <a:lnTo>
                    <a:pt x="17" y="5"/>
                  </a:lnTo>
                  <a:lnTo>
                    <a:pt x="13" y="8"/>
                  </a:lnTo>
                  <a:lnTo>
                    <a:pt x="9" y="13"/>
                  </a:lnTo>
                  <a:lnTo>
                    <a:pt x="6" y="18"/>
                  </a:lnTo>
                  <a:lnTo>
                    <a:pt x="3" y="24"/>
                  </a:lnTo>
                  <a:lnTo>
                    <a:pt x="1" y="31"/>
                  </a:lnTo>
                  <a:lnTo>
                    <a:pt x="1" y="31"/>
                  </a:lnTo>
                  <a:lnTo>
                    <a:pt x="0" y="37"/>
                  </a:lnTo>
                  <a:lnTo>
                    <a:pt x="1" y="43"/>
                  </a:lnTo>
                  <a:lnTo>
                    <a:pt x="3" y="48"/>
                  </a:lnTo>
                  <a:lnTo>
                    <a:pt x="5" y="53"/>
                  </a:lnTo>
                  <a:lnTo>
                    <a:pt x="9" y="56"/>
                  </a:lnTo>
                  <a:lnTo>
                    <a:pt x="13" y="58"/>
                  </a:lnTo>
                  <a:lnTo>
                    <a:pt x="24" y="59"/>
                  </a:lnTo>
                  <a:lnTo>
                    <a:pt x="24" y="59"/>
                  </a:lnTo>
                  <a:lnTo>
                    <a:pt x="35" y="58"/>
                  </a:lnTo>
                  <a:lnTo>
                    <a:pt x="41" y="54"/>
                  </a:lnTo>
                  <a:lnTo>
                    <a:pt x="46" y="48"/>
                  </a:lnTo>
                  <a:lnTo>
                    <a:pt x="44" y="47"/>
                  </a:lnTo>
                  <a:lnTo>
                    <a:pt x="44" y="47"/>
                  </a:lnTo>
                  <a:lnTo>
                    <a:pt x="36" y="51"/>
                  </a:lnTo>
                  <a:lnTo>
                    <a:pt x="28" y="51"/>
                  </a:lnTo>
                  <a:lnTo>
                    <a:pt x="28" y="51"/>
                  </a:lnTo>
                  <a:lnTo>
                    <a:pt x="25" y="51"/>
                  </a:lnTo>
                  <a:lnTo>
                    <a:pt x="22" y="50"/>
                  </a:lnTo>
                  <a:lnTo>
                    <a:pt x="19" y="47"/>
                  </a:lnTo>
                  <a:lnTo>
                    <a:pt x="17" y="39"/>
                  </a:lnTo>
                  <a:lnTo>
                    <a:pt x="19" y="31"/>
                  </a:lnTo>
                  <a:lnTo>
                    <a:pt x="51" y="31"/>
                  </a:lnTo>
                  <a:close/>
                </a:path>
              </a:pathLst>
            </a:custGeom>
            <a:solidFill>
              <a:schemeClr val="tx1"/>
            </a:solidFill>
            <a:ln w="9525">
              <a:noFill/>
              <a:round/>
              <a:headEnd/>
              <a:tailEnd/>
            </a:ln>
          </p:spPr>
          <p:txBody>
            <a:bodyPr/>
            <a:lstStyle/>
            <a:p>
              <a:endParaRPr lang="en-NZ" dirty="0">
                <a:solidFill>
                  <a:srgbClr val="000000"/>
                </a:solidFill>
              </a:endParaRPr>
            </a:p>
          </p:txBody>
        </p:sp>
        <p:sp>
          <p:nvSpPr>
            <p:cNvPr id="32" name="Freeform 60"/>
            <p:cNvSpPr>
              <a:spLocks noEditPoints="1"/>
            </p:cNvSpPr>
            <p:nvPr userDrawn="1"/>
          </p:nvSpPr>
          <p:spPr bwMode="black">
            <a:xfrm>
              <a:off x="5389" y="4208"/>
              <a:ext cx="46" cy="44"/>
            </a:xfrm>
            <a:custGeom>
              <a:avLst/>
              <a:gdLst/>
              <a:ahLst/>
              <a:cxnLst>
                <a:cxn ang="0">
                  <a:pos x="27" y="28"/>
                </a:cxn>
                <a:cxn ang="0">
                  <a:pos x="27" y="28"/>
                </a:cxn>
                <a:cxn ang="0">
                  <a:pos x="31" y="6"/>
                </a:cxn>
                <a:cxn ang="0">
                  <a:pos x="31" y="6"/>
                </a:cxn>
                <a:cxn ang="0">
                  <a:pos x="42" y="6"/>
                </a:cxn>
                <a:cxn ang="0">
                  <a:pos x="42" y="6"/>
                </a:cxn>
                <a:cxn ang="0">
                  <a:pos x="49" y="6"/>
                </a:cxn>
                <a:cxn ang="0">
                  <a:pos x="54" y="8"/>
                </a:cxn>
                <a:cxn ang="0">
                  <a:pos x="57" y="11"/>
                </a:cxn>
                <a:cxn ang="0">
                  <a:pos x="60" y="14"/>
                </a:cxn>
                <a:cxn ang="0">
                  <a:pos x="63" y="19"/>
                </a:cxn>
                <a:cxn ang="0">
                  <a:pos x="65" y="24"/>
                </a:cxn>
                <a:cxn ang="0">
                  <a:pos x="65" y="30"/>
                </a:cxn>
                <a:cxn ang="0">
                  <a:pos x="63" y="36"/>
                </a:cxn>
                <a:cxn ang="0">
                  <a:pos x="63" y="36"/>
                </a:cxn>
                <a:cxn ang="0">
                  <a:pos x="61" y="44"/>
                </a:cxn>
                <a:cxn ang="0">
                  <a:pos x="58" y="52"/>
                </a:cxn>
                <a:cxn ang="0">
                  <a:pos x="55" y="57"/>
                </a:cxn>
                <a:cxn ang="0">
                  <a:pos x="50" y="63"/>
                </a:cxn>
                <a:cxn ang="0">
                  <a:pos x="46" y="67"/>
                </a:cxn>
                <a:cxn ang="0">
                  <a:pos x="41" y="70"/>
                </a:cxn>
                <a:cxn ang="0">
                  <a:pos x="34" y="71"/>
                </a:cxn>
                <a:cxn ang="0">
                  <a:pos x="28" y="71"/>
                </a:cxn>
                <a:cxn ang="0">
                  <a:pos x="28" y="71"/>
                </a:cxn>
                <a:cxn ang="0">
                  <a:pos x="19" y="71"/>
                </a:cxn>
                <a:cxn ang="0">
                  <a:pos x="19" y="71"/>
                </a:cxn>
                <a:cxn ang="0">
                  <a:pos x="23" y="49"/>
                </a:cxn>
                <a:cxn ang="0">
                  <a:pos x="27" y="28"/>
                </a:cxn>
                <a:cxn ang="0">
                  <a:pos x="6" y="46"/>
                </a:cxn>
                <a:cxn ang="0">
                  <a:pos x="6" y="46"/>
                </a:cxn>
                <a:cxn ang="0">
                  <a:pos x="0" y="78"/>
                </a:cxn>
                <a:cxn ang="0">
                  <a:pos x="0" y="78"/>
                </a:cxn>
                <a:cxn ang="0">
                  <a:pos x="9" y="78"/>
                </a:cxn>
                <a:cxn ang="0">
                  <a:pos x="9" y="78"/>
                </a:cxn>
                <a:cxn ang="0">
                  <a:pos x="34" y="78"/>
                </a:cxn>
                <a:cxn ang="0">
                  <a:pos x="34" y="78"/>
                </a:cxn>
                <a:cxn ang="0">
                  <a:pos x="42" y="78"/>
                </a:cxn>
                <a:cxn ang="0">
                  <a:pos x="50" y="74"/>
                </a:cxn>
                <a:cxn ang="0">
                  <a:pos x="57" y="71"/>
                </a:cxn>
                <a:cxn ang="0">
                  <a:pos x="63" y="67"/>
                </a:cxn>
                <a:cxn ang="0">
                  <a:pos x="69" y="60"/>
                </a:cxn>
                <a:cxn ang="0">
                  <a:pos x="74" y="54"/>
                </a:cxn>
                <a:cxn ang="0">
                  <a:pos x="79" y="46"/>
                </a:cxn>
                <a:cxn ang="0">
                  <a:pos x="82" y="36"/>
                </a:cxn>
                <a:cxn ang="0">
                  <a:pos x="82" y="36"/>
                </a:cxn>
                <a:cxn ang="0">
                  <a:pos x="82" y="27"/>
                </a:cxn>
                <a:cxn ang="0">
                  <a:pos x="82" y="19"/>
                </a:cxn>
                <a:cxn ang="0">
                  <a:pos x="79" y="12"/>
                </a:cxn>
                <a:cxn ang="0">
                  <a:pos x="74" y="8"/>
                </a:cxn>
                <a:cxn ang="0">
                  <a:pos x="69" y="3"/>
                </a:cxn>
                <a:cxn ang="0">
                  <a:pos x="61" y="1"/>
                </a:cxn>
                <a:cxn ang="0">
                  <a:pos x="54" y="0"/>
                </a:cxn>
                <a:cxn ang="0">
                  <a:pos x="44" y="0"/>
                </a:cxn>
                <a:cxn ang="0">
                  <a:pos x="44" y="0"/>
                </a:cxn>
                <a:cxn ang="0">
                  <a:pos x="23" y="0"/>
                </a:cxn>
                <a:cxn ang="0">
                  <a:pos x="23" y="0"/>
                </a:cxn>
                <a:cxn ang="0">
                  <a:pos x="15" y="0"/>
                </a:cxn>
                <a:cxn ang="0">
                  <a:pos x="15" y="0"/>
                </a:cxn>
                <a:cxn ang="0">
                  <a:pos x="9" y="32"/>
                </a:cxn>
                <a:cxn ang="0">
                  <a:pos x="6" y="46"/>
                </a:cxn>
              </a:cxnLst>
              <a:rect l="0" t="0" r="r" b="b"/>
              <a:pathLst>
                <a:path w="82" h="78">
                  <a:moveTo>
                    <a:pt x="27" y="28"/>
                  </a:moveTo>
                  <a:lnTo>
                    <a:pt x="27" y="28"/>
                  </a:lnTo>
                  <a:lnTo>
                    <a:pt x="31" y="6"/>
                  </a:lnTo>
                  <a:lnTo>
                    <a:pt x="31" y="6"/>
                  </a:lnTo>
                  <a:lnTo>
                    <a:pt x="42" y="6"/>
                  </a:lnTo>
                  <a:lnTo>
                    <a:pt x="42" y="6"/>
                  </a:lnTo>
                  <a:lnTo>
                    <a:pt x="49" y="6"/>
                  </a:lnTo>
                  <a:lnTo>
                    <a:pt x="54" y="8"/>
                  </a:lnTo>
                  <a:lnTo>
                    <a:pt x="57" y="11"/>
                  </a:lnTo>
                  <a:lnTo>
                    <a:pt x="60" y="14"/>
                  </a:lnTo>
                  <a:lnTo>
                    <a:pt x="63" y="19"/>
                  </a:lnTo>
                  <a:lnTo>
                    <a:pt x="65" y="24"/>
                  </a:lnTo>
                  <a:lnTo>
                    <a:pt x="65" y="30"/>
                  </a:lnTo>
                  <a:lnTo>
                    <a:pt x="63" y="36"/>
                  </a:lnTo>
                  <a:lnTo>
                    <a:pt x="63" y="36"/>
                  </a:lnTo>
                  <a:lnTo>
                    <a:pt x="61" y="44"/>
                  </a:lnTo>
                  <a:lnTo>
                    <a:pt x="58" y="52"/>
                  </a:lnTo>
                  <a:lnTo>
                    <a:pt x="55" y="57"/>
                  </a:lnTo>
                  <a:lnTo>
                    <a:pt x="50" y="63"/>
                  </a:lnTo>
                  <a:lnTo>
                    <a:pt x="46" y="67"/>
                  </a:lnTo>
                  <a:lnTo>
                    <a:pt x="41" y="70"/>
                  </a:lnTo>
                  <a:lnTo>
                    <a:pt x="34" y="71"/>
                  </a:lnTo>
                  <a:lnTo>
                    <a:pt x="28" y="71"/>
                  </a:lnTo>
                  <a:lnTo>
                    <a:pt x="28" y="71"/>
                  </a:lnTo>
                  <a:lnTo>
                    <a:pt x="19" y="71"/>
                  </a:lnTo>
                  <a:lnTo>
                    <a:pt x="19" y="71"/>
                  </a:lnTo>
                  <a:lnTo>
                    <a:pt x="23" y="49"/>
                  </a:lnTo>
                  <a:lnTo>
                    <a:pt x="27" y="28"/>
                  </a:lnTo>
                  <a:close/>
                  <a:moveTo>
                    <a:pt x="6" y="46"/>
                  </a:moveTo>
                  <a:lnTo>
                    <a:pt x="6" y="46"/>
                  </a:lnTo>
                  <a:lnTo>
                    <a:pt x="0" y="78"/>
                  </a:lnTo>
                  <a:lnTo>
                    <a:pt x="0" y="78"/>
                  </a:lnTo>
                  <a:lnTo>
                    <a:pt x="9" y="78"/>
                  </a:lnTo>
                  <a:lnTo>
                    <a:pt x="9" y="78"/>
                  </a:lnTo>
                  <a:lnTo>
                    <a:pt x="34" y="78"/>
                  </a:lnTo>
                  <a:lnTo>
                    <a:pt x="34" y="78"/>
                  </a:lnTo>
                  <a:lnTo>
                    <a:pt x="42" y="78"/>
                  </a:lnTo>
                  <a:lnTo>
                    <a:pt x="50" y="74"/>
                  </a:lnTo>
                  <a:lnTo>
                    <a:pt x="57" y="71"/>
                  </a:lnTo>
                  <a:lnTo>
                    <a:pt x="63" y="67"/>
                  </a:lnTo>
                  <a:lnTo>
                    <a:pt x="69" y="60"/>
                  </a:lnTo>
                  <a:lnTo>
                    <a:pt x="74" y="54"/>
                  </a:lnTo>
                  <a:lnTo>
                    <a:pt x="79" y="46"/>
                  </a:lnTo>
                  <a:lnTo>
                    <a:pt x="82" y="36"/>
                  </a:lnTo>
                  <a:lnTo>
                    <a:pt x="82" y="36"/>
                  </a:lnTo>
                  <a:lnTo>
                    <a:pt x="82" y="27"/>
                  </a:lnTo>
                  <a:lnTo>
                    <a:pt x="82" y="19"/>
                  </a:lnTo>
                  <a:lnTo>
                    <a:pt x="79" y="12"/>
                  </a:lnTo>
                  <a:lnTo>
                    <a:pt x="74" y="8"/>
                  </a:lnTo>
                  <a:lnTo>
                    <a:pt x="69" y="3"/>
                  </a:lnTo>
                  <a:lnTo>
                    <a:pt x="61" y="1"/>
                  </a:lnTo>
                  <a:lnTo>
                    <a:pt x="54" y="0"/>
                  </a:lnTo>
                  <a:lnTo>
                    <a:pt x="44" y="0"/>
                  </a:lnTo>
                  <a:lnTo>
                    <a:pt x="44" y="0"/>
                  </a:lnTo>
                  <a:lnTo>
                    <a:pt x="23" y="0"/>
                  </a:lnTo>
                  <a:lnTo>
                    <a:pt x="23" y="0"/>
                  </a:lnTo>
                  <a:lnTo>
                    <a:pt x="15" y="0"/>
                  </a:lnTo>
                  <a:lnTo>
                    <a:pt x="15" y="0"/>
                  </a:lnTo>
                  <a:lnTo>
                    <a:pt x="9" y="32"/>
                  </a:lnTo>
                  <a:lnTo>
                    <a:pt x="6" y="46"/>
                  </a:lnTo>
                  <a:close/>
                </a:path>
              </a:pathLst>
            </a:custGeom>
            <a:solidFill>
              <a:schemeClr val="tx1"/>
            </a:solidFill>
            <a:ln w="9525">
              <a:noFill/>
              <a:round/>
              <a:headEnd/>
              <a:tailEnd/>
            </a:ln>
          </p:spPr>
          <p:txBody>
            <a:bodyPr/>
            <a:lstStyle/>
            <a:p>
              <a:endParaRPr lang="en-NZ" dirty="0">
                <a:solidFill>
                  <a:srgbClr val="000000"/>
                </a:solidFill>
              </a:endParaRPr>
            </a:p>
          </p:txBody>
        </p:sp>
        <p:sp>
          <p:nvSpPr>
            <p:cNvPr id="33" name="Freeform 61"/>
            <p:cNvSpPr>
              <a:spLocks noEditPoints="1"/>
            </p:cNvSpPr>
            <p:nvPr userDrawn="1"/>
          </p:nvSpPr>
          <p:spPr bwMode="black">
            <a:xfrm>
              <a:off x="5436" y="4219"/>
              <a:ext cx="32" cy="33"/>
            </a:xfrm>
            <a:custGeom>
              <a:avLst/>
              <a:gdLst/>
              <a:ahLst/>
              <a:cxnLst>
                <a:cxn ang="0">
                  <a:pos x="40" y="27"/>
                </a:cxn>
                <a:cxn ang="0">
                  <a:pos x="40" y="27"/>
                </a:cxn>
                <a:cxn ang="0">
                  <a:pos x="38" y="39"/>
                </a:cxn>
                <a:cxn ang="0">
                  <a:pos x="34" y="48"/>
                </a:cxn>
                <a:cxn ang="0">
                  <a:pos x="29" y="53"/>
                </a:cxn>
                <a:cxn ang="0">
                  <a:pos x="24" y="54"/>
                </a:cxn>
                <a:cxn ang="0">
                  <a:pos x="24" y="54"/>
                </a:cxn>
                <a:cxn ang="0">
                  <a:pos x="22" y="54"/>
                </a:cxn>
                <a:cxn ang="0">
                  <a:pos x="19" y="53"/>
                </a:cxn>
                <a:cxn ang="0">
                  <a:pos x="18" y="48"/>
                </a:cxn>
                <a:cxn ang="0">
                  <a:pos x="16" y="40"/>
                </a:cxn>
                <a:cxn ang="0">
                  <a:pos x="18" y="32"/>
                </a:cxn>
                <a:cxn ang="0">
                  <a:pos x="18" y="32"/>
                </a:cxn>
                <a:cxn ang="0">
                  <a:pos x="21" y="21"/>
                </a:cxn>
                <a:cxn ang="0">
                  <a:pos x="24" y="13"/>
                </a:cxn>
                <a:cxn ang="0">
                  <a:pos x="29" y="8"/>
                </a:cxn>
                <a:cxn ang="0">
                  <a:pos x="34" y="7"/>
                </a:cxn>
                <a:cxn ang="0">
                  <a:pos x="34" y="7"/>
                </a:cxn>
                <a:cxn ang="0">
                  <a:pos x="38" y="8"/>
                </a:cxn>
                <a:cxn ang="0">
                  <a:pos x="41" y="12"/>
                </a:cxn>
                <a:cxn ang="0">
                  <a:pos x="41" y="18"/>
                </a:cxn>
                <a:cxn ang="0">
                  <a:pos x="40" y="27"/>
                </a:cxn>
                <a:cxn ang="0">
                  <a:pos x="40" y="27"/>
                </a:cxn>
                <a:cxn ang="0">
                  <a:pos x="0" y="32"/>
                </a:cxn>
                <a:cxn ang="0">
                  <a:pos x="0" y="32"/>
                </a:cxn>
                <a:cxn ang="0">
                  <a:pos x="0" y="39"/>
                </a:cxn>
                <a:cxn ang="0">
                  <a:pos x="0" y="45"/>
                </a:cxn>
                <a:cxn ang="0">
                  <a:pos x="3" y="50"/>
                </a:cxn>
                <a:cxn ang="0">
                  <a:pos x="5" y="53"/>
                </a:cxn>
                <a:cxn ang="0">
                  <a:pos x="10" y="56"/>
                </a:cxn>
                <a:cxn ang="0">
                  <a:pos x="13" y="58"/>
                </a:cxn>
                <a:cxn ang="0">
                  <a:pos x="24" y="59"/>
                </a:cxn>
                <a:cxn ang="0">
                  <a:pos x="24" y="59"/>
                </a:cxn>
                <a:cxn ang="0">
                  <a:pos x="29" y="59"/>
                </a:cxn>
                <a:cxn ang="0">
                  <a:pos x="35" y="58"/>
                </a:cxn>
                <a:cxn ang="0">
                  <a:pos x="40" y="54"/>
                </a:cxn>
                <a:cxn ang="0">
                  <a:pos x="45" y="51"/>
                </a:cxn>
                <a:cxn ang="0">
                  <a:pos x="49" y="47"/>
                </a:cxn>
                <a:cxn ang="0">
                  <a:pos x="53" y="42"/>
                </a:cxn>
                <a:cxn ang="0">
                  <a:pos x="56" y="35"/>
                </a:cxn>
                <a:cxn ang="0">
                  <a:pos x="57" y="29"/>
                </a:cxn>
                <a:cxn ang="0">
                  <a:pos x="57" y="29"/>
                </a:cxn>
                <a:cxn ang="0">
                  <a:pos x="57" y="23"/>
                </a:cxn>
                <a:cxn ang="0">
                  <a:pos x="57" y="18"/>
                </a:cxn>
                <a:cxn ang="0">
                  <a:pos x="56" y="13"/>
                </a:cxn>
                <a:cxn ang="0">
                  <a:pos x="54" y="8"/>
                </a:cxn>
                <a:cxn ang="0">
                  <a:pos x="51" y="5"/>
                </a:cxn>
                <a:cxn ang="0">
                  <a:pos x="46" y="4"/>
                </a:cxn>
                <a:cxn ang="0">
                  <a:pos x="41" y="2"/>
                </a:cxn>
                <a:cxn ang="0">
                  <a:pos x="35" y="0"/>
                </a:cxn>
                <a:cxn ang="0">
                  <a:pos x="35" y="0"/>
                </a:cxn>
                <a:cxn ang="0">
                  <a:pos x="24" y="4"/>
                </a:cxn>
                <a:cxn ang="0">
                  <a:pos x="19" y="5"/>
                </a:cxn>
                <a:cxn ang="0">
                  <a:pos x="15" y="8"/>
                </a:cxn>
                <a:cxn ang="0">
                  <a:pos x="10" y="13"/>
                </a:cxn>
                <a:cxn ang="0">
                  <a:pos x="7" y="18"/>
                </a:cxn>
                <a:cxn ang="0">
                  <a:pos x="3" y="24"/>
                </a:cxn>
                <a:cxn ang="0">
                  <a:pos x="0" y="32"/>
                </a:cxn>
                <a:cxn ang="0">
                  <a:pos x="0" y="32"/>
                </a:cxn>
              </a:cxnLst>
              <a:rect l="0" t="0" r="r" b="b"/>
              <a:pathLst>
                <a:path w="57" h="59">
                  <a:moveTo>
                    <a:pt x="40" y="27"/>
                  </a:moveTo>
                  <a:lnTo>
                    <a:pt x="40" y="27"/>
                  </a:lnTo>
                  <a:lnTo>
                    <a:pt x="38" y="39"/>
                  </a:lnTo>
                  <a:lnTo>
                    <a:pt x="34" y="48"/>
                  </a:lnTo>
                  <a:lnTo>
                    <a:pt x="29" y="53"/>
                  </a:lnTo>
                  <a:lnTo>
                    <a:pt x="24" y="54"/>
                  </a:lnTo>
                  <a:lnTo>
                    <a:pt x="24" y="54"/>
                  </a:lnTo>
                  <a:lnTo>
                    <a:pt x="22" y="54"/>
                  </a:lnTo>
                  <a:lnTo>
                    <a:pt x="19" y="53"/>
                  </a:lnTo>
                  <a:lnTo>
                    <a:pt x="18" y="48"/>
                  </a:lnTo>
                  <a:lnTo>
                    <a:pt x="16" y="40"/>
                  </a:lnTo>
                  <a:lnTo>
                    <a:pt x="18" y="32"/>
                  </a:lnTo>
                  <a:lnTo>
                    <a:pt x="18" y="32"/>
                  </a:lnTo>
                  <a:lnTo>
                    <a:pt x="21" y="21"/>
                  </a:lnTo>
                  <a:lnTo>
                    <a:pt x="24" y="13"/>
                  </a:lnTo>
                  <a:lnTo>
                    <a:pt x="29" y="8"/>
                  </a:lnTo>
                  <a:lnTo>
                    <a:pt x="34" y="7"/>
                  </a:lnTo>
                  <a:lnTo>
                    <a:pt x="34" y="7"/>
                  </a:lnTo>
                  <a:lnTo>
                    <a:pt x="38" y="8"/>
                  </a:lnTo>
                  <a:lnTo>
                    <a:pt x="41" y="12"/>
                  </a:lnTo>
                  <a:lnTo>
                    <a:pt x="41" y="18"/>
                  </a:lnTo>
                  <a:lnTo>
                    <a:pt x="40" y="27"/>
                  </a:lnTo>
                  <a:lnTo>
                    <a:pt x="40" y="27"/>
                  </a:lnTo>
                  <a:close/>
                  <a:moveTo>
                    <a:pt x="0" y="32"/>
                  </a:moveTo>
                  <a:lnTo>
                    <a:pt x="0" y="32"/>
                  </a:lnTo>
                  <a:lnTo>
                    <a:pt x="0" y="39"/>
                  </a:lnTo>
                  <a:lnTo>
                    <a:pt x="0" y="45"/>
                  </a:lnTo>
                  <a:lnTo>
                    <a:pt x="3" y="50"/>
                  </a:lnTo>
                  <a:lnTo>
                    <a:pt x="5" y="53"/>
                  </a:lnTo>
                  <a:lnTo>
                    <a:pt x="10" y="56"/>
                  </a:lnTo>
                  <a:lnTo>
                    <a:pt x="13" y="58"/>
                  </a:lnTo>
                  <a:lnTo>
                    <a:pt x="24" y="59"/>
                  </a:lnTo>
                  <a:lnTo>
                    <a:pt x="24" y="59"/>
                  </a:lnTo>
                  <a:lnTo>
                    <a:pt x="29" y="59"/>
                  </a:lnTo>
                  <a:lnTo>
                    <a:pt x="35" y="58"/>
                  </a:lnTo>
                  <a:lnTo>
                    <a:pt x="40" y="54"/>
                  </a:lnTo>
                  <a:lnTo>
                    <a:pt x="45" y="51"/>
                  </a:lnTo>
                  <a:lnTo>
                    <a:pt x="49" y="47"/>
                  </a:lnTo>
                  <a:lnTo>
                    <a:pt x="53" y="42"/>
                  </a:lnTo>
                  <a:lnTo>
                    <a:pt x="56" y="35"/>
                  </a:lnTo>
                  <a:lnTo>
                    <a:pt x="57" y="29"/>
                  </a:lnTo>
                  <a:lnTo>
                    <a:pt x="57" y="29"/>
                  </a:lnTo>
                  <a:lnTo>
                    <a:pt x="57" y="23"/>
                  </a:lnTo>
                  <a:lnTo>
                    <a:pt x="57" y="18"/>
                  </a:lnTo>
                  <a:lnTo>
                    <a:pt x="56" y="13"/>
                  </a:lnTo>
                  <a:lnTo>
                    <a:pt x="54" y="8"/>
                  </a:lnTo>
                  <a:lnTo>
                    <a:pt x="51" y="5"/>
                  </a:lnTo>
                  <a:lnTo>
                    <a:pt x="46" y="4"/>
                  </a:lnTo>
                  <a:lnTo>
                    <a:pt x="41" y="2"/>
                  </a:lnTo>
                  <a:lnTo>
                    <a:pt x="35" y="0"/>
                  </a:lnTo>
                  <a:lnTo>
                    <a:pt x="35" y="0"/>
                  </a:lnTo>
                  <a:lnTo>
                    <a:pt x="24" y="4"/>
                  </a:lnTo>
                  <a:lnTo>
                    <a:pt x="19" y="5"/>
                  </a:lnTo>
                  <a:lnTo>
                    <a:pt x="15" y="8"/>
                  </a:lnTo>
                  <a:lnTo>
                    <a:pt x="10" y="13"/>
                  </a:lnTo>
                  <a:lnTo>
                    <a:pt x="7" y="18"/>
                  </a:lnTo>
                  <a:lnTo>
                    <a:pt x="3" y="24"/>
                  </a:lnTo>
                  <a:lnTo>
                    <a:pt x="0" y="32"/>
                  </a:lnTo>
                  <a:lnTo>
                    <a:pt x="0" y="32"/>
                  </a:lnTo>
                  <a:close/>
                </a:path>
              </a:pathLst>
            </a:custGeom>
            <a:solidFill>
              <a:schemeClr val="tx1"/>
            </a:solidFill>
            <a:ln w="9525">
              <a:noFill/>
              <a:round/>
              <a:headEnd/>
              <a:tailEnd/>
            </a:ln>
          </p:spPr>
          <p:txBody>
            <a:bodyPr/>
            <a:lstStyle/>
            <a:p>
              <a:endParaRPr lang="en-NZ" dirty="0">
                <a:solidFill>
                  <a:srgbClr val="000000"/>
                </a:solidFill>
              </a:endParaRPr>
            </a:p>
          </p:txBody>
        </p:sp>
      </p:grpSp>
      <p:sp>
        <p:nvSpPr>
          <p:cNvPr id="34" name="Line 8"/>
          <p:cNvSpPr>
            <a:spLocks noChangeShapeType="1"/>
          </p:cNvSpPr>
          <p:nvPr userDrawn="1"/>
        </p:nvSpPr>
        <p:spPr bwMode="auto">
          <a:xfrm>
            <a:off x="457200" y="5867400"/>
            <a:ext cx="8229600" cy="0"/>
          </a:xfrm>
          <a:prstGeom prst="line">
            <a:avLst/>
          </a:prstGeom>
          <a:noFill/>
          <a:ln w="3175">
            <a:solidFill>
              <a:srgbClr val="646464"/>
            </a:solidFill>
            <a:round/>
            <a:headEnd/>
            <a:tailEnd/>
          </a:ln>
          <a:effectLst/>
        </p:spPr>
        <p:txBody>
          <a:bodyPr wrap="none" anchor="ctr"/>
          <a:lstStyle/>
          <a:p>
            <a:endParaRPr lang="en-US" dirty="0">
              <a:solidFill>
                <a:srgbClr val="000000"/>
              </a:solidFill>
            </a:endParaRPr>
          </a:p>
        </p:txBody>
      </p:sp>
    </p:spTree>
    <p:extLst>
      <p:ext uri="{BB962C8B-B14F-4D97-AF65-F5344CB8AC3E}">
        <p14:creationId xmlns:p14="http://schemas.microsoft.com/office/powerpoint/2010/main" val="1051083640"/>
      </p:ext>
    </p:extLst>
  </p:cSld>
  <p:clrMapOvr>
    <a:masterClrMapping/>
  </p:clrMapOvr>
  <p:transition spd="slow"/>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675" y="5879592"/>
            <a:ext cx="3780000" cy="61875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17"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a:p>
        </p:txBody>
      </p:sp>
      <p:sp>
        <p:nvSpPr>
          <p:cNvPr id="18"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38768152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over Page 1/3">
    <p:spTree>
      <p:nvGrpSpPr>
        <p:cNvPr id="1" name=""/>
        <p:cNvGrpSpPr/>
        <p:nvPr/>
      </p:nvGrpSpPr>
      <p:grpSpPr>
        <a:xfrm>
          <a:off x="0" y="0"/>
          <a:ext cx="0" cy="0"/>
          <a:chOff x="0" y="0"/>
          <a:chExt cx="0" cy="0"/>
        </a:xfrm>
      </p:grpSpPr>
      <p:sp>
        <p:nvSpPr>
          <p:cNvPr id="2" name="Title 1"/>
          <p:cNvSpPr>
            <a:spLocks noGrp="1"/>
          </p:cNvSpPr>
          <p:nvPr>
            <p:ph type="ctrTitle"/>
          </p:nvPr>
        </p:nvSpPr>
        <p:spPr>
          <a:xfrm>
            <a:off x="2277396" y="598866"/>
            <a:ext cx="6387973" cy="808038"/>
          </a:xfrm>
        </p:spPr>
        <p:txBody>
          <a:bodyPr anchor="b" anchorCtr="0"/>
          <a:lstStyle>
            <a:lvl1pPr>
              <a:defRPr>
                <a:solidFill>
                  <a:schemeClr val="tx2"/>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277396" y="1457705"/>
            <a:ext cx="6387973" cy="579438"/>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8" name="Text Placeholder 47"/>
          <p:cNvSpPr>
            <a:spLocks noGrp="1"/>
          </p:cNvSpPr>
          <p:nvPr>
            <p:ph type="body" sz="quarter" idx="10"/>
          </p:nvPr>
        </p:nvSpPr>
        <p:spPr>
          <a:xfrm>
            <a:off x="2277398" y="2085484"/>
            <a:ext cx="2800282" cy="315912"/>
          </a:xfrm>
        </p:spPr>
        <p:txBody>
          <a:bodyPr wrap="none" anchor="ctr" anchorCtr="0"/>
          <a:lstStyle>
            <a:lvl1pPr>
              <a:defRPr sz="1600">
                <a:solidFill>
                  <a:schemeClr val="tx1"/>
                </a:solidFill>
              </a:defRPr>
            </a:lvl1pPr>
          </a:lstStyle>
          <a:p>
            <a:pPr lvl="0"/>
            <a:r>
              <a:rPr lang="en-US" dirty="0" smtClean="0"/>
              <a:t>Click to edit Master text styles</a:t>
            </a:r>
          </a:p>
        </p:txBody>
      </p:sp>
      <p:sp>
        <p:nvSpPr>
          <p:cNvPr id="45" name="AutoShape 89"/>
          <p:cNvSpPr>
            <a:spLocks noChangeAspect="1" noChangeArrowheads="1"/>
          </p:cNvSpPr>
          <p:nvPr userDrawn="1"/>
        </p:nvSpPr>
        <p:spPr bwMode="gray">
          <a:xfrm rot="5400000">
            <a:off x="478759" y="3924773"/>
            <a:ext cx="1314453" cy="2286258"/>
          </a:xfrm>
          <a:custGeom>
            <a:avLst/>
            <a:gdLst>
              <a:gd name="connsiteX0" fmla="*/ 0 w 3313112"/>
              <a:gd name="connsiteY0" fmla="*/ 2279114 h 2279114"/>
              <a:gd name="connsiteX1" fmla="*/ 2509749 w 3313112"/>
              <a:gd name="connsiteY1" fmla="*/ 0 h 2279114"/>
              <a:gd name="connsiteX2" fmla="*/ 3313112 w 3313112"/>
              <a:gd name="connsiteY2" fmla="*/ 2279114 h 2279114"/>
              <a:gd name="connsiteX3" fmla="*/ 0 w 3313112"/>
              <a:gd name="connsiteY3" fmla="*/ 2279114 h 2279114"/>
              <a:gd name="connsiteX0" fmla="*/ 0 w 919162"/>
              <a:gd name="connsiteY0" fmla="*/ 2209264 h 2279114"/>
              <a:gd name="connsiteX1" fmla="*/ 115799 w 919162"/>
              <a:gd name="connsiteY1" fmla="*/ 0 h 2279114"/>
              <a:gd name="connsiteX2" fmla="*/ 919162 w 919162"/>
              <a:gd name="connsiteY2" fmla="*/ 2279114 h 2279114"/>
              <a:gd name="connsiteX3" fmla="*/ 0 w 919162"/>
              <a:gd name="connsiteY3" fmla="*/ 2209264 h 2279114"/>
              <a:gd name="connsiteX0" fmla="*/ 0 w 1283493"/>
              <a:gd name="connsiteY0" fmla="*/ 2278320 h 2279114"/>
              <a:gd name="connsiteX1" fmla="*/ 480130 w 1283493"/>
              <a:gd name="connsiteY1" fmla="*/ 0 h 2279114"/>
              <a:gd name="connsiteX2" fmla="*/ 1283493 w 1283493"/>
              <a:gd name="connsiteY2" fmla="*/ 2279114 h 2279114"/>
              <a:gd name="connsiteX3" fmla="*/ 0 w 1283493"/>
              <a:gd name="connsiteY3" fmla="*/ 2278320 h 2279114"/>
              <a:gd name="connsiteX0" fmla="*/ 0 w 1309690"/>
              <a:gd name="connsiteY0" fmla="*/ 2278320 h 2286258"/>
              <a:gd name="connsiteX1" fmla="*/ 480130 w 1309690"/>
              <a:gd name="connsiteY1" fmla="*/ 0 h 2286258"/>
              <a:gd name="connsiteX2" fmla="*/ 1309690 w 1309690"/>
              <a:gd name="connsiteY2" fmla="*/ 2286258 h 2286258"/>
              <a:gd name="connsiteX3" fmla="*/ 0 w 1309690"/>
              <a:gd name="connsiteY3" fmla="*/ 2278320 h 2286258"/>
              <a:gd name="connsiteX0" fmla="*/ 0 w 1312072"/>
              <a:gd name="connsiteY0" fmla="*/ 2280701 h 2286258"/>
              <a:gd name="connsiteX1" fmla="*/ 482512 w 1312072"/>
              <a:gd name="connsiteY1" fmla="*/ 0 h 2286258"/>
              <a:gd name="connsiteX2" fmla="*/ 1312072 w 1312072"/>
              <a:gd name="connsiteY2" fmla="*/ 2286258 h 2286258"/>
              <a:gd name="connsiteX3" fmla="*/ 0 w 1312072"/>
              <a:gd name="connsiteY3" fmla="*/ 2280701 h 2286258"/>
              <a:gd name="connsiteX0" fmla="*/ 0 w 1314453"/>
              <a:gd name="connsiteY0" fmla="*/ 2283082 h 2286258"/>
              <a:gd name="connsiteX1" fmla="*/ 484893 w 1314453"/>
              <a:gd name="connsiteY1" fmla="*/ 0 h 2286258"/>
              <a:gd name="connsiteX2" fmla="*/ 1314453 w 1314453"/>
              <a:gd name="connsiteY2" fmla="*/ 2286258 h 2286258"/>
              <a:gd name="connsiteX3" fmla="*/ 0 w 1314453"/>
              <a:gd name="connsiteY3" fmla="*/ 2283082 h 2286258"/>
            </a:gdLst>
            <a:ahLst/>
            <a:cxnLst>
              <a:cxn ang="0">
                <a:pos x="connsiteX0" y="connsiteY0"/>
              </a:cxn>
              <a:cxn ang="0">
                <a:pos x="connsiteX1" y="connsiteY1"/>
              </a:cxn>
              <a:cxn ang="0">
                <a:pos x="connsiteX2" y="connsiteY2"/>
              </a:cxn>
              <a:cxn ang="0">
                <a:pos x="connsiteX3" y="connsiteY3"/>
              </a:cxn>
            </a:cxnLst>
            <a:rect l="l" t="t" r="r" b="b"/>
            <a:pathLst>
              <a:path w="1314453" h="2286258">
                <a:moveTo>
                  <a:pt x="0" y="2283082"/>
                </a:moveTo>
                <a:lnTo>
                  <a:pt x="484893" y="0"/>
                </a:lnTo>
                <a:lnTo>
                  <a:pt x="1314453" y="2286258"/>
                </a:lnTo>
                <a:lnTo>
                  <a:pt x="0" y="2283082"/>
                </a:lnTo>
                <a:close/>
              </a:path>
            </a:pathLst>
          </a:custGeom>
          <a:blipFill dpi="0" rotWithShape="0">
            <a:blip r:embed="rId2" cstate="print"/>
            <a:srcRect/>
            <a:tile tx="0" ty="0" sx="100000" sy="100000" flip="none" algn="tl"/>
          </a:blipFill>
          <a:ln w="9525">
            <a:noFill/>
            <a:miter lim="800000"/>
            <a:headEnd/>
            <a:tailEnd/>
          </a:ln>
          <a:effectLst/>
        </p:spPr>
        <p:txBody>
          <a:bodyPr rot="10800000" vert="eaVert" wrap="none" lIns="0" tIns="0" rIns="0" bIns="0" anchor="ctr"/>
          <a:lstStyle/>
          <a:p>
            <a:endParaRPr lang="en-GB" dirty="0">
              <a:solidFill>
                <a:srgbClr val="808080"/>
              </a:solidFill>
            </a:endParaRPr>
          </a:p>
        </p:txBody>
      </p:sp>
      <p:sp>
        <p:nvSpPr>
          <p:cNvPr id="46" name="Freeform 8"/>
          <p:cNvSpPr>
            <a:spLocks/>
          </p:cNvSpPr>
          <p:nvPr userDrawn="1"/>
        </p:nvSpPr>
        <p:spPr bwMode="gray">
          <a:xfrm>
            <a:off x="2279115" y="2403072"/>
            <a:ext cx="6864885" cy="249308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808080"/>
              </a:solidFill>
            </a:endParaRPr>
          </a:p>
        </p:txBody>
      </p:sp>
      <p:pic>
        <p:nvPicPr>
          <p:cNvPr id="3074" name="Picture 2" descr="C:\Users\x81870\Desktop\EY_Logo2_grey_CMYK.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73300" y="5749263"/>
            <a:ext cx="982022" cy="745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4056" t="2338" r="87690" b="86318"/>
          <a:stretch/>
        </p:blipFill>
        <p:spPr bwMode="auto">
          <a:xfrm>
            <a:off x="-2471365" y="1413570"/>
            <a:ext cx="2264229" cy="972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userDrawn="1"/>
        </p:nvSpPr>
        <p:spPr>
          <a:xfrm>
            <a:off x="-3348880" y="44624"/>
            <a:ext cx="3181771" cy="1224000"/>
          </a:xfrm>
          <a:prstGeom prst="rect">
            <a:avLst/>
          </a:prstGeom>
          <a:solidFill>
            <a:srgbClr val="FFE87F"/>
          </a:solidFill>
        </p:spPr>
        <p:txBody>
          <a:bodyPr wrap="square" lIns="36000" tIns="36576" rIns="36000" bIns="36000" rtlCol="0">
            <a:noAutofit/>
          </a:bodyPr>
          <a:lstStyle/>
          <a:p>
            <a:pPr>
              <a:spcAft>
                <a:spcPts val="200"/>
              </a:spcAft>
              <a:buClr>
                <a:srgbClr val="FFD200"/>
              </a:buClr>
              <a:buSzPct val="70000"/>
            </a:pPr>
            <a:r>
              <a:rPr lang="en-US" sz="1200" b="1" dirty="0" smtClean="0">
                <a:solidFill>
                  <a:srgbClr val="808080"/>
                </a:solidFill>
              </a:rPr>
              <a:t>About color themes</a:t>
            </a:r>
          </a:p>
          <a:p>
            <a:pPr marL="347663">
              <a:spcAft>
                <a:spcPts val="200"/>
              </a:spcAft>
              <a:buSzPct val="100000"/>
            </a:pPr>
            <a:r>
              <a:rPr lang="en-US" sz="1000" b="1" dirty="0" smtClean="0">
                <a:solidFill>
                  <a:srgbClr val="808080"/>
                </a:solidFill>
              </a:rPr>
              <a:t>Choose the appropriate design theme for your presentation. </a:t>
            </a:r>
            <a:r>
              <a:rPr lang="en-US" sz="1000" dirty="0" smtClean="0">
                <a:solidFill>
                  <a:srgbClr val="808080"/>
                </a:solidFill>
              </a:rPr>
              <a:t>The first two options on the design tab are correct EY themes, these two are the only ones that should be used. (1) dark backgrounds for onscreen; (2) light backgrounds for handouts.</a:t>
            </a:r>
          </a:p>
        </p:txBody>
      </p:sp>
      <p:sp>
        <p:nvSpPr>
          <p:cNvPr id="21" name="Rectangle 20"/>
          <p:cNvSpPr/>
          <p:nvPr userDrawn="1"/>
        </p:nvSpPr>
        <p:spPr>
          <a:xfrm>
            <a:off x="-2484784" y="1648346"/>
            <a:ext cx="1525587" cy="684076"/>
          </a:xfrm>
          <a:prstGeom prst="rect">
            <a:avLst/>
          </a:prstGeom>
          <a:noFill/>
          <a:ln w="25400">
            <a:solidFill>
              <a:srgbClr val="F04C3E"/>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dirty="0">
              <a:solidFill>
                <a:srgbClr val="808080"/>
              </a:solidFill>
            </a:endParaRPr>
          </a:p>
        </p:txBody>
      </p:sp>
      <p:sp>
        <p:nvSpPr>
          <p:cNvPr id="22" name="Oval 21"/>
          <p:cNvSpPr/>
          <p:nvPr userDrawn="1"/>
        </p:nvSpPr>
        <p:spPr>
          <a:xfrm>
            <a:off x="-2556792" y="1540334"/>
            <a:ext cx="237744" cy="237744"/>
          </a:xfrm>
          <a:prstGeom prst="ellipse">
            <a:avLst/>
          </a:prstGeom>
          <a:solidFill>
            <a:srgbClr val="F04C3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b="1" dirty="0" smtClean="0">
                <a:solidFill>
                  <a:srgbClr val="FFFFFF"/>
                </a:solidFill>
              </a:rPr>
              <a:t>1</a:t>
            </a:r>
            <a:endParaRPr lang="en-US" sz="1200" b="1" dirty="0">
              <a:solidFill>
                <a:srgbClr val="FFFFFF"/>
              </a:solidFill>
            </a:endParaRPr>
          </a:p>
        </p:txBody>
      </p:sp>
      <p:sp>
        <p:nvSpPr>
          <p:cNvPr id="23" name="Oval 22"/>
          <p:cNvSpPr/>
          <p:nvPr userDrawn="1"/>
        </p:nvSpPr>
        <p:spPr>
          <a:xfrm>
            <a:off x="-3298592" y="307994"/>
            <a:ext cx="237744" cy="237744"/>
          </a:xfrm>
          <a:prstGeom prst="ellipse">
            <a:avLst/>
          </a:prstGeom>
          <a:solidFill>
            <a:srgbClr val="F04C3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b="1" dirty="0" smtClean="0">
                <a:solidFill>
                  <a:srgbClr val="FFFFFF"/>
                </a:solidFill>
              </a:rPr>
              <a:t>!</a:t>
            </a:r>
            <a:endParaRPr lang="en-US" sz="1200" b="1" dirty="0">
              <a:solidFill>
                <a:srgbClr val="FFFFFF"/>
              </a:solidFill>
            </a:endParaRPr>
          </a:p>
        </p:txBody>
      </p:sp>
      <p:sp>
        <p:nvSpPr>
          <p:cNvPr id="24" name="Oval 23"/>
          <p:cNvSpPr/>
          <p:nvPr userDrawn="1"/>
        </p:nvSpPr>
        <p:spPr>
          <a:xfrm>
            <a:off x="-1764704" y="1540334"/>
            <a:ext cx="237744" cy="237744"/>
          </a:xfrm>
          <a:prstGeom prst="ellipse">
            <a:avLst/>
          </a:prstGeom>
          <a:solidFill>
            <a:srgbClr val="F04C3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b="1" dirty="0" smtClean="0">
                <a:solidFill>
                  <a:srgbClr val="FFFFFF"/>
                </a:solidFill>
              </a:rPr>
              <a:t>2</a:t>
            </a:r>
            <a:endParaRPr lang="en-US" sz="1200" b="1" dirty="0">
              <a:solidFill>
                <a:srgbClr val="FFFFFF"/>
              </a:solidFill>
            </a:endParaRPr>
          </a:p>
        </p:txBody>
      </p:sp>
    </p:spTree>
    <p:extLst>
      <p:ext uri="{BB962C8B-B14F-4D97-AF65-F5344CB8AC3E}">
        <p14:creationId xmlns:p14="http://schemas.microsoft.com/office/powerpoint/2010/main" val="84398140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Singl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2"/>
                </a:solidFill>
              </a:defRPr>
            </a:lvl2pPr>
          </a:lstStyle>
          <a:p>
            <a:pPr lvl="0"/>
            <a:r>
              <a:rPr lang="en-US" dirty="0" smtClean="0"/>
              <a:t>Body text – Arial 24 point</a:t>
            </a:r>
          </a:p>
          <a:p>
            <a:pPr lvl="1"/>
            <a:r>
              <a:rPr lang="en-US" dirty="0" smtClean="0"/>
              <a:t>Heading – Arial 24 point bold</a:t>
            </a:r>
          </a:p>
          <a:p>
            <a:pPr lvl="2"/>
            <a:r>
              <a:rPr lang="en-US" dirty="0" smtClean="0"/>
              <a:t>Bullet 1 – Arial 24 point</a:t>
            </a:r>
          </a:p>
          <a:p>
            <a:pPr lvl="3"/>
            <a:r>
              <a:rPr lang="en-US" dirty="0" smtClean="0"/>
              <a:t>Bullet 2 – Arial 20 point</a:t>
            </a:r>
          </a:p>
          <a:p>
            <a:pPr lvl="4"/>
            <a:r>
              <a:rPr lang="en-US" dirty="0" smtClean="0"/>
              <a:t>Bullet 3 – Arial 18 point</a:t>
            </a:r>
            <a:endParaRPr lang="en-GB" dirty="0"/>
          </a:p>
        </p:txBody>
      </p:sp>
      <p:sp>
        <p:nvSpPr>
          <p:cNvPr id="4" name="Date Placeholder 3"/>
          <p:cNvSpPr>
            <a:spLocks noGrp="1"/>
          </p:cNvSpPr>
          <p:nvPr>
            <p:ph type="dt" sz="half" idx="10"/>
          </p:nvPr>
        </p:nvSpPr>
        <p:spPr/>
        <p:txBody>
          <a:bodyPr/>
          <a:lstStyle>
            <a:lvl1pPr>
              <a:defRPr/>
            </a:lvl1pPr>
          </a:lstStyle>
          <a:p>
            <a:r>
              <a:rPr lang="en-US" dirty="0" smtClean="0">
                <a:solidFill>
                  <a:srgbClr val="808080"/>
                </a:solidFill>
              </a:rPr>
              <a:t>July 2014</a:t>
            </a:r>
            <a:endParaRPr lang="en-GB" dirty="0">
              <a:solidFill>
                <a:srgbClr val="808080"/>
              </a:solidFill>
            </a:endParaRPr>
          </a:p>
        </p:txBody>
      </p:sp>
      <p:sp>
        <p:nvSpPr>
          <p:cNvPr id="6" name="Slide Number Placeholder 5"/>
          <p:cNvSpPr>
            <a:spLocks noGrp="1"/>
          </p:cNvSpPr>
          <p:nvPr>
            <p:ph type="sldNum" sz="quarter" idx="12"/>
          </p:nvPr>
        </p:nvSpPr>
        <p:spPr/>
        <p:txBody>
          <a:body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7" name="Footer Placeholder 4"/>
          <p:cNvSpPr>
            <a:spLocks noGrp="1"/>
          </p:cNvSpPr>
          <p:nvPr>
            <p:ph type="ftr" sz="quarter" idx="11"/>
          </p:nvPr>
        </p:nvSpPr>
        <p:spPr>
          <a:xfrm>
            <a:off x="2873374" y="6432719"/>
            <a:ext cx="3858865" cy="164633"/>
          </a:xfrm>
        </p:spPr>
        <p:txBody>
          <a:bodyPr/>
          <a:lstStyle>
            <a:lvl1pPr>
              <a:defRPr/>
            </a:lvl1pPr>
          </a:lstStyle>
          <a:p>
            <a:r>
              <a:rPr lang="en-NZ" dirty="0" smtClean="0">
                <a:solidFill>
                  <a:srgbClr val="808080"/>
                </a:solidFill>
              </a:rPr>
              <a:t>Hedge accounting under IFRS 9</a:t>
            </a:r>
            <a:endParaRPr lang="en-GB" dirty="0" smtClean="0">
              <a:solidFill>
                <a:srgbClr val="808080"/>
              </a:solidFill>
            </a:endParaRPr>
          </a:p>
        </p:txBody>
      </p:sp>
    </p:spTree>
    <p:extLst>
      <p:ext uri="{BB962C8B-B14F-4D97-AF65-F5344CB8AC3E}">
        <p14:creationId xmlns:p14="http://schemas.microsoft.com/office/powerpoint/2010/main" val="78201835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Doubl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hasCustomPrompt="1"/>
          </p:nvPr>
        </p:nvSpPr>
        <p:spPr>
          <a:xfrm>
            <a:off x="457201" y="1411288"/>
            <a:ext cx="4006849" cy="4503737"/>
          </a:xfrm>
        </p:spPr>
        <p:txBody>
          <a:bodyPr/>
          <a:lstStyle>
            <a:lvl2pPr>
              <a:defRPr>
                <a:solidFill>
                  <a:schemeClr val="tx2"/>
                </a:solidFill>
              </a:defRPr>
            </a:lvl2pPr>
          </a:lstStyle>
          <a:p>
            <a:pPr lvl="0"/>
            <a:r>
              <a:rPr lang="en-US" dirty="0" smtClean="0"/>
              <a:t>Body text – Arial 24 point</a:t>
            </a:r>
          </a:p>
          <a:p>
            <a:pPr lvl="1"/>
            <a:r>
              <a:rPr lang="en-US" dirty="0" smtClean="0"/>
              <a:t>Heading – Arial 24 point bold</a:t>
            </a:r>
          </a:p>
          <a:p>
            <a:pPr lvl="2"/>
            <a:r>
              <a:rPr lang="en-US" dirty="0" smtClean="0"/>
              <a:t>Bullet 1 – Arial 24 point</a:t>
            </a:r>
          </a:p>
          <a:p>
            <a:pPr lvl="3"/>
            <a:r>
              <a:rPr lang="en-US" dirty="0" smtClean="0"/>
              <a:t>Bullet 2 – Arial 20 point</a:t>
            </a:r>
          </a:p>
          <a:p>
            <a:pPr lvl="4"/>
            <a:r>
              <a:rPr lang="en-US" dirty="0" smtClean="0"/>
              <a:t>Bullet 3 – Arial 18 point</a:t>
            </a:r>
            <a:endParaRPr lang="en-GB" dirty="0"/>
          </a:p>
        </p:txBody>
      </p:sp>
      <p:sp>
        <p:nvSpPr>
          <p:cNvPr id="4" name="Date Placeholder 3"/>
          <p:cNvSpPr>
            <a:spLocks noGrp="1"/>
          </p:cNvSpPr>
          <p:nvPr>
            <p:ph type="dt" sz="half" idx="10"/>
          </p:nvPr>
        </p:nvSpPr>
        <p:spPr/>
        <p:txBody>
          <a:bodyPr/>
          <a:lstStyle/>
          <a:p>
            <a:r>
              <a:rPr lang="en-US" dirty="0" smtClean="0">
                <a:solidFill>
                  <a:srgbClr val="808080"/>
                </a:solidFill>
              </a:rPr>
              <a:t>July 2014</a:t>
            </a:r>
            <a:endParaRPr lang="en-GB" dirty="0">
              <a:solidFill>
                <a:srgbClr val="808080"/>
              </a:solidFill>
            </a:endParaRPr>
          </a:p>
        </p:txBody>
      </p:sp>
      <p:sp>
        <p:nvSpPr>
          <p:cNvPr id="6" name="Slide Number Placeholder 5"/>
          <p:cNvSpPr>
            <a:spLocks noGrp="1"/>
          </p:cNvSpPr>
          <p:nvPr>
            <p:ph type="sldNum" sz="quarter" idx="12"/>
          </p:nvPr>
        </p:nvSpPr>
        <p:spPr/>
        <p:txBody>
          <a:body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7" name="Content Placeholder 2"/>
          <p:cNvSpPr>
            <a:spLocks noGrp="1"/>
          </p:cNvSpPr>
          <p:nvPr>
            <p:ph idx="13" hasCustomPrompt="1"/>
          </p:nvPr>
        </p:nvSpPr>
        <p:spPr>
          <a:xfrm>
            <a:off x="4679950" y="1411288"/>
            <a:ext cx="4006849" cy="4503737"/>
          </a:xfrm>
        </p:spPr>
        <p:txBody>
          <a:bodyPr/>
          <a:lstStyle>
            <a:lvl2pPr>
              <a:defRPr>
                <a:solidFill>
                  <a:schemeClr val="tx2"/>
                </a:solidFill>
              </a:defRPr>
            </a:lvl2pPr>
          </a:lstStyle>
          <a:p>
            <a:pPr lvl="0"/>
            <a:r>
              <a:rPr lang="en-US" dirty="0" smtClean="0"/>
              <a:t>Body text – Arial 24 point</a:t>
            </a:r>
          </a:p>
          <a:p>
            <a:pPr lvl="1"/>
            <a:r>
              <a:rPr lang="en-US" dirty="0" smtClean="0"/>
              <a:t>Heading – Arial 24 point bold</a:t>
            </a:r>
          </a:p>
          <a:p>
            <a:pPr lvl="2"/>
            <a:r>
              <a:rPr lang="en-US" dirty="0" smtClean="0"/>
              <a:t>Bullet 1 – Arial 24 point</a:t>
            </a:r>
          </a:p>
          <a:p>
            <a:pPr lvl="3"/>
            <a:r>
              <a:rPr lang="en-US" dirty="0" smtClean="0"/>
              <a:t>Bullet 2 – Arial 20 point</a:t>
            </a:r>
          </a:p>
          <a:p>
            <a:pPr lvl="4"/>
            <a:r>
              <a:rPr lang="en-US" dirty="0" smtClean="0"/>
              <a:t>Bullet 3 – Arial 18 point</a:t>
            </a:r>
            <a:endParaRPr lang="en-GB" dirty="0"/>
          </a:p>
        </p:txBody>
      </p:sp>
      <p:sp>
        <p:nvSpPr>
          <p:cNvPr id="8" name="Footer Placeholder 4"/>
          <p:cNvSpPr>
            <a:spLocks noGrp="1"/>
          </p:cNvSpPr>
          <p:nvPr>
            <p:ph type="ftr" sz="quarter" idx="11"/>
          </p:nvPr>
        </p:nvSpPr>
        <p:spPr>
          <a:xfrm>
            <a:off x="2873374" y="6432719"/>
            <a:ext cx="3858865" cy="164633"/>
          </a:xfrm>
        </p:spPr>
        <p:txBody>
          <a:bodyPr/>
          <a:lstStyle/>
          <a:p>
            <a:r>
              <a:rPr lang="en-NZ" dirty="0" smtClean="0">
                <a:solidFill>
                  <a:srgbClr val="808080"/>
                </a:solidFill>
              </a:rPr>
              <a:t>Hedge accounting under IFRS 9</a:t>
            </a:r>
            <a:endParaRPr lang="en-GB" dirty="0" smtClean="0">
              <a:solidFill>
                <a:srgbClr val="808080"/>
              </a:solidFill>
            </a:endParaRPr>
          </a:p>
        </p:txBody>
      </p:sp>
    </p:spTree>
    <p:extLst>
      <p:ext uri="{BB962C8B-B14F-4D97-AF65-F5344CB8AC3E}">
        <p14:creationId xmlns:p14="http://schemas.microsoft.com/office/powerpoint/2010/main" val="13526808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Double Column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3" name="Content Placeholder 2"/>
          <p:cNvSpPr>
            <a:spLocks noGrp="1"/>
          </p:cNvSpPr>
          <p:nvPr>
            <p:ph idx="1" hasCustomPrompt="1"/>
          </p:nvPr>
        </p:nvSpPr>
        <p:spPr>
          <a:xfrm>
            <a:off x="457200" y="1411288"/>
            <a:ext cx="8220075" cy="2147923"/>
          </a:xfrm>
        </p:spPr>
        <p:txBody>
          <a:bodyPr/>
          <a:lstStyle>
            <a:lvl2pPr>
              <a:defRPr>
                <a:solidFill>
                  <a:schemeClr val="tx2"/>
                </a:solidFill>
              </a:defRPr>
            </a:lvl2pPr>
          </a:lstStyle>
          <a:p>
            <a:pPr lvl="0"/>
            <a:r>
              <a:rPr lang="en-US" dirty="0" smtClean="0"/>
              <a:t>Body text – Arial 24 point</a:t>
            </a:r>
          </a:p>
          <a:p>
            <a:pPr lvl="1"/>
            <a:r>
              <a:rPr lang="en-US" dirty="0" smtClean="0"/>
              <a:t>Heading – Arial 24 point bold</a:t>
            </a:r>
          </a:p>
          <a:p>
            <a:pPr lvl="2"/>
            <a:r>
              <a:rPr lang="en-US" dirty="0" smtClean="0"/>
              <a:t>Bullet 1 – Arial 24 point</a:t>
            </a:r>
          </a:p>
          <a:p>
            <a:pPr lvl="3"/>
            <a:r>
              <a:rPr lang="en-US" dirty="0" smtClean="0"/>
              <a:t>Bullet 2 – Arial 20 point</a:t>
            </a:r>
          </a:p>
          <a:p>
            <a:pPr lvl="4"/>
            <a:r>
              <a:rPr lang="en-US" dirty="0" smtClean="0"/>
              <a:t>Bullet 3 – Arial 18 point</a:t>
            </a:r>
            <a:endParaRPr lang="en-GB" dirty="0"/>
          </a:p>
        </p:txBody>
      </p:sp>
      <p:sp>
        <p:nvSpPr>
          <p:cNvPr id="4" name="Date Placeholder 3"/>
          <p:cNvSpPr>
            <a:spLocks noGrp="1"/>
          </p:cNvSpPr>
          <p:nvPr>
            <p:ph type="dt" sz="half" idx="10"/>
          </p:nvPr>
        </p:nvSpPr>
        <p:spPr/>
        <p:txBody>
          <a:bodyPr/>
          <a:lstStyle/>
          <a:p>
            <a:r>
              <a:rPr lang="en-US" dirty="0" smtClean="0">
                <a:solidFill>
                  <a:srgbClr val="808080"/>
                </a:solidFill>
              </a:rPr>
              <a:t>July 2014</a:t>
            </a:r>
            <a:endParaRPr lang="en-GB" dirty="0">
              <a:solidFill>
                <a:srgbClr val="808080"/>
              </a:solidFill>
            </a:endParaRPr>
          </a:p>
        </p:txBody>
      </p:sp>
      <p:sp>
        <p:nvSpPr>
          <p:cNvPr id="6" name="Slide Number Placeholder 5"/>
          <p:cNvSpPr>
            <a:spLocks noGrp="1"/>
          </p:cNvSpPr>
          <p:nvPr>
            <p:ph type="sldNum" sz="quarter" idx="12"/>
          </p:nvPr>
        </p:nvSpPr>
        <p:spPr/>
        <p:txBody>
          <a:body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7" name="Content Placeholder 2"/>
          <p:cNvSpPr>
            <a:spLocks noGrp="1"/>
          </p:cNvSpPr>
          <p:nvPr>
            <p:ph idx="13" hasCustomPrompt="1"/>
          </p:nvPr>
        </p:nvSpPr>
        <p:spPr>
          <a:xfrm>
            <a:off x="457200" y="3767102"/>
            <a:ext cx="8220075" cy="2147923"/>
          </a:xfrm>
        </p:spPr>
        <p:txBody>
          <a:bodyPr/>
          <a:lstStyle>
            <a:lvl2pPr>
              <a:defRPr>
                <a:solidFill>
                  <a:schemeClr val="tx2"/>
                </a:solidFill>
              </a:defRPr>
            </a:lvl2pPr>
          </a:lstStyle>
          <a:p>
            <a:pPr lvl="0"/>
            <a:r>
              <a:rPr lang="en-US" dirty="0" smtClean="0"/>
              <a:t>Body text – Arial 24 point</a:t>
            </a:r>
          </a:p>
          <a:p>
            <a:pPr lvl="1"/>
            <a:r>
              <a:rPr lang="en-US" dirty="0" smtClean="0"/>
              <a:t>Heading – Arial 24 point bold</a:t>
            </a:r>
          </a:p>
          <a:p>
            <a:pPr lvl="2"/>
            <a:r>
              <a:rPr lang="en-US" dirty="0" smtClean="0"/>
              <a:t>Bullet 1 – Arial 24 point</a:t>
            </a:r>
          </a:p>
          <a:p>
            <a:pPr lvl="3"/>
            <a:r>
              <a:rPr lang="en-US" dirty="0" smtClean="0"/>
              <a:t>Bullet 2 – Arial 20 point</a:t>
            </a:r>
          </a:p>
          <a:p>
            <a:pPr lvl="4"/>
            <a:r>
              <a:rPr lang="en-US" dirty="0" smtClean="0"/>
              <a:t>Bullet 3 – Arial 18 point</a:t>
            </a:r>
            <a:endParaRPr lang="en-GB" dirty="0"/>
          </a:p>
        </p:txBody>
      </p:sp>
      <p:sp>
        <p:nvSpPr>
          <p:cNvPr id="8" name="Footer Placeholder 4"/>
          <p:cNvSpPr>
            <a:spLocks noGrp="1"/>
          </p:cNvSpPr>
          <p:nvPr>
            <p:ph type="ftr" sz="quarter" idx="11"/>
          </p:nvPr>
        </p:nvSpPr>
        <p:spPr>
          <a:xfrm>
            <a:off x="2873374" y="6432719"/>
            <a:ext cx="3858865" cy="164633"/>
          </a:xfrm>
        </p:spPr>
        <p:txBody>
          <a:bodyPr/>
          <a:lstStyle/>
          <a:p>
            <a:r>
              <a:rPr lang="en-NZ" dirty="0" smtClean="0">
                <a:solidFill>
                  <a:srgbClr val="808080"/>
                </a:solidFill>
              </a:rPr>
              <a:t>Hedge accounting under IFRS 9</a:t>
            </a:r>
            <a:endParaRPr lang="en-GB" dirty="0" smtClean="0">
              <a:solidFill>
                <a:srgbClr val="808080"/>
              </a:solidFill>
            </a:endParaRPr>
          </a:p>
        </p:txBody>
      </p:sp>
    </p:spTree>
    <p:extLst>
      <p:ext uri="{BB962C8B-B14F-4D97-AF65-F5344CB8AC3E}">
        <p14:creationId xmlns:p14="http://schemas.microsoft.com/office/powerpoint/2010/main" val="13616619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6.w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11.wmf"/><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image" Target="../media/image15.wmf"/><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theme" Target="../theme/theme4.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8.wmf"/><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5.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19.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9.pn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image" Target="../media/image18.wmf"/><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theme" Target="../theme/theme7.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image" Target="../media/image1.wmf"/><Relationship Id="rId2" Type="http://schemas.openxmlformats.org/officeDocument/2006/relationships/slideLayout" Target="../slideLayouts/slideLayout107.xml"/><Relationship Id="rId16" Type="http://schemas.openxmlformats.org/officeDocument/2006/relationships/theme" Target="../theme/theme8.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theme" Target="../theme/theme9.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87559"/>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r>
              <a:rPr lang="en-US" dirty="0" smtClean="0"/>
              <a:t>Overview of IASB’s decisions on new leases standard</a:t>
            </a:r>
            <a:endParaRPr lang="en-GB" dirty="0"/>
          </a:p>
        </p:txBody>
      </p:sp>
      <p:sp>
        <p:nvSpPr>
          <p:cNvPr id="15" name="TextBox 14"/>
          <p:cNvSpPr txBox="1"/>
          <p:nvPr/>
        </p:nvSpPr>
        <p:spPr>
          <a:xfrm>
            <a:off x="457200" y="6487559"/>
            <a:ext cx="722376" cy="201168"/>
          </a:xfrm>
          <a:prstGeom prst="rect">
            <a:avLst/>
          </a:prstGeom>
          <a:noFill/>
        </p:spPr>
        <p:txBody>
          <a:bodyPr vert="horz" wrap="square" lIns="0" tIns="0" rIns="0" bIns="0" rtlCol="0" anchor="t" anchorCtr="0">
            <a:noAutofit/>
          </a:bodyPr>
          <a:lstStyle/>
          <a:p>
            <a:r>
              <a:rPr lang="en-GB" sz="1100" dirty="0" smtClean="0">
                <a:solidFill>
                  <a:schemeClr val="bg1"/>
                </a:solidFill>
                <a:latin typeface="+mn-lt"/>
                <a:cs typeface="Arial" pitchFamily="34" charset="0"/>
              </a:rPr>
              <a:t>Page </a:t>
            </a:r>
            <a:fld id="{9AE4D82F-B047-469B-AC52-A46321747EAF}" type="slidenum">
              <a:rPr lang="en-GB" sz="1100" smtClean="0">
                <a:solidFill>
                  <a:schemeClr val="bg1"/>
                </a:solidFill>
                <a:latin typeface="+mn-lt"/>
                <a:cs typeface="Arial" pitchFamily="34" charset="0"/>
              </a:rPr>
              <a:pPr/>
              <a:t>‹#›</a:t>
            </a:fld>
            <a:endParaRPr lang="en-GB" sz="1100" dirty="0">
              <a:solidFill>
                <a:schemeClr val="bg1"/>
              </a:solidFill>
              <a:latin typeface="+mn-lt"/>
              <a:cs typeface="Arial" pitchFamily="34" charset="0"/>
            </a:endParaRPr>
          </a:p>
        </p:txBody>
      </p:sp>
      <p:sp>
        <p:nvSpPr>
          <p:cNvPr id="16" name="Date Placeholder 3"/>
          <p:cNvSpPr>
            <a:spLocks noGrp="1"/>
          </p:cNvSpPr>
          <p:nvPr>
            <p:ph type="dt" sz="half" idx="2"/>
          </p:nvPr>
        </p:nvSpPr>
        <p:spPr>
          <a:xfrm>
            <a:off x="6172200" y="6487559"/>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r>
              <a:rPr lang="en-US" dirty="0" smtClean="0"/>
              <a:t>November 2015</a:t>
            </a:r>
            <a:endParaRPr lang="en-US" dirty="0"/>
          </a:p>
        </p:txBody>
      </p:sp>
      <p:pic>
        <p:nvPicPr>
          <p:cNvPr id="17" name="Picture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284464" y="6327649"/>
            <a:ext cx="399919" cy="408839"/>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748" r:id="rId3"/>
    <p:sldLayoutId id="2147483749" r:id="rId4"/>
    <p:sldLayoutId id="2147483669" r:id="rId5"/>
    <p:sldLayoutId id="2147483780" r:id="rId6"/>
    <p:sldLayoutId id="2147483670" r:id="rId7"/>
    <p:sldLayoutId id="2147483671" r:id="rId8"/>
    <p:sldLayoutId id="2147483672" r:id="rId9"/>
    <p:sldLayoutId id="2147483673" r:id="rId10"/>
    <p:sldLayoutId id="2147483674" r:id="rId11"/>
    <p:sldLayoutId id="2147483726" r:id="rId12"/>
    <p:sldLayoutId id="2147483677" r:id="rId13"/>
    <p:sldLayoutId id="2147483678" r:id="rId14"/>
    <p:sldLayoutId id="2147483679" r:id="rId15"/>
    <p:sldLayoutId id="2147483822" r:id="rId16"/>
  </p:sldLayoutIdLst>
  <p:timing>
    <p:tnLst>
      <p:par>
        <p:cTn id="1" dur="indefinite" restart="never" nodeType="tmRoot"/>
      </p:par>
    </p:tnLst>
  </p:timing>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15" name="Text Placeholder 2"/>
          <p:cNvSpPr>
            <a:spLocks noGrp="1"/>
          </p:cNvSpPr>
          <p:nvPr>
            <p:ph type="body" idx="1"/>
          </p:nvPr>
        </p:nvSpPr>
        <p:spPr>
          <a:xfrm>
            <a:off x="457200" y="1425602"/>
            <a:ext cx="8229600" cy="4698975"/>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Footer Placeholder 4"/>
          <p:cNvSpPr>
            <a:spLocks noGrp="1"/>
          </p:cNvSpPr>
          <p:nvPr>
            <p:ph type="ftr" sz="quarter" idx="3"/>
          </p:nvPr>
        </p:nvSpPr>
        <p:spPr>
          <a:xfrm>
            <a:off x="2588400" y="6492240"/>
            <a:ext cx="3434400" cy="201168"/>
          </a:xfrm>
          <a:prstGeom prst="rect">
            <a:avLst/>
          </a:prstGeom>
        </p:spPr>
        <p:txBody>
          <a:bodyPr vert="horz" wrap="square" lIns="0" tIns="0" rIns="0" bIns="0" rtlCol="0" anchor="t" anchorCtr="0">
            <a:noAutofit/>
          </a:bodyPr>
          <a:lstStyle>
            <a:lvl1pPr algn="l">
              <a:defRPr sz="1100">
                <a:solidFill>
                  <a:schemeClr val="bg1"/>
                </a:solidFill>
                <a:latin typeface="+mn-lt"/>
              </a:defRPr>
            </a:lvl1pPr>
          </a:lstStyle>
          <a:p>
            <a:r>
              <a:rPr lang="en-GB" dirty="0" smtClean="0"/>
              <a:t>Overview of IASB’s decisions on new leases standard</a:t>
            </a:r>
            <a:endParaRPr lang="en-GB" dirty="0"/>
          </a:p>
        </p:txBody>
      </p:sp>
      <p:sp>
        <p:nvSpPr>
          <p:cNvPr id="18" name="TextBox 17"/>
          <p:cNvSpPr txBox="1"/>
          <p:nvPr/>
        </p:nvSpPr>
        <p:spPr>
          <a:xfrm>
            <a:off x="457200" y="6492240"/>
            <a:ext cx="720000" cy="201168"/>
          </a:xfrm>
          <a:prstGeom prst="rect">
            <a:avLst/>
          </a:prstGeom>
          <a:noFill/>
        </p:spPr>
        <p:txBody>
          <a:bodyPr vert="horz" wrap="square" lIns="0" tIns="0" rIns="0" bIns="0" rtlCol="0" anchor="t" anchorCtr="0">
            <a:noAutofit/>
          </a:bodyPr>
          <a:lstStyle/>
          <a:p>
            <a:r>
              <a:rPr lang="en-GB" sz="1100" dirty="0" smtClean="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9" name="Date Placeholder 2"/>
          <p:cNvSpPr>
            <a:spLocks noGrp="1"/>
          </p:cNvSpPr>
          <p:nvPr>
            <p:ph type="dt" sz="half" idx="2"/>
          </p:nvPr>
        </p:nvSpPr>
        <p:spPr>
          <a:xfrm>
            <a:off x="1217792" y="6492240"/>
            <a:ext cx="1296808" cy="201168"/>
          </a:xfrm>
          <a:prstGeom prst="rect">
            <a:avLst/>
          </a:prstGeom>
        </p:spPr>
        <p:txBody>
          <a:bodyPr vert="horz" wrap="square" lIns="0" tIns="0" rIns="0" bIns="0" anchor="t" anchorCtr="0"/>
          <a:lstStyle>
            <a:lvl1pPr>
              <a:defRPr sz="1100">
                <a:solidFill>
                  <a:schemeClr val="bg1"/>
                </a:solidFill>
                <a:latin typeface="+mn-lt"/>
                <a:cs typeface="Arial" pitchFamily="34" charset="0"/>
              </a:defRPr>
            </a:lvl1pPr>
          </a:lstStyle>
          <a:p>
            <a:r>
              <a:rPr lang="en-US" dirty="0" smtClean="0"/>
              <a:t>November 2015</a:t>
            </a:r>
            <a:endParaRPr lang="en-US" dirty="0"/>
          </a:p>
        </p:txBody>
      </p:sp>
      <p:pic>
        <p:nvPicPr>
          <p:cNvPr id="20" name="Picture 1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2074791551"/>
      </p:ext>
    </p:extLst>
  </p:cSld>
  <p:clrMap bg1="lt1" tx1="dk1" bg2="lt2" tx2="dk2" accent1="accent1" accent2="accent2" accent3="accent3" accent4="accent4" accent5="accent5" accent6="accent6" hlink="hlink" folHlink="folHlink"/>
  <p:sldLayoutIdLst>
    <p:sldLayoutId id="2147483709" r:id="rId1"/>
    <p:sldLayoutId id="2147483777" r:id="rId2"/>
    <p:sldLayoutId id="2147483763" r:id="rId3"/>
    <p:sldLayoutId id="2147483765" r:id="rId4"/>
    <p:sldLayoutId id="2147483710" r:id="rId5"/>
    <p:sldLayoutId id="2147483750" r:id="rId6"/>
    <p:sldLayoutId id="2147483751" r:id="rId7"/>
    <p:sldLayoutId id="2147483711" r:id="rId8"/>
    <p:sldLayoutId id="2147483783" r:id="rId9"/>
    <p:sldLayoutId id="2147483712" r:id="rId10"/>
    <p:sldLayoutId id="2147483713" r:id="rId11"/>
    <p:sldLayoutId id="2147483714" r:id="rId12"/>
    <p:sldLayoutId id="2147483715" r:id="rId13"/>
    <p:sldLayoutId id="2147483716" r:id="rId14"/>
    <p:sldLayoutId id="2147483727" r:id="rId15"/>
    <p:sldLayoutId id="2147483719" r:id="rId16"/>
    <p:sldLayoutId id="2147483720" r:id="rId17"/>
    <p:sldLayoutId id="2147483721" r:id="rId18"/>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25602"/>
            <a:ext cx="8229600" cy="4698975"/>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Box 16"/>
          <p:cNvSpPr txBox="1"/>
          <p:nvPr/>
        </p:nvSpPr>
        <p:spPr>
          <a:xfrm>
            <a:off x="457200" y="6501764"/>
            <a:ext cx="720000" cy="201168"/>
          </a:xfrm>
          <a:prstGeom prst="rect">
            <a:avLst/>
          </a:prstGeom>
          <a:noFill/>
        </p:spPr>
        <p:txBody>
          <a:bodyPr wrap="square" lIns="0" tIns="0" rIns="0" bIns="0" rtlCol="0" anchor="t" anchorCtr="0">
            <a:noAutofit/>
          </a:bodyPr>
          <a:lstStyle/>
          <a:p>
            <a:r>
              <a:rPr lang="en-GB" sz="1100" dirty="0" smtClean="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9" name="Footer Placeholder 4"/>
          <p:cNvSpPr>
            <a:spLocks noGrp="1"/>
          </p:cNvSpPr>
          <p:nvPr>
            <p:ph type="ftr" sz="quarter" idx="3"/>
          </p:nvPr>
        </p:nvSpPr>
        <p:spPr>
          <a:xfrm>
            <a:off x="2588400" y="6501764"/>
            <a:ext cx="3434400"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dirty="0" smtClean="0"/>
              <a:t>Overview of IASB’s decisions on new leases standard</a:t>
            </a:r>
            <a:endParaRPr lang="en-GB" dirty="0"/>
          </a:p>
        </p:txBody>
      </p:sp>
      <p:sp>
        <p:nvSpPr>
          <p:cNvPr id="12" name="Date Placeholder 2"/>
          <p:cNvSpPr>
            <a:spLocks noGrp="1"/>
          </p:cNvSpPr>
          <p:nvPr>
            <p:ph type="dt" sz="half" idx="2"/>
          </p:nvPr>
        </p:nvSpPr>
        <p:spPr>
          <a:xfrm>
            <a:off x="1217792" y="6501764"/>
            <a:ext cx="1188720" cy="201168"/>
          </a:xfrm>
          <a:prstGeom prst="rect">
            <a:avLst/>
          </a:prstGeom>
        </p:spPr>
        <p:txBody>
          <a:bodyPr lIns="0" tIns="0" rIns="0" bIns="0" anchor="t" anchorCtr="0"/>
          <a:lstStyle>
            <a:lvl1pPr>
              <a:defRPr sz="1100">
                <a:solidFill>
                  <a:schemeClr val="bg1"/>
                </a:solidFill>
                <a:latin typeface="+mn-lt"/>
                <a:cs typeface="Arial" pitchFamily="34" charset="0"/>
              </a:defRPr>
            </a:lvl1pPr>
          </a:lstStyle>
          <a:p>
            <a:r>
              <a:rPr lang="en-US" dirty="0" smtClean="0"/>
              <a:t>November 2015</a:t>
            </a:r>
            <a:endParaRPr lang="en-US" dirty="0"/>
          </a:p>
        </p:txBody>
      </p:sp>
      <p:pic>
        <p:nvPicPr>
          <p:cNvPr id="13" name="Picture 1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778" r:id="rId2"/>
    <p:sldLayoutId id="2147483768" r:id="rId3"/>
    <p:sldLayoutId id="2147483770" r:id="rId4"/>
    <p:sldLayoutId id="2147483682" r:id="rId5"/>
    <p:sldLayoutId id="2147483752" r:id="rId6"/>
    <p:sldLayoutId id="2147483753" r:id="rId7"/>
    <p:sldLayoutId id="2147483683" r:id="rId8"/>
    <p:sldLayoutId id="2147483782" r:id="rId9"/>
    <p:sldLayoutId id="2147483684" r:id="rId10"/>
    <p:sldLayoutId id="2147483685" r:id="rId11"/>
    <p:sldLayoutId id="2147483686" r:id="rId12"/>
    <p:sldLayoutId id="2147483687" r:id="rId13"/>
    <p:sldLayoutId id="2147483688" r:id="rId14"/>
    <p:sldLayoutId id="2147483728" r:id="rId15"/>
    <p:sldLayoutId id="2147483691" r:id="rId16"/>
    <p:sldLayoutId id="2147483692" r:id="rId17"/>
    <p:sldLayoutId id="2147483693" r:id="rId18"/>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25602"/>
            <a:ext cx="8229600" cy="4698975"/>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Footer Placeholder 4"/>
          <p:cNvSpPr>
            <a:spLocks noGrp="1"/>
          </p:cNvSpPr>
          <p:nvPr>
            <p:ph type="ftr" sz="quarter" idx="3"/>
          </p:nvPr>
        </p:nvSpPr>
        <p:spPr>
          <a:xfrm>
            <a:off x="2588400" y="6492240"/>
            <a:ext cx="3434400"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dirty="0" smtClean="0"/>
              <a:t>Overview of IASB’s decisions on new leases standard</a:t>
            </a:r>
            <a:endParaRPr lang="en-GB" dirty="0"/>
          </a:p>
        </p:txBody>
      </p:sp>
      <p:sp>
        <p:nvSpPr>
          <p:cNvPr id="13" name="TextBox 12"/>
          <p:cNvSpPr txBox="1"/>
          <p:nvPr/>
        </p:nvSpPr>
        <p:spPr>
          <a:xfrm>
            <a:off x="457200" y="6492240"/>
            <a:ext cx="720000" cy="201168"/>
          </a:xfrm>
          <a:prstGeom prst="rect">
            <a:avLst/>
          </a:prstGeom>
          <a:noFill/>
        </p:spPr>
        <p:txBody>
          <a:bodyPr wrap="square" lIns="0" tIns="0" rIns="0" bIns="0" rtlCol="0" anchor="t" anchorCtr="0">
            <a:noAutofit/>
          </a:bodyPr>
          <a:lstStyle/>
          <a:p>
            <a:r>
              <a:rPr lang="en-GB" sz="1100" dirty="0" smtClean="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5" name="Date Placeholder 2"/>
          <p:cNvSpPr>
            <a:spLocks noGrp="1"/>
          </p:cNvSpPr>
          <p:nvPr>
            <p:ph type="dt" sz="half" idx="2"/>
          </p:nvPr>
        </p:nvSpPr>
        <p:spPr>
          <a:xfrm>
            <a:off x="1217792" y="6492240"/>
            <a:ext cx="1188720" cy="201168"/>
          </a:xfrm>
          <a:prstGeom prst="rect">
            <a:avLst/>
          </a:prstGeom>
        </p:spPr>
        <p:txBody>
          <a:bodyPr lIns="0" tIns="0" rIns="0" bIns="0" anchor="t" anchorCtr="0"/>
          <a:lstStyle>
            <a:lvl1pPr>
              <a:defRPr sz="1100">
                <a:solidFill>
                  <a:schemeClr val="bg1"/>
                </a:solidFill>
                <a:latin typeface="+mn-lt"/>
                <a:cs typeface="Arial" pitchFamily="34" charset="0"/>
              </a:defRPr>
            </a:lvl1pPr>
          </a:lstStyle>
          <a:p>
            <a:r>
              <a:rPr lang="en-US" dirty="0" smtClean="0"/>
              <a:t>November 2015</a:t>
            </a:r>
            <a:endParaRPr lang="en-US" dirty="0"/>
          </a:p>
        </p:txBody>
      </p:sp>
      <p:pic>
        <p:nvPicPr>
          <p:cNvPr id="14" name="Picture 1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779" r:id="rId2"/>
    <p:sldLayoutId id="2147483773" r:id="rId3"/>
    <p:sldLayoutId id="2147483775" r:id="rId4"/>
    <p:sldLayoutId id="2147483696" r:id="rId5"/>
    <p:sldLayoutId id="2147483754" r:id="rId6"/>
    <p:sldLayoutId id="2147483755" r:id="rId7"/>
    <p:sldLayoutId id="2147483697" r:id="rId8"/>
    <p:sldLayoutId id="2147483781" r:id="rId9"/>
    <p:sldLayoutId id="2147483698" r:id="rId10"/>
    <p:sldLayoutId id="2147483699" r:id="rId11"/>
    <p:sldLayoutId id="2147483700" r:id="rId12"/>
    <p:sldLayoutId id="2147483701" r:id="rId13"/>
    <p:sldLayoutId id="2147483702" r:id="rId14"/>
    <p:sldLayoutId id="2147483729" r:id="rId15"/>
    <p:sldLayoutId id="2147483705" r:id="rId16"/>
    <p:sldLayoutId id="2147483706" r:id="rId17"/>
    <p:sldLayoutId id="2147483707" r:id="rId18"/>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26" name="Picture 2" descr="C:\Users\x81870\Desktop\Project Winterfell\EY.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35276" y="6448728"/>
            <a:ext cx="342000" cy="2060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61938"/>
            <a:ext cx="8220075" cy="790575"/>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11288"/>
            <a:ext cx="8220075" cy="4503737"/>
          </a:xfrm>
          <a:prstGeom prst="rect">
            <a:avLst/>
          </a:prstGeom>
        </p:spPr>
        <p:txBody>
          <a:bodyPr vert="horz" lIns="0" tIns="0" rIns="0" bIns="0" rtlCol="0">
            <a:noAutofit/>
          </a:bodyPr>
          <a:lstStyle/>
          <a:p>
            <a:pPr lvl="0"/>
            <a:r>
              <a:rPr lang="en-US" dirty="0" smtClean="0"/>
              <a:t>Body text – Arial 24 point</a:t>
            </a:r>
          </a:p>
          <a:p>
            <a:pPr lvl="1"/>
            <a:r>
              <a:rPr lang="en-US" dirty="0" smtClean="0"/>
              <a:t>Heading – Arial 24 point bold</a:t>
            </a:r>
          </a:p>
          <a:p>
            <a:pPr lvl="2"/>
            <a:r>
              <a:rPr lang="en-US" dirty="0" smtClean="0"/>
              <a:t>Bullet 1 – Arial 24 point</a:t>
            </a:r>
          </a:p>
          <a:p>
            <a:pPr lvl="3"/>
            <a:r>
              <a:rPr lang="en-US" dirty="0" smtClean="0"/>
              <a:t>Bullet 2 – Arial 20 point</a:t>
            </a:r>
          </a:p>
          <a:p>
            <a:pPr lvl="4"/>
            <a:r>
              <a:rPr lang="en-US" dirty="0" smtClean="0"/>
              <a:t>Bullet 3 – Arial 18 point</a:t>
            </a:r>
            <a:endParaRPr lang="en-GB" dirty="0"/>
          </a:p>
        </p:txBody>
      </p:sp>
      <p:sp>
        <p:nvSpPr>
          <p:cNvPr id="4" name="Date Placeholder 3"/>
          <p:cNvSpPr>
            <a:spLocks noGrp="1"/>
          </p:cNvSpPr>
          <p:nvPr>
            <p:ph type="dt" sz="half" idx="2"/>
          </p:nvPr>
        </p:nvSpPr>
        <p:spPr>
          <a:xfrm>
            <a:off x="1304448" y="6432719"/>
            <a:ext cx="1477328" cy="159259"/>
          </a:xfrm>
          <a:prstGeom prst="rect">
            <a:avLst/>
          </a:prstGeom>
        </p:spPr>
        <p:txBody>
          <a:bodyPr vert="horz" lIns="0" tIns="0" rIns="0" bIns="0" rtlCol="0" anchor="ctr"/>
          <a:lstStyle>
            <a:lvl1pPr algn="l">
              <a:defRPr sz="1000">
                <a:solidFill>
                  <a:schemeClr val="tx1"/>
                </a:solidFill>
              </a:defRPr>
            </a:lvl1pPr>
          </a:lstStyle>
          <a:p>
            <a:pPr fontAlgn="base">
              <a:spcBef>
                <a:spcPct val="0"/>
              </a:spcBef>
              <a:spcAft>
                <a:spcPct val="0"/>
              </a:spcAft>
            </a:pPr>
            <a:fld id="{65645202-FF63-4910-BC14-FFCD65584762}" type="datetime4">
              <a:rPr lang="en-GB" smtClean="0">
                <a:solidFill>
                  <a:srgbClr val="808080"/>
                </a:solidFill>
              </a:rPr>
              <a:pPr fontAlgn="base">
                <a:spcBef>
                  <a:spcPct val="0"/>
                </a:spcBef>
                <a:spcAft>
                  <a:spcPct val="0"/>
                </a:spcAft>
              </a:pPr>
              <a:t>07 June 2019</a:t>
            </a:fld>
            <a:endParaRPr lang="en-GB" dirty="0">
              <a:solidFill>
                <a:srgbClr val="808080"/>
              </a:solidFill>
            </a:endParaRPr>
          </a:p>
        </p:txBody>
      </p:sp>
      <p:sp>
        <p:nvSpPr>
          <p:cNvPr id="5" name="Footer Placeholder 4"/>
          <p:cNvSpPr>
            <a:spLocks noGrp="1"/>
          </p:cNvSpPr>
          <p:nvPr>
            <p:ph type="ftr" sz="quarter" idx="3"/>
          </p:nvPr>
        </p:nvSpPr>
        <p:spPr>
          <a:xfrm>
            <a:off x="2873375" y="6432719"/>
            <a:ext cx="3384550" cy="159259"/>
          </a:xfrm>
          <a:prstGeom prst="rect">
            <a:avLst/>
          </a:prstGeom>
        </p:spPr>
        <p:txBody>
          <a:bodyPr vert="horz" lIns="0" tIns="0" rIns="0" bIns="0" rtlCol="0" anchor="ctr"/>
          <a:lstStyle>
            <a:lvl1pPr algn="l">
              <a:defRPr sz="1000">
                <a:solidFill>
                  <a:schemeClr val="tx1"/>
                </a:solidFill>
              </a:defRPr>
            </a:lvl1pPr>
          </a:lstStyle>
          <a:p>
            <a:pPr fontAlgn="base">
              <a:spcBef>
                <a:spcPct val="0"/>
              </a:spcBef>
              <a:spcAft>
                <a:spcPct val="0"/>
              </a:spcAft>
            </a:pPr>
            <a:r>
              <a:rPr lang="en-GB" dirty="0" smtClean="0">
                <a:solidFill>
                  <a:srgbClr val="808080"/>
                </a:solidFill>
              </a:rPr>
              <a:t>IFRS 9 - Classification</a:t>
            </a:r>
            <a:endParaRPr lang="en-GB" dirty="0">
              <a:solidFill>
                <a:srgbClr val="808080"/>
              </a:solidFill>
            </a:endParaRPr>
          </a:p>
        </p:txBody>
      </p:sp>
      <p:sp>
        <p:nvSpPr>
          <p:cNvPr id="6" name="Slide Number Placeholder 5"/>
          <p:cNvSpPr>
            <a:spLocks noGrp="1"/>
          </p:cNvSpPr>
          <p:nvPr>
            <p:ph type="sldNum" sz="quarter" idx="4"/>
          </p:nvPr>
        </p:nvSpPr>
        <p:spPr>
          <a:xfrm>
            <a:off x="468313" y="6432719"/>
            <a:ext cx="744537" cy="159259"/>
          </a:xfrm>
          <a:prstGeom prst="rect">
            <a:avLst/>
          </a:prstGeom>
        </p:spPr>
        <p:txBody>
          <a:bodyPr vert="horz" lIns="0" tIns="0" rIns="0" bIns="0" rtlCol="0" anchor="ctr"/>
          <a:lstStyle>
            <a:lvl1pPr algn="l">
              <a:defRPr sz="1000">
                <a:solidFill>
                  <a:schemeClr val="tx1"/>
                </a:solidFill>
              </a:defRPr>
            </a:lvl1pPr>
          </a:lstStyle>
          <a:p>
            <a:pPr fontAlgn="base">
              <a:spcBef>
                <a:spcPct val="0"/>
              </a:spcBef>
              <a:spcAft>
                <a:spcPct val="0"/>
              </a:spcAft>
            </a:pPr>
            <a:r>
              <a:rPr lang="en-GB" dirty="0" smtClean="0">
                <a:solidFill>
                  <a:srgbClr val="808080"/>
                </a:solidFill>
              </a:rPr>
              <a:t>Page </a:t>
            </a:r>
            <a:fld id="{E5A1EDF7-6110-42C0-A4FC-CB56AF1E2FBC}" type="slidenum">
              <a:rPr lang="en-GB" smtClean="0">
                <a:solidFill>
                  <a:srgbClr val="808080"/>
                </a:solidFill>
              </a:rPr>
              <a:pPr fontAlgn="base">
                <a:spcBef>
                  <a:spcPct val="0"/>
                </a:spcBef>
                <a:spcAft>
                  <a:spcPct val="0"/>
                </a:spcAft>
              </a:pPr>
              <a:t>‹#›</a:t>
            </a:fld>
            <a:endParaRPr lang="en-GB" dirty="0">
              <a:solidFill>
                <a:srgbClr val="808080"/>
              </a:solidFill>
            </a:endParaRPr>
          </a:p>
        </p:txBody>
      </p:sp>
      <p:sp>
        <p:nvSpPr>
          <p:cNvPr id="33" name="Line 11"/>
          <p:cNvSpPr>
            <a:spLocks noChangeShapeType="1"/>
          </p:cNvSpPr>
          <p:nvPr/>
        </p:nvSpPr>
        <p:spPr bwMode="auto">
          <a:xfrm>
            <a:off x="468313" y="6230938"/>
            <a:ext cx="8205787" cy="0"/>
          </a:xfrm>
          <a:prstGeom prst="line">
            <a:avLst/>
          </a:prstGeom>
          <a:noFill/>
          <a:ln w="19050">
            <a:solidFill>
              <a:schemeClr val="accent3"/>
            </a:solidFill>
            <a:round/>
            <a:headEnd/>
            <a:tailEnd/>
          </a:ln>
          <a:effectLst/>
        </p:spPr>
        <p:txBody>
          <a:bodyPr wrap="none" anchor="ctr"/>
          <a:lstStyle/>
          <a:p>
            <a:pPr fontAlgn="base">
              <a:spcBef>
                <a:spcPct val="0"/>
              </a:spcBef>
              <a:spcAft>
                <a:spcPct val="0"/>
              </a:spcAft>
            </a:pPr>
            <a:endParaRPr lang="en-GB" dirty="0">
              <a:solidFill>
                <a:srgbClr val="808080"/>
              </a:solidFill>
            </a:endParaRPr>
          </a:p>
        </p:txBody>
      </p:sp>
      <p:sp>
        <p:nvSpPr>
          <p:cNvPr id="34" name="Line 34"/>
          <p:cNvSpPr>
            <a:spLocks noChangeShapeType="1"/>
          </p:cNvSpPr>
          <p:nvPr/>
        </p:nvSpPr>
        <p:spPr bwMode="auto">
          <a:xfrm>
            <a:off x="468313" y="185738"/>
            <a:ext cx="8205787" cy="0"/>
          </a:xfrm>
          <a:prstGeom prst="line">
            <a:avLst/>
          </a:prstGeom>
          <a:noFill/>
          <a:ln w="19050">
            <a:solidFill>
              <a:schemeClr val="accent2"/>
            </a:solidFill>
            <a:round/>
            <a:headEnd/>
            <a:tailEnd/>
          </a:ln>
          <a:effectLst/>
        </p:spPr>
        <p:txBody>
          <a:bodyPr wrap="none" anchor="ctr"/>
          <a:lstStyle/>
          <a:p>
            <a:pPr fontAlgn="base">
              <a:spcBef>
                <a:spcPct val="0"/>
              </a:spcBef>
              <a:spcAft>
                <a:spcPct val="0"/>
              </a:spcAft>
            </a:pPr>
            <a:endParaRPr lang="en-GB" dirty="0">
              <a:solidFill>
                <a:srgbClr val="808080"/>
              </a:solidFill>
            </a:endParaRPr>
          </a:p>
        </p:txBody>
      </p:sp>
      <p:sp>
        <p:nvSpPr>
          <p:cNvPr id="35" name="Line 35"/>
          <p:cNvSpPr>
            <a:spLocks noChangeShapeType="1"/>
          </p:cNvSpPr>
          <p:nvPr/>
        </p:nvSpPr>
        <p:spPr bwMode="auto">
          <a:xfrm>
            <a:off x="468313" y="1052736"/>
            <a:ext cx="8205787" cy="0"/>
          </a:xfrm>
          <a:prstGeom prst="line">
            <a:avLst/>
          </a:prstGeom>
          <a:noFill/>
          <a:ln w="25400">
            <a:solidFill>
              <a:schemeClr val="accent1"/>
            </a:solidFill>
            <a:round/>
            <a:headEnd/>
            <a:tailEnd/>
          </a:ln>
          <a:effectLst/>
        </p:spPr>
        <p:txBody>
          <a:bodyPr wrap="none" anchor="ctr"/>
          <a:lstStyle/>
          <a:p>
            <a:pPr fontAlgn="base">
              <a:spcBef>
                <a:spcPct val="0"/>
              </a:spcBef>
              <a:spcAft>
                <a:spcPct val="0"/>
              </a:spcAft>
            </a:pPr>
            <a:endParaRPr lang="en-GB" dirty="0">
              <a:solidFill>
                <a:srgbClr val="808080"/>
              </a:solidFill>
            </a:endParaRPr>
          </a:p>
        </p:txBody>
      </p:sp>
      <p:pic>
        <p:nvPicPr>
          <p:cNvPr id="17" name="Picture 2"/>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4056" t="2338" r="87690" b="86318"/>
          <a:stretch/>
        </p:blipFill>
        <p:spPr bwMode="auto">
          <a:xfrm>
            <a:off x="-2471365" y="1413570"/>
            <a:ext cx="2264229" cy="972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userDrawn="1"/>
        </p:nvSpPr>
        <p:spPr>
          <a:xfrm>
            <a:off x="-3348880" y="44624"/>
            <a:ext cx="3181771" cy="1224000"/>
          </a:xfrm>
          <a:prstGeom prst="rect">
            <a:avLst/>
          </a:prstGeom>
          <a:solidFill>
            <a:srgbClr val="FFE87F"/>
          </a:solidFill>
        </p:spPr>
        <p:txBody>
          <a:bodyPr wrap="square" lIns="36000" tIns="36576" rIns="36000" bIns="36000" rtlCol="0">
            <a:noAutofit/>
          </a:bodyPr>
          <a:lstStyle/>
          <a:p>
            <a:pPr fontAlgn="base">
              <a:spcBef>
                <a:spcPct val="0"/>
              </a:spcBef>
              <a:spcAft>
                <a:spcPts val="200"/>
              </a:spcAft>
              <a:buClr>
                <a:srgbClr val="FFD200"/>
              </a:buClr>
              <a:buSzPct val="70000"/>
            </a:pPr>
            <a:r>
              <a:rPr lang="en-US" sz="1200" b="1" dirty="0" smtClean="0">
                <a:solidFill>
                  <a:srgbClr val="808080"/>
                </a:solidFill>
              </a:rPr>
              <a:t>About color themes</a:t>
            </a:r>
          </a:p>
          <a:p>
            <a:pPr marL="347663" fontAlgn="base">
              <a:spcBef>
                <a:spcPct val="0"/>
              </a:spcBef>
              <a:spcAft>
                <a:spcPts val="200"/>
              </a:spcAft>
              <a:buSzPct val="100000"/>
            </a:pPr>
            <a:r>
              <a:rPr lang="en-US" sz="1000" b="1" dirty="0" smtClean="0">
                <a:solidFill>
                  <a:srgbClr val="808080"/>
                </a:solidFill>
              </a:rPr>
              <a:t>Choose the appropriate design theme for your presentation. </a:t>
            </a:r>
            <a:r>
              <a:rPr lang="en-US" sz="1000" dirty="0" smtClean="0">
                <a:solidFill>
                  <a:srgbClr val="808080"/>
                </a:solidFill>
              </a:rPr>
              <a:t>The first two options on the design tab are correct EY themes, these two are the only ones that should be used. (1) dark backgrounds for onscreen; (2) light backgrounds for handouts.</a:t>
            </a:r>
          </a:p>
        </p:txBody>
      </p:sp>
      <p:sp>
        <p:nvSpPr>
          <p:cNvPr id="19" name="Rectangle 18"/>
          <p:cNvSpPr/>
          <p:nvPr userDrawn="1"/>
        </p:nvSpPr>
        <p:spPr>
          <a:xfrm>
            <a:off x="-2484784" y="1648346"/>
            <a:ext cx="1525587" cy="684076"/>
          </a:xfrm>
          <a:prstGeom prst="rect">
            <a:avLst/>
          </a:prstGeom>
          <a:noFill/>
          <a:ln w="25400">
            <a:solidFill>
              <a:srgbClr val="F04C3E"/>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fontAlgn="base">
              <a:spcBef>
                <a:spcPct val="0"/>
              </a:spcBef>
              <a:spcAft>
                <a:spcPct val="0"/>
              </a:spcAft>
            </a:pPr>
            <a:endParaRPr lang="en-GB" sz="1200" dirty="0">
              <a:solidFill>
                <a:srgbClr val="808080"/>
              </a:solidFill>
            </a:endParaRPr>
          </a:p>
        </p:txBody>
      </p:sp>
      <p:sp>
        <p:nvSpPr>
          <p:cNvPr id="20" name="Oval 19"/>
          <p:cNvSpPr/>
          <p:nvPr userDrawn="1"/>
        </p:nvSpPr>
        <p:spPr>
          <a:xfrm>
            <a:off x="-2556792" y="1540334"/>
            <a:ext cx="237744" cy="237744"/>
          </a:xfrm>
          <a:prstGeom prst="ellipse">
            <a:avLst/>
          </a:prstGeom>
          <a:solidFill>
            <a:srgbClr val="F04C3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base">
              <a:spcBef>
                <a:spcPct val="0"/>
              </a:spcBef>
              <a:spcAft>
                <a:spcPct val="0"/>
              </a:spcAft>
            </a:pPr>
            <a:r>
              <a:rPr lang="en-US" sz="1200" b="1" dirty="0" smtClean="0">
                <a:solidFill>
                  <a:srgbClr val="FFFFFF"/>
                </a:solidFill>
              </a:rPr>
              <a:t>1</a:t>
            </a:r>
            <a:endParaRPr lang="en-US" sz="1200" b="1" dirty="0">
              <a:solidFill>
                <a:srgbClr val="FFFFFF"/>
              </a:solidFill>
            </a:endParaRPr>
          </a:p>
        </p:txBody>
      </p:sp>
      <p:sp>
        <p:nvSpPr>
          <p:cNvPr id="21" name="Oval 20"/>
          <p:cNvSpPr/>
          <p:nvPr userDrawn="1"/>
        </p:nvSpPr>
        <p:spPr>
          <a:xfrm>
            <a:off x="-3298592" y="307994"/>
            <a:ext cx="237744" cy="237744"/>
          </a:xfrm>
          <a:prstGeom prst="ellipse">
            <a:avLst/>
          </a:prstGeom>
          <a:solidFill>
            <a:srgbClr val="F04C3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base">
              <a:spcBef>
                <a:spcPct val="0"/>
              </a:spcBef>
              <a:spcAft>
                <a:spcPct val="0"/>
              </a:spcAft>
            </a:pPr>
            <a:r>
              <a:rPr lang="en-US" sz="1200" b="1" dirty="0" smtClean="0">
                <a:solidFill>
                  <a:srgbClr val="FFFFFF"/>
                </a:solidFill>
              </a:rPr>
              <a:t>!</a:t>
            </a:r>
            <a:endParaRPr lang="en-US" sz="1200" b="1" dirty="0">
              <a:solidFill>
                <a:srgbClr val="FFFFFF"/>
              </a:solidFill>
            </a:endParaRPr>
          </a:p>
        </p:txBody>
      </p:sp>
      <p:sp>
        <p:nvSpPr>
          <p:cNvPr id="22" name="Oval 21"/>
          <p:cNvSpPr/>
          <p:nvPr userDrawn="1"/>
        </p:nvSpPr>
        <p:spPr>
          <a:xfrm>
            <a:off x="-1764704" y="1540334"/>
            <a:ext cx="237744" cy="237744"/>
          </a:xfrm>
          <a:prstGeom prst="ellipse">
            <a:avLst/>
          </a:prstGeom>
          <a:solidFill>
            <a:srgbClr val="F04C3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fontAlgn="base">
              <a:spcBef>
                <a:spcPct val="0"/>
              </a:spcBef>
              <a:spcAft>
                <a:spcPct val="0"/>
              </a:spcAft>
            </a:pPr>
            <a:r>
              <a:rPr lang="en-US" sz="1200" b="1" dirty="0" smtClean="0">
                <a:solidFill>
                  <a:srgbClr val="FFFFFF"/>
                </a:solidFill>
              </a:rPr>
              <a:t>2</a:t>
            </a:r>
            <a:endParaRPr lang="en-US" sz="1200" b="1" dirty="0">
              <a:solidFill>
                <a:srgbClr val="FFFFFF"/>
              </a:solidFill>
            </a:endParaRPr>
          </a:p>
        </p:txBody>
      </p:sp>
    </p:spTree>
    <p:extLst>
      <p:ext uri="{BB962C8B-B14F-4D97-AF65-F5344CB8AC3E}">
        <p14:creationId xmlns:p14="http://schemas.microsoft.com/office/powerpoint/2010/main" val="2343856827"/>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spcBef>
          <a:spcPts val="600"/>
        </a:spcBef>
        <a:buFontTx/>
        <a:buNone/>
        <a:defRPr sz="2400" kern="1200">
          <a:solidFill>
            <a:schemeClr val="tx1"/>
          </a:solidFill>
          <a:latin typeface="+mn-lt"/>
          <a:ea typeface="+mn-ea"/>
          <a:cs typeface="+mn-cs"/>
        </a:defRPr>
      </a:lvl1pPr>
      <a:lvl2pPr marL="0" indent="0" algn="l" defTabSz="914400" rtl="0" eaLnBrk="1" latinLnBrk="0" hangingPunct="1">
        <a:spcBef>
          <a:spcPts val="600"/>
        </a:spcBef>
        <a:buFontTx/>
        <a:buNone/>
        <a:defRPr sz="2400" b="1" kern="1200" baseline="0">
          <a:solidFill>
            <a:schemeClr val="tx2"/>
          </a:solidFill>
          <a:latin typeface="+mn-lt"/>
          <a:ea typeface="+mn-ea"/>
          <a:cs typeface="+mn-cs"/>
        </a:defRPr>
      </a:lvl2pPr>
      <a:lvl3pPr marL="355600" indent="-355600" algn="l" defTabSz="914400" rtl="0" eaLnBrk="1" latinLnBrk="0" hangingPunct="1">
        <a:spcBef>
          <a:spcPts val="600"/>
        </a:spcBef>
        <a:buClr>
          <a:schemeClr val="accent2"/>
        </a:buClr>
        <a:buSzPct val="70000"/>
        <a:buFont typeface="Arial" pitchFamily="34" charset="0"/>
        <a:buChar char="►"/>
        <a:defRPr sz="2400" kern="1200" baseline="0">
          <a:solidFill>
            <a:schemeClr val="tx1"/>
          </a:solidFill>
          <a:latin typeface="+mn-lt"/>
          <a:ea typeface="+mn-ea"/>
          <a:cs typeface="+mn-cs"/>
        </a:defRPr>
      </a:lvl3pPr>
      <a:lvl4pPr marL="692150" indent="-330200" algn="l" defTabSz="914400" rtl="0" eaLnBrk="1" latinLnBrk="0" hangingPunct="1">
        <a:spcBef>
          <a:spcPts val="600"/>
        </a:spcBef>
        <a:buClr>
          <a:schemeClr val="accent2"/>
        </a:buClr>
        <a:buSzPct val="70000"/>
        <a:buFont typeface="Arial" pitchFamily="34" charset="0"/>
        <a:buChar char="►"/>
        <a:defRPr sz="2000" kern="1200" baseline="0">
          <a:solidFill>
            <a:schemeClr val="tx1"/>
          </a:solidFill>
          <a:latin typeface="+mn-lt"/>
          <a:ea typeface="+mn-ea"/>
          <a:cs typeface="+mn-cs"/>
        </a:defRPr>
      </a:lvl4pPr>
      <a:lvl5pPr marL="1035050" indent="-317500" algn="l" defTabSz="914400" rtl="0" eaLnBrk="1" latinLnBrk="0" hangingPunct="1">
        <a:spcBef>
          <a:spcPts val="600"/>
        </a:spcBef>
        <a:buClr>
          <a:schemeClr val="accent2"/>
        </a:buClr>
        <a:buSzPct val="70000"/>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lgn="l">
              <a:defRPr sz="1100">
                <a:solidFill>
                  <a:schemeClr val="bg1"/>
                </a:solidFill>
              </a:defRPr>
            </a:lvl1pPr>
          </a:lstStyle>
          <a:p>
            <a:r>
              <a:rPr lang="en-GB" dirty="0" smtClean="0">
                <a:solidFill>
                  <a:srgbClr val="808080"/>
                </a:solidFill>
              </a:rPr>
              <a:t>Presentation title</a:t>
            </a:r>
            <a:endParaRPr lang="en-GB" dirty="0">
              <a:solidFill>
                <a:srgbClr val="808080"/>
              </a:solidFill>
            </a:endParaRPr>
          </a:p>
        </p:txBody>
      </p:sp>
      <p:sp>
        <p:nvSpPr>
          <p:cNvPr id="7" name="TextBox 6"/>
          <p:cNvSpPr txBox="1"/>
          <p:nvPr/>
        </p:nvSpPr>
        <p:spPr>
          <a:xfrm>
            <a:off x="457200" y="6415200"/>
            <a:ext cx="720000" cy="198000"/>
          </a:xfrm>
          <a:prstGeom prst="rect">
            <a:avLst/>
          </a:prstGeom>
          <a:noFill/>
        </p:spPr>
        <p:txBody>
          <a:bodyPr wrap="square" lIns="0" tIns="0" rIns="0" bIns="0" rtlCol="0">
            <a:noAutofit/>
          </a:bodyPr>
          <a:lstStyle/>
          <a:p>
            <a:r>
              <a:rPr lang="en-GB" sz="1100" dirty="0" smtClean="0">
                <a:solidFill>
                  <a:srgbClr val="808080"/>
                </a:solidFill>
              </a:rPr>
              <a:t>Page </a:t>
            </a:r>
            <a:fld id="{9AE4D82F-B047-469B-AC52-A46321747EAF}" type="slidenum">
              <a:rPr lang="en-GB" sz="1100" smtClean="0">
                <a:solidFill>
                  <a:srgbClr val="808080"/>
                </a:solidFill>
              </a:rPr>
              <a:pPr/>
              <a:t>‹#›</a:t>
            </a:fld>
            <a:endParaRPr lang="en-GB" sz="1100" dirty="0">
              <a:solidFill>
                <a:srgbClr val="808080"/>
              </a:solidFill>
            </a:endParaRPr>
          </a:p>
        </p:txBody>
      </p:sp>
      <p:grpSp>
        <p:nvGrpSpPr>
          <p:cNvPr id="8" name="Group 7"/>
          <p:cNvGrpSpPr/>
          <p:nvPr/>
        </p:nvGrpSpPr>
        <p:grpSpPr bwMode="gray">
          <a:xfrm>
            <a:off x="8348663" y="6450013"/>
            <a:ext cx="338137"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extLst>
      <p:ext uri="{BB962C8B-B14F-4D97-AF65-F5344CB8AC3E}">
        <p14:creationId xmlns:p14="http://schemas.microsoft.com/office/powerpoint/2010/main" val="88300214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Lst>
  <p:transition spd="slow"/>
  <p:hf sldNum="0" hdr="0" dt="0"/>
  <p:txStyles>
    <p:titleStyle>
      <a:lvl1pPr algn="l" defTabSz="914400"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26" name="Picture 2" descr="C:\Users\x81870\Desktop\Project Winterfell\EY.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35276" y="6448728"/>
            <a:ext cx="342000" cy="2060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61938"/>
            <a:ext cx="8220075" cy="790575"/>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11288"/>
            <a:ext cx="8220075" cy="4503737"/>
          </a:xfrm>
          <a:prstGeom prst="rect">
            <a:avLst/>
          </a:prstGeom>
        </p:spPr>
        <p:txBody>
          <a:bodyPr vert="horz" lIns="0" tIns="0" rIns="0" bIns="0" rtlCol="0">
            <a:noAutofit/>
          </a:bodyPr>
          <a:lstStyle/>
          <a:p>
            <a:pPr lvl="0"/>
            <a:r>
              <a:rPr lang="en-US" dirty="0" smtClean="0"/>
              <a:t>Body text – Arial 24 point</a:t>
            </a:r>
          </a:p>
          <a:p>
            <a:pPr lvl="1"/>
            <a:r>
              <a:rPr lang="en-US" dirty="0" smtClean="0"/>
              <a:t>Heading – Arial 24 point bold</a:t>
            </a:r>
          </a:p>
          <a:p>
            <a:pPr lvl="2"/>
            <a:r>
              <a:rPr lang="en-US" dirty="0" smtClean="0"/>
              <a:t>Bullet 1 – Arial 24 point</a:t>
            </a:r>
          </a:p>
          <a:p>
            <a:pPr lvl="3"/>
            <a:r>
              <a:rPr lang="en-US" dirty="0" smtClean="0"/>
              <a:t>Bullet 2 – Arial 20 point</a:t>
            </a:r>
          </a:p>
          <a:p>
            <a:pPr lvl="4"/>
            <a:r>
              <a:rPr lang="en-US" dirty="0" smtClean="0"/>
              <a:t>Bullet 3 – Arial 18 point</a:t>
            </a:r>
            <a:endParaRPr lang="en-GB" dirty="0"/>
          </a:p>
        </p:txBody>
      </p:sp>
      <p:sp>
        <p:nvSpPr>
          <p:cNvPr id="4" name="Date Placeholder 3"/>
          <p:cNvSpPr>
            <a:spLocks noGrp="1"/>
          </p:cNvSpPr>
          <p:nvPr>
            <p:ph type="dt" sz="half" idx="2"/>
          </p:nvPr>
        </p:nvSpPr>
        <p:spPr>
          <a:xfrm>
            <a:off x="1304448" y="6432719"/>
            <a:ext cx="1477328" cy="159259"/>
          </a:xfrm>
          <a:prstGeom prst="rect">
            <a:avLst/>
          </a:prstGeom>
        </p:spPr>
        <p:txBody>
          <a:bodyPr vert="horz" lIns="0" tIns="0" rIns="0" bIns="0" rtlCol="0" anchor="ctr"/>
          <a:lstStyle>
            <a:lvl1pPr algn="l">
              <a:defRPr sz="1000">
                <a:solidFill>
                  <a:schemeClr val="tx1"/>
                </a:solidFill>
              </a:defRPr>
            </a:lvl1pPr>
          </a:lstStyle>
          <a:p>
            <a:r>
              <a:rPr lang="en-US" dirty="0" smtClean="0">
                <a:solidFill>
                  <a:srgbClr val="808080"/>
                </a:solidFill>
              </a:rPr>
              <a:t>July 2014</a:t>
            </a:r>
            <a:endParaRPr lang="en-GB" dirty="0">
              <a:solidFill>
                <a:srgbClr val="808080"/>
              </a:solidFill>
            </a:endParaRPr>
          </a:p>
        </p:txBody>
      </p:sp>
      <p:sp>
        <p:nvSpPr>
          <p:cNvPr id="5" name="Footer Placeholder 4"/>
          <p:cNvSpPr>
            <a:spLocks noGrp="1"/>
          </p:cNvSpPr>
          <p:nvPr>
            <p:ph type="ftr" sz="quarter" idx="3"/>
          </p:nvPr>
        </p:nvSpPr>
        <p:spPr>
          <a:xfrm>
            <a:off x="2873375" y="6432719"/>
            <a:ext cx="3384550" cy="159259"/>
          </a:xfrm>
          <a:prstGeom prst="rect">
            <a:avLst/>
          </a:prstGeom>
        </p:spPr>
        <p:txBody>
          <a:bodyPr vert="horz" lIns="0" tIns="0" rIns="0" bIns="0" rtlCol="0" anchor="ctr"/>
          <a:lstStyle>
            <a:lvl1pPr algn="l">
              <a:defRPr sz="1000">
                <a:solidFill>
                  <a:schemeClr val="tx1"/>
                </a:solidFill>
              </a:defRPr>
            </a:lvl1pPr>
          </a:lstStyle>
          <a:p>
            <a:r>
              <a:rPr lang="en-NZ" dirty="0" smtClean="0">
                <a:solidFill>
                  <a:srgbClr val="808080"/>
                </a:solidFill>
              </a:rPr>
              <a:t>Hedge accounting under IFRS 9</a:t>
            </a:r>
            <a:endParaRPr lang="en-GB" dirty="0" smtClean="0">
              <a:solidFill>
                <a:srgbClr val="808080"/>
              </a:solidFill>
            </a:endParaRPr>
          </a:p>
        </p:txBody>
      </p:sp>
      <p:sp>
        <p:nvSpPr>
          <p:cNvPr id="6" name="Slide Number Placeholder 5"/>
          <p:cNvSpPr>
            <a:spLocks noGrp="1"/>
          </p:cNvSpPr>
          <p:nvPr>
            <p:ph type="sldNum" sz="quarter" idx="4"/>
          </p:nvPr>
        </p:nvSpPr>
        <p:spPr>
          <a:xfrm>
            <a:off x="468313" y="6432719"/>
            <a:ext cx="744537" cy="159259"/>
          </a:xfrm>
          <a:prstGeom prst="rect">
            <a:avLst/>
          </a:prstGeom>
        </p:spPr>
        <p:txBody>
          <a:bodyPr vert="horz" lIns="0" tIns="0" rIns="0" bIns="0" rtlCol="0" anchor="ctr"/>
          <a:lstStyle>
            <a:lvl1pPr algn="l">
              <a:defRPr sz="1000">
                <a:solidFill>
                  <a:schemeClr val="tx1"/>
                </a:solidFill>
              </a:defRPr>
            </a:lvl1pPr>
          </a:lstStyle>
          <a:p>
            <a:r>
              <a:rPr lang="en-GB" dirty="0" smtClean="0">
                <a:solidFill>
                  <a:srgbClr val="808080"/>
                </a:solidFill>
              </a:rPr>
              <a:t>Page </a:t>
            </a:r>
            <a:fld id="{E5A1EDF7-6110-42C0-A4FC-CB56AF1E2FBC}" type="slidenum">
              <a:rPr lang="en-GB" smtClean="0">
                <a:solidFill>
                  <a:srgbClr val="808080"/>
                </a:solidFill>
              </a:rPr>
              <a:pPr/>
              <a:t>‹#›</a:t>
            </a:fld>
            <a:endParaRPr lang="en-GB" dirty="0">
              <a:solidFill>
                <a:srgbClr val="808080"/>
              </a:solidFill>
            </a:endParaRPr>
          </a:p>
        </p:txBody>
      </p:sp>
      <p:sp>
        <p:nvSpPr>
          <p:cNvPr id="33" name="Line 11"/>
          <p:cNvSpPr>
            <a:spLocks noChangeShapeType="1"/>
          </p:cNvSpPr>
          <p:nvPr/>
        </p:nvSpPr>
        <p:spPr bwMode="auto">
          <a:xfrm>
            <a:off x="468313" y="6230938"/>
            <a:ext cx="8205787" cy="0"/>
          </a:xfrm>
          <a:prstGeom prst="line">
            <a:avLst/>
          </a:prstGeom>
          <a:noFill/>
          <a:ln w="19050">
            <a:solidFill>
              <a:schemeClr val="accent3"/>
            </a:solidFill>
            <a:round/>
            <a:headEnd/>
            <a:tailEnd/>
          </a:ln>
          <a:effectLst/>
        </p:spPr>
        <p:txBody>
          <a:bodyPr wrap="none" anchor="ctr"/>
          <a:lstStyle/>
          <a:p>
            <a:endParaRPr lang="en-GB" dirty="0">
              <a:solidFill>
                <a:srgbClr val="808080"/>
              </a:solidFill>
            </a:endParaRPr>
          </a:p>
        </p:txBody>
      </p:sp>
      <p:sp>
        <p:nvSpPr>
          <p:cNvPr id="34" name="Line 34"/>
          <p:cNvSpPr>
            <a:spLocks noChangeShapeType="1"/>
          </p:cNvSpPr>
          <p:nvPr/>
        </p:nvSpPr>
        <p:spPr bwMode="auto">
          <a:xfrm>
            <a:off x="468313" y="185738"/>
            <a:ext cx="8205787" cy="0"/>
          </a:xfrm>
          <a:prstGeom prst="line">
            <a:avLst/>
          </a:prstGeom>
          <a:noFill/>
          <a:ln w="19050">
            <a:solidFill>
              <a:schemeClr val="accent2"/>
            </a:solidFill>
            <a:round/>
            <a:headEnd/>
            <a:tailEnd/>
          </a:ln>
          <a:effectLst/>
        </p:spPr>
        <p:txBody>
          <a:bodyPr wrap="none" anchor="ctr"/>
          <a:lstStyle/>
          <a:p>
            <a:endParaRPr lang="en-GB" dirty="0">
              <a:solidFill>
                <a:srgbClr val="808080"/>
              </a:solidFill>
            </a:endParaRPr>
          </a:p>
        </p:txBody>
      </p:sp>
      <p:sp>
        <p:nvSpPr>
          <p:cNvPr id="35" name="Line 35"/>
          <p:cNvSpPr>
            <a:spLocks noChangeShapeType="1"/>
          </p:cNvSpPr>
          <p:nvPr/>
        </p:nvSpPr>
        <p:spPr bwMode="auto">
          <a:xfrm>
            <a:off x="468313" y="1052736"/>
            <a:ext cx="8205787" cy="0"/>
          </a:xfrm>
          <a:prstGeom prst="line">
            <a:avLst/>
          </a:prstGeom>
          <a:noFill/>
          <a:ln w="25400">
            <a:solidFill>
              <a:schemeClr val="accent1"/>
            </a:solidFill>
            <a:round/>
            <a:headEnd/>
            <a:tailEnd/>
          </a:ln>
          <a:effectLst/>
        </p:spPr>
        <p:txBody>
          <a:bodyPr wrap="none" anchor="ctr"/>
          <a:lstStyle/>
          <a:p>
            <a:endParaRPr lang="en-GB" dirty="0">
              <a:solidFill>
                <a:srgbClr val="808080"/>
              </a:solidFill>
            </a:endParaRPr>
          </a:p>
        </p:txBody>
      </p:sp>
      <p:pic>
        <p:nvPicPr>
          <p:cNvPr id="17"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l="4056" t="2338" r="87690" b="86318"/>
          <a:stretch/>
        </p:blipFill>
        <p:spPr bwMode="auto">
          <a:xfrm>
            <a:off x="-2471365" y="1413570"/>
            <a:ext cx="2264229" cy="972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348880" y="44624"/>
            <a:ext cx="3181771" cy="1224000"/>
          </a:xfrm>
          <a:prstGeom prst="rect">
            <a:avLst/>
          </a:prstGeom>
          <a:solidFill>
            <a:srgbClr val="FFE87F"/>
          </a:solidFill>
        </p:spPr>
        <p:txBody>
          <a:bodyPr wrap="square" lIns="36000" tIns="36576" rIns="36000" bIns="36000" rtlCol="0">
            <a:noAutofit/>
          </a:bodyPr>
          <a:lstStyle/>
          <a:p>
            <a:pPr>
              <a:spcAft>
                <a:spcPts val="200"/>
              </a:spcAft>
              <a:buClr>
                <a:srgbClr val="FFD200"/>
              </a:buClr>
              <a:buSzPct val="70000"/>
            </a:pPr>
            <a:r>
              <a:rPr lang="en-US" sz="1200" b="1" dirty="0" smtClean="0">
                <a:solidFill>
                  <a:srgbClr val="808080"/>
                </a:solidFill>
              </a:rPr>
              <a:t>About color themes</a:t>
            </a:r>
          </a:p>
          <a:p>
            <a:pPr marL="347663">
              <a:spcAft>
                <a:spcPts val="200"/>
              </a:spcAft>
              <a:buSzPct val="100000"/>
            </a:pPr>
            <a:r>
              <a:rPr lang="en-US" sz="1000" b="1" dirty="0" smtClean="0">
                <a:solidFill>
                  <a:srgbClr val="808080"/>
                </a:solidFill>
              </a:rPr>
              <a:t>Choose the appropriate design theme for your presentation. </a:t>
            </a:r>
            <a:r>
              <a:rPr lang="en-US" sz="1000" dirty="0" smtClean="0">
                <a:solidFill>
                  <a:srgbClr val="808080"/>
                </a:solidFill>
              </a:rPr>
              <a:t>The first two options on the design tab are correct EY themes, these two are the only ones that should be used. (1) dark backgrounds for onscreen; (2) light backgrounds for handouts.</a:t>
            </a:r>
          </a:p>
        </p:txBody>
      </p:sp>
      <p:sp>
        <p:nvSpPr>
          <p:cNvPr id="19" name="Rectangle 18"/>
          <p:cNvSpPr/>
          <p:nvPr/>
        </p:nvSpPr>
        <p:spPr>
          <a:xfrm>
            <a:off x="-2484784" y="1648346"/>
            <a:ext cx="1525587" cy="684076"/>
          </a:xfrm>
          <a:prstGeom prst="rect">
            <a:avLst/>
          </a:prstGeom>
          <a:noFill/>
          <a:ln w="25400">
            <a:solidFill>
              <a:srgbClr val="F04C3E"/>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dirty="0">
              <a:solidFill>
                <a:srgbClr val="808080"/>
              </a:solidFill>
            </a:endParaRPr>
          </a:p>
        </p:txBody>
      </p:sp>
      <p:sp>
        <p:nvSpPr>
          <p:cNvPr id="20" name="Oval 19"/>
          <p:cNvSpPr/>
          <p:nvPr/>
        </p:nvSpPr>
        <p:spPr>
          <a:xfrm>
            <a:off x="-2556792" y="1540334"/>
            <a:ext cx="237744" cy="237744"/>
          </a:xfrm>
          <a:prstGeom prst="ellipse">
            <a:avLst/>
          </a:prstGeom>
          <a:solidFill>
            <a:srgbClr val="F04C3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b="1" dirty="0" smtClean="0">
                <a:solidFill>
                  <a:srgbClr val="FFFFFF"/>
                </a:solidFill>
              </a:rPr>
              <a:t>1</a:t>
            </a:r>
            <a:endParaRPr lang="en-US" sz="1200" b="1" dirty="0">
              <a:solidFill>
                <a:srgbClr val="FFFFFF"/>
              </a:solidFill>
            </a:endParaRPr>
          </a:p>
        </p:txBody>
      </p:sp>
      <p:sp>
        <p:nvSpPr>
          <p:cNvPr id="21" name="Oval 20"/>
          <p:cNvSpPr/>
          <p:nvPr/>
        </p:nvSpPr>
        <p:spPr>
          <a:xfrm>
            <a:off x="-3298592" y="307994"/>
            <a:ext cx="237744" cy="237744"/>
          </a:xfrm>
          <a:prstGeom prst="ellipse">
            <a:avLst/>
          </a:prstGeom>
          <a:solidFill>
            <a:srgbClr val="F04C3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b="1" dirty="0" smtClean="0">
                <a:solidFill>
                  <a:srgbClr val="FFFFFF"/>
                </a:solidFill>
              </a:rPr>
              <a:t>!</a:t>
            </a:r>
            <a:endParaRPr lang="en-US" sz="1200" b="1" dirty="0">
              <a:solidFill>
                <a:srgbClr val="FFFFFF"/>
              </a:solidFill>
            </a:endParaRPr>
          </a:p>
        </p:txBody>
      </p:sp>
      <p:sp>
        <p:nvSpPr>
          <p:cNvPr id="22" name="Oval 21"/>
          <p:cNvSpPr/>
          <p:nvPr/>
        </p:nvSpPr>
        <p:spPr>
          <a:xfrm>
            <a:off x="-1764704" y="1540334"/>
            <a:ext cx="237744" cy="237744"/>
          </a:xfrm>
          <a:prstGeom prst="ellipse">
            <a:avLst/>
          </a:prstGeom>
          <a:solidFill>
            <a:srgbClr val="F04C3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b="1" dirty="0" smtClean="0">
                <a:solidFill>
                  <a:srgbClr val="FFFFFF"/>
                </a:solidFill>
              </a:rPr>
              <a:t>2</a:t>
            </a:r>
            <a:endParaRPr lang="en-US" sz="1200" b="1" dirty="0">
              <a:solidFill>
                <a:srgbClr val="FFFFFF"/>
              </a:solidFill>
            </a:endParaRPr>
          </a:p>
        </p:txBody>
      </p:sp>
    </p:spTree>
    <p:extLst>
      <p:ext uri="{BB962C8B-B14F-4D97-AF65-F5344CB8AC3E}">
        <p14:creationId xmlns:p14="http://schemas.microsoft.com/office/powerpoint/2010/main" val="1744423802"/>
      </p:ext>
    </p:extLst>
  </p:cSld>
  <p:clrMap bg1="dk1" tx1="lt1" bg2="dk2"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spcBef>
          <a:spcPts val="600"/>
        </a:spcBef>
        <a:buFontTx/>
        <a:buNone/>
        <a:defRPr sz="2400" kern="1200">
          <a:solidFill>
            <a:schemeClr val="tx1"/>
          </a:solidFill>
          <a:latin typeface="+mn-lt"/>
          <a:ea typeface="+mn-ea"/>
          <a:cs typeface="+mn-cs"/>
        </a:defRPr>
      </a:lvl1pPr>
      <a:lvl2pPr marL="0" indent="0" algn="l" defTabSz="914400" rtl="0" eaLnBrk="1" latinLnBrk="0" hangingPunct="1">
        <a:spcBef>
          <a:spcPts val="600"/>
        </a:spcBef>
        <a:buFontTx/>
        <a:buNone/>
        <a:defRPr sz="2400" b="1" kern="1200" baseline="0">
          <a:solidFill>
            <a:schemeClr val="tx2"/>
          </a:solidFill>
          <a:latin typeface="+mn-lt"/>
          <a:ea typeface="+mn-ea"/>
          <a:cs typeface="+mn-cs"/>
        </a:defRPr>
      </a:lvl2pPr>
      <a:lvl3pPr marL="355600" indent="-355600" algn="l" defTabSz="914400" rtl="0" eaLnBrk="1" latinLnBrk="0" hangingPunct="1">
        <a:spcBef>
          <a:spcPts val="600"/>
        </a:spcBef>
        <a:buClr>
          <a:schemeClr val="accent2"/>
        </a:buClr>
        <a:buSzPct val="70000"/>
        <a:buFont typeface="Arial" pitchFamily="34" charset="0"/>
        <a:buChar char="►"/>
        <a:defRPr sz="2400" kern="1200" baseline="0">
          <a:solidFill>
            <a:schemeClr val="tx1"/>
          </a:solidFill>
          <a:latin typeface="+mn-lt"/>
          <a:ea typeface="+mn-ea"/>
          <a:cs typeface="+mn-cs"/>
        </a:defRPr>
      </a:lvl3pPr>
      <a:lvl4pPr marL="692150" indent="-330200" algn="l" defTabSz="914400" rtl="0" eaLnBrk="1" latinLnBrk="0" hangingPunct="1">
        <a:spcBef>
          <a:spcPts val="600"/>
        </a:spcBef>
        <a:buClr>
          <a:schemeClr val="accent2"/>
        </a:buClr>
        <a:buSzPct val="70000"/>
        <a:buFont typeface="Arial" pitchFamily="34" charset="0"/>
        <a:buChar char="►"/>
        <a:defRPr sz="2000" kern="1200" baseline="0">
          <a:solidFill>
            <a:schemeClr val="tx1"/>
          </a:solidFill>
          <a:latin typeface="+mn-lt"/>
          <a:ea typeface="+mn-ea"/>
          <a:cs typeface="+mn-cs"/>
        </a:defRPr>
      </a:lvl4pPr>
      <a:lvl5pPr marL="1035050" indent="-317500" algn="l" defTabSz="914400" rtl="0" eaLnBrk="1" latinLnBrk="0" hangingPunct="1">
        <a:spcBef>
          <a:spcPts val="600"/>
        </a:spcBef>
        <a:buClr>
          <a:schemeClr val="accent2"/>
        </a:buClr>
        <a:buSzPct val="70000"/>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87558"/>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r>
              <a:rPr lang="en-US" dirty="0" smtClean="0">
                <a:solidFill>
                  <a:srgbClr val="646464"/>
                </a:solidFill>
              </a:rPr>
              <a:t>Overview of IASB’s decisions on new leases standard</a:t>
            </a:r>
            <a:endParaRPr lang="en-GB" dirty="0">
              <a:solidFill>
                <a:srgbClr val="646464"/>
              </a:solidFill>
            </a:endParaRPr>
          </a:p>
        </p:txBody>
      </p:sp>
      <p:sp>
        <p:nvSpPr>
          <p:cNvPr id="15" name="TextBox 14"/>
          <p:cNvSpPr txBox="1"/>
          <p:nvPr/>
        </p:nvSpPr>
        <p:spPr>
          <a:xfrm>
            <a:off x="457200" y="6487558"/>
            <a:ext cx="722376" cy="201168"/>
          </a:xfrm>
          <a:prstGeom prst="rect">
            <a:avLst/>
          </a:prstGeom>
          <a:noFill/>
        </p:spPr>
        <p:txBody>
          <a:bodyPr vert="horz" wrap="square" lIns="0" tIns="0" rIns="0" bIns="0" rtlCol="0" anchor="t" anchorCtr="0">
            <a:noAutofit/>
          </a:bodyPr>
          <a:lstStyle/>
          <a:p>
            <a:r>
              <a:rPr lang="en-GB" sz="1100" dirty="0" smtClean="0">
                <a:solidFill>
                  <a:srgbClr val="646464"/>
                </a:solidFill>
                <a:cs typeface="Arial" pitchFamily="34" charset="0"/>
              </a:rPr>
              <a:t>Page </a:t>
            </a:r>
            <a:fld id="{9AE4D82F-B047-469B-AC52-A46321747EAF}" type="slidenum">
              <a:rPr lang="en-GB" sz="1100" smtClean="0">
                <a:solidFill>
                  <a:srgbClr val="646464"/>
                </a:solidFill>
                <a:cs typeface="Arial" pitchFamily="34" charset="0"/>
              </a:rPr>
              <a:pPr/>
              <a:t>‹#›</a:t>
            </a:fld>
            <a:endParaRPr lang="en-GB" sz="1100" dirty="0">
              <a:solidFill>
                <a:srgbClr val="646464"/>
              </a:solidFill>
              <a:cs typeface="Arial" pitchFamily="34" charset="0"/>
            </a:endParaRPr>
          </a:p>
        </p:txBody>
      </p:sp>
      <p:sp>
        <p:nvSpPr>
          <p:cNvPr id="16" name="Date Placeholder 3"/>
          <p:cNvSpPr>
            <a:spLocks noGrp="1"/>
          </p:cNvSpPr>
          <p:nvPr>
            <p:ph type="dt" sz="half" idx="2"/>
          </p:nvPr>
        </p:nvSpPr>
        <p:spPr>
          <a:xfrm>
            <a:off x="6172200" y="6487558"/>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r>
              <a:rPr lang="en-US" dirty="0" smtClean="0">
                <a:solidFill>
                  <a:srgbClr val="646464"/>
                </a:solidFill>
              </a:rPr>
              <a:t>November 2015</a:t>
            </a:r>
            <a:endParaRPr lang="en-US" dirty="0">
              <a:solidFill>
                <a:srgbClr val="646464"/>
              </a:solidFill>
            </a:endParaRPr>
          </a:p>
        </p:txBody>
      </p:sp>
      <p:pic>
        <p:nvPicPr>
          <p:cNvPr id="17" name="Picture 1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284464" y="6327648"/>
            <a:ext cx="399919" cy="408838"/>
          </a:xfrm>
          <a:prstGeom prst="rect">
            <a:avLst/>
          </a:prstGeom>
        </p:spPr>
      </p:pic>
    </p:spTree>
    <p:extLst>
      <p:ext uri="{BB962C8B-B14F-4D97-AF65-F5344CB8AC3E}">
        <p14:creationId xmlns:p14="http://schemas.microsoft.com/office/powerpoint/2010/main" val="592530632"/>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Lst>
  <p:timing>
    <p:tnLst>
      <p:par>
        <p:cTn id="1" dur="indefinite" restart="never" nodeType="tmRoot"/>
      </p:par>
    </p:tnLst>
  </p:timing>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lgn="l">
              <a:defRPr sz="1100">
                <a:solidFill>
                  <a:schemeClr val="bg1"/>
                </a:solidFill>
              </a:defRPr>
            </a:lvl1pPr>
          </a:lstStyle>
          <a:p>
            <a:r>
              <a:rPr lang="en-GB" dirty="0" smtClean="0">
                <a:solidFill>
                  <a:srgbClr val="808080"/>
                </a:solidFill>
              </a:rPr>
              <a:t>Presentation title</a:t>
            </a:r>
            <a:endParaRPr lang="en-GB" dirty="0">
              <a:solidFill>
                <a:srgbClr val="808080"/>
              </a:solidFill>
            </a:endParaRPr>
          </a:p>
        </p:txBody>
      </p:sp>
      <p:sp>
        <p:nvSpPr>
          <p:cNvPr id="7" name="TextBox 6"/>
          <p:cNvSpPr txBox="1"/>
          <p:nvPr/>
        </p:nvSpPr>
        <p:spPr>
          <a:xfrm>
            <a:off x="457200" y="6415200"/>
            <a:ext cx="720000" cy="198000"/>
          </a:xfrm>
          <a:prstGeom prst="rect">
            <a:avLst/>
          </a:prstGeom>
          <a:noFill/>
        </p:spPr>
        <p:txBody>
          <a:bodyPr wrap="square" lIns="0" tIns="0" rIns="0" bIns="0" rtlCol="0">
            <a:noAutofit/>
          </a:bodyPr>
          <a:lstStyle/>
          <a:p>
            <a:r>
              <a:rPr lang="en-GB" sz="1100" dirty="0" smtClean="0">
                <a:solidFill>
                  <a:srgbClr val="808080"/>
                </a:solidFill>
              </a:rPr>
              <a:t>Page </a:t>
            </a:r>
            <a:fld id="{9AE4D82F-B047-469B-AC52-A46321747EAF}" type="slidenum">
              <a:rPr lang="en-GB" sz="1100" smtClean="0">
                <a:solidFill>
                  <a:srgbClr val="808080"/>
                </a:solidFill>
              </a:rPr>
              <a:pPr/>
              <a:t>‹#›</a:t>
            </a:fld>
            <a:endParaRPr lang="en-GB" sz="1100" dirty="0">
              <a:solidFill>
                <a:srgbClr val="808080"/>
              </a:solidFill>
            </a:endParaRPr>
          </a:p>
        </p:txBody>
      </p:sp>
      <p:grpSp>
        <p:nvGrpSpPr>
          <p:cNvPr id="8" name="Group 7"/>
          <p:cNvGrpSpPr/>
          <p:nvPr/>
        </p:nvGrpSpPr>
        <p:grpSpPr bwMode="gray">
          <a:xfrm>
            <a:off x="8348663" y="6450013"/>
            <a:ext cx="338137"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extLst>
      <p:ext uri="{BB962C8B-B14F-4D97-AF65-F5344CB8AC3E}">
        <p14:creationId xmlns:p14="http://schemas.microsoft.com/office/powerpoint/2010/main" val="388870671"/>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Lst>
  <p:transition spd="slow"/>
  <p:hf sldNum="0" hdr="0" dt="0"/>
  <p:txStyles>
    <p:titleStyle>
      <a:lvl1pPr algn="l" defTabSz="914400"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mailto:david.pacey@nz.ey.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Accounting for Leases:</a:t>
            </a:r>
            <a:br>
              <a:rPr lang="en-US" dirty="0" smtClean="0"/>
            </a:br>
            <a:r>
              <a:rPr lang="en-US" dirty="0" smtClean="0"/>
              <a:t>CAM Focus</a:t>
            </a:r>
            <a:endParaRPr lang="en-US" dirty="0"/>
          </a:p>
        </p:txBody>
      </p:sp>
      <p:sp>
        <p:nvSpPr>
          <p:cNvPr id="10243" name="Rectangle 6"/>
          <p:cNvSpPr>
            <a:spLocks noGrp="1" noChangeArrowheads="1"/>
          </p:cNvSpPr>
          <p:nvPr>
            <p:ph type="subTitle" idx="1"/>
          </p:nvPr>
        </p:nvSpPr>
        <p:spPr>
          <a:xfrm>
            <a:off x="2157733" y="3661618"/>
            <a:ext cx="6217920" cy="645743"/>
          </a:xfrm>
        </p:spPr>
        <p:txBody>
          <a:bodyPr/>
          <a:lstStyle/>
          <a:p>
            <a:r>
              <a:rPr lang="en-GB" dirty="0" smtClean="0"/>
              <a:t>November 2017</a:t>
            </a:r>
            <a:endParaRPr lang="en-US" dirty="0"/>
          </a:p>
        </p:txBody>
      </p:sp>
      <p:sp>
        <p:nvSpPr>
          <p:cNvPr id="5" name="Rectangle 3"/>
          <p:cNvSpPr txBox="1">
            <a:spLocks noChangeArrowheads="1"/>
          </p:cNvSpPr>
          <p:nvPr/>
        </p:nvSpPr>
        <p:spPr bwMode="auto">
          <a:xfrm>
            <a:off x="2833690" y="3984490"/>
            <a:ext cx="5541963" cy="1019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85000"/>
              </a:lnSpc>
              <a:spcBef>
                <a:spcPts val="600"/>
              </a:spcBef>
              <a:spcAft>
                <a:spcPct val="0"/>
              </a:spcAft>
              <a:buClr>
                <a:srgbClr val="FFD200"/>
              </a:buClr>
              <a:buSzPct val="75000"/>
              <a:buFont typeface="Arial" charset="0"/>
              <a:buNone/>
              <a:tabLst/>
              <a:defRPr/>
            </a:pPr>
            <a:endParaRPr kumimoji="0" lang="en-GB" sz="2800" b="0" i="0" u="none" strike="noStrike" kern="0" cap="none" spc="0" normalizeH="0" baseline="0" noProof="0" dirty="0">
              <a:ln>
                <a:noFill/>
              </a:ln>
              <a:solidFill>
                <a:srgbClr val="646464"/>
              </a:solidFill>
              <a:effectLst/>
              <a:uLnTx/>
              <a:uFillTx/>
              <a:latin typeface="+mn-lt"/>
              <a:ea typeface="+mn-ea"/>
              <a:cs typeface="+mn-cs"/>
            </a:endParaRPr>
          </a:p>
        </p:txBody>
      </p:sp>
    </p:spTree>
    <p:extLst>
      <p:ext uri="{BB962C8B-B14F-4D97-AF65-F5344CB8AC3E}">
        <p14:creationId xmlns:p14="http://schemas.microsoft.com/office/powerpoint/2010/main" val="234382962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646464"/>
                </a:solidFill>
              </a:rPr>
              <a:t>NZ IFRS 16 </a:t>
            </a:r>
            <a:r>
              <a:rPr lang="en-GB" i="1" dirty="0" smtClean="0">
                <a:solidFill>
                  <a:srgbClr val="646464"/>
                </a:solidFill>
              </a:rPr>
              <a:t>Leases</a:t>
            </a:r>
            <a:r>
              <a:rPr lang="en-GB" dirty="0" smtClean="0">
                <a:solidFill>
                  <a:srgbClr val="646464"/>
                </a:solidFill>
              </a:rPr>
              <a:t> </a:t>
            </a:r>
            <a:r>
              <a:rPr lang="en-GB" dirty="0">
                <a:solidFill>
                  <a:srgbClr val="646464"/>
                </a:solidFill>
              </a:rPr>
              <a:t/>
            </a:r>
            <a:br>
              <a:rPr lang="en-GB" dirty="0">
                <a:solidFill>
                  <a:srgbClr val="646464"/>
                </a:solidFill>
              </a:rPr>
            </a:br>
            <a:r>
              <a:rPr lang="en-GB" sz="2400" b="0" dirty="0">
                <a:solidFill>
                  <a:srgbClr val="646464"/>
                </a:solidFill>
              </a:rPr>
              <a:t>Separating </a:t>
            </a:r>
            <a:r>
              <a:rPr lang="en-GB" sz="2400" b="0" dirty="0" smtClean="0">
                <a:solidFill>
                  <a:srgbClr val="646464"/>
                </a:solidFill>
              </a:rPr>
              <a:t>components of a lease</a:t>
            </a:r>
            <a:endParaRPr lang="en-GB" sz="2400" b="0" dirty="0">
              <a:solidFill>
                <a:srgbClr val="646464"/>
              </a:solidFill>
            </a:endParaRPr>
          </a:p>
        </p:txBody>
      </p:sp>
      <p:sp>
        <p:nvSpPr>
          <p:cNvPr id="4" name="Content Placeholder 2"/>
          <p:cNvSpPr txBox="1">
            <a:spLocks/>
          </p:cNvSpPr>
          <p:nvPr/>
        </p:nvSpPr>
        <p:spPr>
          <a:xfrm>
            <a:off x="457196" y="1425596"/>
            <a:ext cx="8229600" cy="4698000"/>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2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
        <p:nvSpPr>
          <p:cNvPr id="5" name="Content Placeholder 4"/>
          <p:cNvSpPr>
            <a:spLocks noGrp="1"/>
          </p:cNvSpPr>
          <p:nvPr>
            <p:ph idx="1"/>
          </p:nvPr>
        </p:nvSpPr>
        <p:spPr>
          <a:xfrm>
            <a:off x="455613" y="1572604"/>
            <a:ext cx="8234362" cy="4751996"/>
          </a:xfrm>
        </p:spPr>
        <p:txBody>
          <a:bodyPr/>
          <a:lstStyle/>
          <a:p>
            <a:pPr marL="349694" lvl="1" indent="-357188">
              <a:spcBef>
                <a:spcPts val="500"/>
              </a:spcBef>
              <a:buFont typeface="Arial" charset="0"/>
              <a:buChar char="►"/>
            </a:pPr>
            <a:r>
              <a:rPr lang="en-US" dirty="0">
                <a:solidFill>
                  <a:srgbClr val="646464"/>
                </a:solidFill>
              </a:rPr>
              <a:t>Lease </a:t>
            </a:r>
            <a:r>
              <a:rPr lang="en-US" dirty="0" smtClean="0">
                <a:solidFill>
                  <a:srgbClr val="646464"/>
                </a:solidFill>
              </a:rPr>
              <a:t>and non-lease components are accounted for separately</a:t>
            </a:r>
          </a:p>
          <a:p>
            <a:pPr marL="713232" lvl="2" indent="-357188">
              <a:spcBef>
                <a:spcPts val="500"/>
              </a:spcBef>
              <a:buFont typeface="Arial" charset="0"/>
              <a:buChar char="►"/>
            </a:pPr>
            <a:r>
              <a:rPr lang="en-US" sz="2000" dirty="0" smtClean="0">
                <a:solidFill>
                  <a:srgbClr val="646464"/>
                </a:solidFill>
              </a:rPr>
              <a:t>Each lease component – apply IFRS 16</a:t>
            </a:r>
          </a:p>
          <a:p>
            <a:pPr marL="713232" lvl="2" indent="-357188">
              <a:spcBef>
                <a:spcPts val="500"/>
              </a:spcBef>
              <a:buFont typeface="Arial" charset="0"/>
              <a:buChar char="►"/>
            </a:pPr>
            <a:r>
              <a:rPr lang="en-US" sz="2000" dirty="0" smtClean="0">
                <a:solidFill>
                  <a:srgbClr val="646464"/>
                </a:solidFill>
              </a:rPr>
              <a:t>Each non-lease component – apply other standards</a:t>
            </a:r>
          </a:p>
          <a:p>
            <a:pPr marL="356616" lvl="1" indent="-357188">
              <a:spcBef>
                <a:spcPts val="500"/>
              </a:spcBef>
              <a:buFont typeface="Arial" charset="0"/>
              <a:buChar char="►"/>
            </a:pPr>
            <a:r>
              <a:rPr lang="en-US" dirty="0" smtClean="0">
                <a:solidFill>
                  <a:srgbClr val="646464"/>
                </a:solidFill>
              </a:rPr>
              <a:t>Practical expedient:</a:t>
            </a:r>
            <a:endParaRPr lang="en-US" dirty="0">
              <a:solidFill>
                <a:srgbClr val="646464"/>
              </a:solidFill>
            </a:endParaRPr>
          </a:p>
          <a:p>
            <a:pPr marL="713232" lvl="2" indent="-357188">
              <a:spcBef>
                <a:spcPts val="500"/>
              </a:spcBef>
              <a:buFont typeface="Arial" charset="0"/>
              <a:buChar char="►"/>
            </a:pPr>
            <a:r>
              <a:rPr lang="en-US" sz="2000" spc="-20" dirty="0">
                <a:solidFill>
                  <a:srgbClr val="646464"/>
                </a:solidFill>
              </a:rPr>
              <a:t>Lessees </a:t>
            </a:r>
            <a:r>
              <a:rPr lang="en-US" sz="2000" spc="-20" dirty="0" smtClean="0">
                <a:solidFill>
                  <a:srgbClr val="646464"/>
                </a:solidFill>
              </a:rPr>
              <a:t>can make </a:t>
            </a:r>
            <a:r>
              <a:rPr lang="en-US" sz="2000" spc="-20" dirty="0">
                <a:solidFill>
                  <a:srgbClr val="646464"/>
                </a:solidFill>
              </a:rPr>
              <a:t>a policy election (by underlying asset class) to account for </a:t>
            </a:r>
            <a:r>
              <a:rPr lang="en-US" sz="2000" spc="-20" dirty="0" smtClean="0">
                <a:solidFill>
                  <a:srgbClr val="646464"/>
                </a:solidFill>
              </a:rPr>
              <a:t>lease </a:t>
            </a:r>
            <a:r>
              <a:rPr lang="en-US" sz="2000" spc="-20" dirty="0">
                <a:solidFill>
                  <a:srgbClr val="646464"/>
                </a:solidFill>
              </a:rPr>
              <a:t>and non-lease components as </a:t>
            </a:r>
            <a:r>
              <a:rPr lang="en-US" sz="2000" spc="-20" dirty="0" smtClean="0">
                <a:solidFill>
                  <a:srgbClr val="646464"/>
                </a:solidFill>
              </a:rPr>
              <a:t>lease components</a:t>
            </a:r>
            <a:endParaRPr lang="en-US" sz="2000" spc="-20" dirty="0">
              <a:solidFill>
                <a:srgbClr val="646464"/>
              </a:solidFill>
            </a:endParaRPr>
          </a:p>
          <a:p>
            <a:pPr marL="356616" lvl="1" indent="-357188">
              <a:spcBef>
                <a:spcPts val="500"/>
              </a:spcBef>
              <a:buFont typeface="Arial" charset="0"/>
              <a:buChar char="►"/>
            </a:pPr>
            <a:r>
              <a:rPr lang="en-US" dirty="0">
                <a:solidFill>
                  <a:srgbClr val="646464"/>
                </a:solidFill>
              </a:rPr>
              <a:t>Allocate consideration to lease and non-lease </a:t>
            </a:r>
            <a:r>
              <a:rPr lang="en-US" dirty="0" smtClean="0">
                <a:solidFill>
                  <a:srgbClr val="646464"/>
                </a:solidFill>
              </a:rPr>
              <a:t>components:</a:t>
            </a:r>
            <a:endParaRPr lang="en-US" dirty="0">
              <a:solidFill>
                <a:srgbClr val="646464"/>
              </a:solidFill>
            </a:endParaRPr>
          </a:p>
          <a:p>
            <a:pPr marL="720154" lvl="2" indent="-357188">
              <a:spcBef>
                <a:spcPts val="500"/>
              </a:spcBef>
              <a:buFont typeface="Arial" charset="0"/>
              <a:buChar char="►"/>
            </a:pPr>
            <a:r>
              <a:rPr lang="en-US" sz="2000" dirty="0">
                <a:solidFill>
                  <a:srgbClr val="646464"/>
                </a:solidFill>
              </a:rPr>
              <a:t>Lessees – on a relative </a:t>
            </a:r>
            <a:r>
              <a:rPr lang="en-US" sz="2000" dirty="0" smtClean="0">
                <a:solidFill>
                  <a:srgbClr val="646464"/>
                </a:solidFill>
              </a:rPr>
              <a:t>stand</a:t>
            </a:r>
            <a:r>
              <a:rPr lang="en-US" sz="2000" dirty="0">
                <a:solidFill>
                  <a:srgbClr val="646464"/>
                </a:solidFill>
              </a:rPr>
              <a:t>-</a:t>
            </a:r>
            <a:r>
              <a:rPr lang="en-US" sz="2000" dirty="0" smtClean="0">
                <a:solidFill>
                  <a:srgbClr val="646464"/>
                </a:solidFill>
              </a:rPr>
              <a:t>alone </a:t>
            </a:r>
            <a:r>
              <a:rPr lang="en-US" sz="2000" dirty="0">
                <a:solidFill>
                  <a:srgbClr val="646464"/>
                </a:solidFill>
              </a:rPr>
              <a:t>price basis (unless the practical expedient is elected</a:t>
            </a:r>
            <a:r>
              <a:rPr lang="en-US" sz="2000" dirty="0" smtClean="0">
                <a:solidFill>
                  <a:srgbClr val="646464"/>
                </a:solidFill>
              </a:rPr>
              <a:t>)</a:t>
            </a:r>
            <a:endParaRPr lang="en-US" sz="2000" dirty="0">
              <a:solidFill>
                <a:srgbClr val="646464"/>
              </a:solidFill>
            </a:endParaRPr>
          </a:p>
        </p:txBody>
      </p:sp>
      <p:sp>
        <p:nvSpPr>
          <p:cNvPr id="3" name="Footer Placeholder 2"/>
          <p:cNvSpPr>
            <a:spLocks noGrp="1"/>
          </p:cNvSpPr>
          <p:nvPr>
            <p:ph type="ftr" sz="quarter" idx="11"/>
          </p:nvPr>
        </p:nvSpPr>
        <p:spPr/>
        <p:txBody>
          <a:bodyPr/>
          <a:lstStyle/>
          <a:p>
            <a:r>
              <a:rPr lang="en-US" dirty="0" smtClean="0"/>
              <a:t>Overview of IFRS 16 </a:t>
            </a:r>
            <a:r>
              <a:rPr lang="en-US" i="1" dirty="0" smtClean="0"/>
              <a:t>Leases</a:t>
            </a:r>
            <a:endParaRPr lang="en-GB" i="1" dirty="0"/>
          </a:p>
        </p:txBody>
      </p:sp>
      <p:sp>
        <p:nvSpPr>
          <p:cNvPr id="6" name="Date Placeholder 5"/>
          <p:cNvSpPr>
            <a:spLocks noGrp="1"/>
          </p:cNvSpPr>
          <p:nvPr>
            <p:ph type="dt" sz="half" idx="10"/>
          </p:nvPr>
        </p:nvSpPr>
        <p:spPr/>
        <p:txBody>
          <a:bodyPr/>
          <a:lstStyle/>
          <a:p>
            <a:r>
              <a:rPr lang="en-US" dirty="0" smtClean="0"/>
              <a:t>January 2016</a:t>
            </a:r>
            <a:endParaRPr lang="en-US" dirty="0"/>
          </a:p>
        </p:txBody>
      </p:sp>
    </p:spTree>
    <p:custDataLst>
      <p:tags r:id="rId1"/>
    </p:custDataLst>
    <p:extLst>
      <p:ext uri="{BB962C8B-B14F-4D97-AF65-F5344CB8AC3E}">
        <p14:creationId xmlns:p14="http://schemas.microsoft.com/office/powerpoint/2010/main" val="3890966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57200" y="1382806"/>
            <a:ext cx="8229600" cy="1700466"/>
          </a:xfrm>
          <a:prstGeom prst="rect">
            <a:avLst/>
          </a:prstGeom>
          <a:noFill/>
        </p:spPr>
        <p:txBody>
          <a:bodyPr wrap="square" lIns="0" tIns="0" rIns="0" bIns="0" rtlCol="0">
            <a:spAutoFit/>
          </a:bodyPr>
          <a:lstStyle/>
          <a:p>
            <a:pPr marL="356616" lvl="1" indent="-357188">
              <a:spcBef>
                <a:spcPts val="500"/>
              </a:spcBef>
              <a:buClr>
                <a:srgbClr val="FFE600"/>
              </a:buClr>
              <a:buSzPct val="70000"/>
              <a:buFont typeface="Arial" charset="0"/>
              <a:buChar char="►"/>
            </a:pPr>
            <a:r>
              <a:rPr lang="en-US" sz="2000" b="1" dirty="0" smtClean="0">
                <a:solidFill>
                  <a:srgbClr val="646464"/>
                </a:solidFill>
              </a:rPr>
              <a:t>Lease term </a:t>
            </a:r>
            <a:r>
              <a:rPr lang="en-US" sz="2000" dirty="0" smtClean="0">
                <a:solidFill>
                  <a:srgbClr val="646464"/>
                </a:solidFill>
              </a:rPr>
              <a:t>includes </a:t>
            </a:r>
            <a:r>
              <a:rPr lang="en-US" sz="2000" dirty="0">
                <a:solidFill>
                  <a:srgbClr val="646464"/>
                </a:solidFill>
              </a:rPr>
              <a:t>any </a:t>
            </a:r>
            <a:r>
              <a:rPr lang="en-US" sz="2000" dirty="0" smtClean="0">
                <a:solidFill>
                  <a:srgbClr val="646464"/>
                </a:solidFill>
              </a:rPr>
              <a:t>non-cancellable periods and ‘reasonably certain’ optional periods </a:t>
            </a:r>
            <a:endParaRPr lang="en-US" sz="2000" dirty="0">
              <a:solidFill>
                <a:srgbClr val="646464"/>
              </a:solidFill>
            </a:endParaRPr>
          </a:p>
          <a:p>
            <a:pPr marL="356616" lvl="1" indent="-357188">
              <a:spcBef>
                <a:spcPts val="500"/>
              </a:spcBef>
              <a:buClr>
                <a:srgbClr val="FFD200"/>
              </a:buClr>
              <a:buSzPct val="75000"/>
              <a:buFont typeface="Arial" charset="0"/>
              <a:buChar char="►"/>
            </a:pPr>
            <a:endParaRPr lang="en-US" sz="2000" dirty="0">
              <a:solidFill>
                <a:srgbClr val="646464"/>
              </a:solidFill>
            </a:endParaRPr>
          </a:p>
          <a:p>
            <a:pPr marL="356616" lvl="1" indent="-357188">
              <a:spcBef>
                <a:spcPts val="500"/>
              </a:spcBef>
              <a:buClr>
                <a:srgbClr val="FFE600"/>
              </a:buClr>
              <a:buSzPct val="70000"/>
              <a:buFont typeface="Arial" charset="0"/>
              <a:buChar char="►"/>
            </a:pPr>
            <a:r>
              <a:rPr lang="en-US" sz="2000" b="1" dirty="0" smtClean="0">
                <a:solidFill>
                  <a:srgbClr val="646464"/>
                </a:solidFill>
              </a:rPr>
              <a:t>Lease payments</a:t>
            </a:r>
          </a:p>
          <a:p>
            <a:pPr marL="356616" lvl="1" indent="-357188">
              <a:spcBef>
                <a:spcPts val="500"/>
              </a:spcBef>
              <a:buClr>
                <a:srgbClr val="FFD200"/>
              </a:buClr>
              <a:buSzPct val="75000"/>
              <a:buFont typeface="Arial" charset="0"/>
              <a:buChar char="►"/>
            </a:pPr>
            <a:endParaRPr lang="en-US" dirty="0">
              <a:solidFill>
                <a:srgbClr val="000000"/>
              </a:solidFill>
            </a:endParaRPr>
          </a:p>
        </p:txBody>
      </p:sp>
      <p:sp>
        <p:nvSpPr>
          <p:cNvPr id="17410" name="Rectangle 4"/>
          <p:cNvSpPr>
            <a:spLocks noGrp="1" noChangeArrowheads="1"/>
          </p:cNvSpPr>
          <p:nvPr>
            <p:ph type="title"/>
          </p:nvPr>
        </p:nvSpPr>
        <p:spPr>
          <a:xfrm>
            <a:off x="457200" y="200025"/>
            <a:ext cx="8470900" cy="863600"/>
          </a:xfrm>
        </p:spPr>
        <p:txBody>
          <a:bodyPr/>
          <a:lstStyle/>
          <a:p>
            <a:r>
              <a:rPr lang="en-US" dirty="0"/>
              <a:t>IFRS 16 Leases</a:t>
            </a:r>
            <a:r>
              <a:rPr lang="en-GB" dirty="0"/>
              <a:t/>
            </a:r>
            <a:br>
              <a:rPr lang="en-GB" dirty="0"/>
            </a:br>
            <a:r>
              <a:rPr lang="en-GB" sz="2400" b="0" dirty="0"/>
              <a:t>L</a:t>
            </a:r>
            <a:r>
              <a:rPr lang="en-US" sz="2400" b="0" dirty="0" smtClean="0"/>
              <a:t>ease term and lease payments</a:t>
            </a:r>
            <a:endParaRPr lang="en-US" sz="2000" dirty="0">
              <a:latin typeface="Arial" charset="0"/>
            </a:endParaRPr>
          </a:p>
        </p:txBody>
      </p:sp>
      <p:sp>
        <p:nvSpPr>
          <p:cNvPr id="13" name="Freeform 12"/>
          <p:cNvSpPr/>
          <p:nvPr/>
        </p:nvSpPr>
        <p:spPr>
          <a:xfrm>
            <a:off x="519207" y="2838933"/>
            <a:ext cx="1600200" cy="1468480"/>
          </a:xfrm>
          <a:custGeom>
            <a:avLst/>
            <a:gdLst>
              <a:gd name="connsiteX0" fmla="*/ 0 w 1641381"/>
              <a:gd name="connsiteY0" fmla="*/ 0 h 1542411"/>
              <a:gd name="connsiteX1" fmla="*/ 1641381 w 1641381"/>
              <a:gd name="connsiteY1" fmla="*/ 0 h 1542411"/>
              <a:gd name="connsiteX2" fmla="*/ 1641381 w 1641381"/>
              <a:gd name="connsiteY2" fmla="*/ 1542411 h 1542411"/>
              <a:gd name="connsiteX3" fmla="*/ 0 w 1641381"/>
              <a:gd name="connsiteY3" fmla="*/ 1542411 h 1542411"/>
              <a:gd name="connsiteX4" fmla="*/ 0 w 1641381"/>
              <a:gd name="connsiteY4" fmla="*/ 0 h 1542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381" h="1542411">
                <a:moveTo>
                  <a:pt x="0" y="0"/>
                </a:moveTo>
                <a:lnTo>
                  <a:pt x="1641381" y="0"/>
                </a:lnTo>
                <a:lnTo>
                  <a:pt x="1641381" y="1542411"/>
                </a:lnTo>
                <a:lnTo>
                  <a:pt x="0" y="1542411"/>
                </a:lnTo>
                <a:lnTo>
                  <a:pt x="0" y="0"/>
                </a:lnTo>
                <a:close/>
              </a:path>
            </a:pathLst>
          </a:custGeom>
          <a:solidFill>
            <a:srgbClr val="646464">
              <a:alpha val="89804"/>
            </a:srgbClr>
          </a:solidFill>
          <a:ln>
            <a:noFill/>
          </a:ln>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Aft>
                <a:spcPct val="35000"/>
              </a:spcAft>
            </a:pPr>
            <a:r>
              <a:rPr lang="en-GB" sz="1600" dirty="0">
                <a:solidFill>
                  <a:srgbClr val="FFFFFF"/>
                </a:solidFill>
              </a:rPr>
              <a:t>Fixed </a:t>
            </a:r>
            <a:r>
              <a:rPr lang="en-GB" sz="1600" dirty="0" smtClean="0">
                <a:solidFill>
                  <a:srgbClr val="FFFFFF"/>
                </a:solidFill>
              </a:rPr>
              <a:t>payments </a:t>
            </a:r>
            <a:endParaRPr lang="en-GB" sz="1600" dirty="0">
              <a:solidFill>
                <a:srgbClr val="FFFFFF"/>
              </a:solidFill>
            </a:endParaRPr>
          </a:p>
        </p:txBody>
      </p:sp>
      <p:sp>
        <p:nvSpPr>
          <p:cNvPr id="14" name="Freeform 13"/>
          <p:cNvSpPr/>
          <p:nvPr/>
        </p:nvSpPr>
        <p:spPr>
          <a:xfrm>
            <a:off x="2174938" y="2838933"/>
            <a:ext cx="1600200" cy="1468480"/>
          </a:xfrm>
          <a:custGeom>
            <a:avLst/>
            <a:gdLst>
              <a:gd name="connsiteX0" fmla="*/ 0 w 1641381"/>
              <a:gd name="connsiteY0" fmla="*/ 0 h 1542411"/>
              <a:gd name="connsiteX1" fmla="*/ 1641381 w 1641381"/>
              <a:gd name="connsiteY1" fmla="*/ 0 h 1542411"/>
              <a:gd name="connsiteX2" fmla="*/ 1641381 w 1641381"/>
              <a:gd name="connsiteY2" fmla="*/ 1542411 h 1542411"/>
              <a:gd name="connsiteX3" fmla="*/ 0 w 1641381"/>
              <a:gd name="connsiteY3" fmla="*/ 1542411 h 1542411"/>
              <a:gd name="connsiteX4" fmla="*/ 0 w 1641381"/>
              <a:gd name="connsiteY4" fmla="*/ 0 h 1542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381" h="1542411">
                <a:moveTo>
                  <a:pt x="0" y="0"/>
                </a:moveTo>
                <a:lnTo>
                  <a:pt x="1641381" y="0"/>
                </a:lnTo>
                <a:lnTo>
                  <a:pt x="1641381" y="1542411"/>
                </a:lnTo>
                <a:lnTo>
                  <a:pt x="0" y="1542411"/>
                </a:lnTo>
                <a:lnTo>
                  <a:pt x="0" y="0"/>
                </a:lnTo>
                <a:close/>
              </a:path>
            </a:pathLst>
          </a:custGeom>
          <a:solidFill>
            <a:srgbClr val="808080">
              <a:alpha val="80000"/>
            </a:srgbClr>
          </a:solidFill>
          <a:ln>
            <a:noFill/>
          </a:ln>
        </p:spPr>
        <p:style>
          <a:lnRef idx="2">
            <a:schemeClr val="lt1">
              <a:hueOff val="0"/>
              <a:satOff val="0"/>
              <a:lumOff val="0"/>
              <a:alphaOff val="0"/>
            </a:schemeClr>
          </a:lnRef>
          <a:fillRef idx="1">
            <a:schemeClr val="accent1">
              <a:alpha val="90000"/>
              <a:hueOff val="0"/>
              <a:satOff val="0"/>
              <a:lumOff val="0"/>
              <a:alphaOff val="-10000"/>
            </a:schemeClr>
          </a:fillRef>
          <a:effectRef idx="0">
            <a:schemeClr val="accent1">
              <a:alpha val="90000"/>
              <a:hueOff val="0"/>
              <a:satOff val="0"/>
              <a:lumOff val="0"/>
              <a:alphaOff val="-10000"/>
            </a:schemeClr>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Aft>
                <a:spcPct val="35000"/>
              </a:spcAft>
            </a:pPr>
            <a:r>
              <a:rPr lang="en-GB" sz="1600" dirty="0" smtClean="0">
                <a:solidFill>
                  <a:srgbClr val="FFFFFF"/>
                </a:solidFill>
              </a:rPr>
              <a:t>Purchase options*</a:t>
            </a:r>
          </a:p>
          <a:p>
            <a:pPr algn="ctr" defTabSz="755650">
              <a:lnSpc>
                <a:spcPct val="90000"/>
              </a:lnSpc>
              <a:spcAft>
                <a:spcPct val="35000"/>
              </a:spcAft>
            </a:pPr>
            <a:r>
              <a:rPr lang="en-GB" sz="1600" dirty="0" smtClean="0">
                <a:solidFill>
                  <a:srgbClr val="FFFFFF"/>
                </a:solidFill>
              </a:rPr>
              <a:t>(exercise price)</a:t>
            </a:r>
            <a:endParaRPr lang="en-GB" sz="1600" dirty="0">
              <a:solidFill>
                <a:srgbClr val="FFFFFF"/>
              </a:solidFill>
            </a:endParaRPr>
          </a:p>
        </p:txBody>
      </p:sp>
      <p:sp>
        <p:nvSpPr>
          <p:cNvPr id="15" name="Freeform 14"/>
          <p:cNvSpPr/>
          <p:nvPr/>
        </p:nvSpPr>
        <p:spPr>
          <a:xfrm>
            <a:off x="3830669" y="2838836"/>
            <a:ext cx="1600200" cy="1468577"/>
          </a:xfrm>
          <a:custGeom>
            <a:avLst/>
            <a:gdLst>
              <a:gd name="connsiteX0" fmla="*/ 0 w 1641381"/>
              <a:gd name="connsiteY0" fmla="*/ 0 h 1542411"/>
              <a:gd name="connsiteX1" fmla="*/ 1641381 w 1641381"/>
              <a:gd name="connsiteY1" fmla="*/ 0 h 1542411"/>
              <a:gd name="connsiteX2" fmla="*/ 1641381 w 1641381"/>
              <a:gd name="connsiteY2" fmla="*/ 1542411 h 1542411"/>
              <a:gd name="connsiteX3" fmla="*/ 0 w 1641381"/>
              <a:gd name="connsiteY3" fmla="*/ 1542411 h 1542411"/>
              <a:gd name="connsiteX4" fmla="*/ 0 w 1641381"/>
              <a:gd name="connsiteY4" fmla="*/ 0 h 1542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381" h="1542411">
                <a:moveTo>
                  <a:pt x="0" y="0"/>
                </a:moveTo>
                <a:lnTo>
                  <a:pt x="1641381" y="0"/>
                </a:lnTo>
                <a:lnTo>
                  <a:pt x="1641381" y="1542411"/>
                </a:lnTo>
                <a:lnTo>
                  <a:pt x="0" y="1542411"/>
                </a:lnTo>
                <a:lnTo>
                  <a:pt x="0" y="0"/>
                </a:lnTo>
                <a:close/>
              </a:path>
            </a:pathLst>
          </a:custGeom>
          <a:solidFill>
            <a:srgbClr val="999999">
              <a:alpha val="69804"/>
            </a:srgbClr>
          </a:solidFill>
          <a:ln>
            <a:noFill/>
          </a:ln>
        </p:spPr>
        <p:style>
          <a:lnRef idx="2">
            <a:schemeClr val="lt1">
              <a:hueOff val="0"/>
              <a:satOff val="0"/>
              <a:lumOff val="0"/>
              <a:alphaOff val="0"/>
            </a:schemeClr>
          </a:lnRef>
          <a:fillRef idx="1">
            <a:schemeClr val="accent1">
              <a:alpha val="90000"/>
              <a:hueOff val="0"/>
              <a:satOff val="0"/>
              <a:lumOff val="0"/>
              <a:alphaOff val="-20000"/>
            </a:schemeClr>
          </a:fillRef>
          <a:effectRef idx="0">
            <a:schemeClr val="accent1">
              <a:alpha val="90000"/>
              <a:hueOff val="0"/>
              <a:satOff val="0"/>
              <a:lumOff val="0"/>
              <a:alphaOff val="-20000"/>
            </a:schemeClr>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Aft>
                <a:spcPct val="35000"/>
              </a:spcAft>
            </a:pPr>
            <a:r>
              <a:rPr lang="en-GB" sz="1600" dirty="0">
                <a:solidFill>
                  <a:srgbClr val="000000"/>
                </a:solidFill>
              </a:rPr>
              <a:t>Residual value </a:t>
            </a:r>
            <a:r>
              <a:rPr lang="en-GB" sz="1600" dirty="0" smtClean="0">
                <a:solidFill>
                  <a:srgbClr val="000000"/>
                </a:solidFill>
              </a:rPr>
              <a:t>guarantees –</a:t>
            </a:r>
            <a:r>
              <a:rPr lang="en-GB" sz="1600" strike="sngStrike" dirty="0" smtClean="0">
                <a:solidFill>
                  <a:srgbClr val="000000"/>
                </a:solidFill>
              </a:rPr>
              <a:t> </a:t>
            </a:r>
            <a:r>
              <a:rPr lang="en-GB" sz="1600" dirty="0" smtClean="0">
                <a:solidFill>
                  <a:srgbClr val="000000"/>
                </a:solidFill>
              </a:rPr>
              <a:t>amounts expected to be payable </a:t>
            </a:r>
          </a:p>
          <a:p>
            <a:pPr algn="ctr" defTabSz="755650">
              <a:lnSpc>
                <a:spcPct val="90000"/>
              </a:lnSpc>
              <a:spcAft>
                <a:spcPct val="35000"/>
              </a:spcAft>
            </a:pPr>
            <a:r>
              <a:rPr lang="en-GB" sz="1600" dirty="0" smtClean="0">
                <a:solidFill>
                  <a:srgbClr val="000000"/>
                </a:solidFill>
              </a:rPr>
              <a:t>(lessees only)</a:t>
            </a:r>
            <a:endParaRPr lang="en-GB" sz="1600" dirty="0">
              <a:solidFill>
                <a:srgbClr val="000000"/>
              </a:solidFill>
            </a:endParaRPr>
          </a:p>
        </p:txBody>
      </p:sp>
      <p:sp>
        <p:nvSpPr>
          <p:cNvPr id="17" name="Freeform 16"/>
          <p:cNvSpPr/>
          <p:nvPr/>
        </p:nvSpPr>
        <p:spPr>
          <a:xfrm>
            <a:off x="5486400" y="2838836"/>
            <a:ext cx="1600200" cy="1468577"/>
          </a:xfrm>
          <a:custGeom>
            <a:avLst/>
            <a:gdLst>
              <a:gd name="connsiteX0" fmla="*/ 0 w 1641381"/>
              <a:gd name="connsiteY0" fmla="*/ 0 h 1542411"/>
              <a:gd name="connsiteX1" fmla="*/ 1641381 w 1641381"/>
              <a:gd name="connsiteY1" fmla="*/ 0 h 1542411"/>
              <a:gd name="connsiteX2" fmla="*/ 1641381 w 1641381"/>
              <a:gd name="connsiteY2" fmla="*/ 1542411 h 1542411"/>
              <a:gd name="connsiteX3" fmla="*/ 0 w 1641381"/>
              <a:gd name="connsiteY3" fmla="*/ 1542411 h 1542411"/>
              <a:gd name="connsiteX4" fmla="*/ 0 w 1641381"/>
              <a:gd name="connsiteY4" fmla="*/ 0 h 1542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381" h="1542411">
                <a:moveTo>
                  <a:pt x="0" y="0"/>
                </a:moveTo>
                <a:lnTo>
                  <a:pt x="1641381" y="0"/>
                </a:lnTo>
                <a:lnTo>
                  <a:pt x="1641381" y="1542411"/>
                </a:lnTo>
                <a:lnTo>
                  <a:pt x="0" y="1542411"/>
                </a:lnTo>
                <a:lnTo>
                  <a:pt x="0" y="0"/>
                </a:lnTo>
                <a:close/>
              </a:path>
            </a:pathLst>
          </a:custGeom>
          <a:solidFill>
            <a:srgbClr val="C0C0C0">
              <a:alpha val="60000"/>
            </a:srgbClr>
          </a:solidFill>
          <a:ln>
            <a:noFill/>
          </a:ln>
        </p:spPr>
        <p:style>
          <a:lnRef idx="2">
            <a:schemeClr val="lt1">
              <a:hueOff val="0"/>
              <a:satOff val="0"/>
              <a:lumOff val="0"/>
              <a:alphaOff val="0"/>
            </a:schemeClr>
          </a:lnRef>
          <a:fillRef idx="1">
            <a:schemeClr val="accent1">
              <a:alpha val="90000"/>
              <a:hueOff val="0"/>
              <a:satOff val="0"/>
              <a:lumOff val="0"/>
              <a:alphaOff val="-30000"/>
            </a:schemeClr>
          </a:fillRef>
          <a:effectRef idx="0">
            <a:schemeClr val="accent1">
              <a:alpha val="90000"/>
              <a:hueOff val="0"/>
              <a:satOff val="0"/>
              <a:lumOff val="0"/>
              <a:alphaOff val="-30000"/>
            </a:schemeClr>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Aft>
                <a:spcPct val="35000"/>
              </a:spcAft>
            </a:pPr>
            <a:r>
              <a:rPr lang="en-GB" sz="1600" dirty="0">
                <a:solidFill>
                  <a:srgbClr val="000000"/>
                </a:solidFill>
              </a:rPr>
              <a:t>Termination option </a:t>
            </a:r>
            <a:r>
              <a:rPr lang="en-GB" sz="1600" dirty="0" smtClean="0">
                <a:solidFill>
                  <a:srgbClr val="000000"/>
                </a:solidFill>
              </a:rPr>
              <a:t>penalties**</a:t>
            </a:r>
            <a:endParaRPr lang="en-GB" sz="1600" dirty="0">
              <a:solidFill>
                <a:srgbClr val="000000"/>
              </a:solidFill>
            </a:endParaRPr>
          </a:p>
        </p:txBody>
      </p:sp>
      <p:sp>
        <p:nvSpPr>
          <p:cNvPr id="18" name="Freeform 17"/>
          <p:cNvSpPr/>
          <p:nvPr/>
        </p:nvSpPr>
        <p:spPr>
          <a:xfrm>
            <a:off x="7142132" y="2841801"/>
            <a:ext cx="1600200" cy="1468577"/>
          </a:xfrm>
          <a:custGeom>
            <a:avLst/>
            <a:gdLst>
              <a:gd name="connsiteX0" fmla="*/ 0 w 1641381"/>
              <a:gd name="connsiteY0" fmla="*/ 0 h 1542411"/>
              <a:gd name="connsiteX1" fmla="*/ 1641381 w 1641381"/>
              <a:gd name="connsiteY1" fmla="*/ 0 h 1542411"/>
              <a:gd name="connsiteX2" fmla="*/ 1641381 w 1641381"/>
              <a:gd name="connsiteY2" fmla="*/ 1542411 h 1542411"/>
              <a:gd name="connsiteX3" fmla="*/ 0 w 1641381"/>
              <a:gd name="connsiteY3" fmla="*/ 1542411 h 1542411"/>
              <a:gd name="connsiteX4" fmla="*/ 0 w 1641381"/>
              <a:gd name="connsiteY4" fmla="*/ 0 h 1542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381" h="1542411">
                <a:moveTo>
                  <a:pt x="0" y="0"/>
                </a:moveTo>
                <a:lnTo>
                  <a:pt x="1641381" y="0"/>
                </a:lnTo>
                <a:lnTo>
                  <a:pt x="1641381" y="1542411"/>
                </a:lnTo>
                <a:lnTo>
                  <a:pt x="0" y="1542411"/>
                </a:lnTo>
                <a:lnTo>
                  <a:pt x="0" y="0"/>
                </a:lnTo>
                <a:close/>
              </a:path>
            </a:pathLst>
          </a:custGeom>
          <a:solidFill>
            <a:srgbClr val="C8C8C8">
              <a:alpha val="49804"/>
            </a:srgbClr>
          </a:solidFill>
          <a:ln>
            <a:noFill/>
          </a:ln>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Aft>
                <a:spcPct val="35000"/>
              </a:spcAft>
            </a:pPr>
            <a:r>
              <a:rPr lang="en-GB" sz="1600" dirty="0" smtClean="0">
                <a:solidFill>
                  <a:srgbClr val="000000"/>
                </a:solidFill>
              </a:rPr>
              <a:t>Variable lease payments that depend on </a:t>
            </a:r>
            <a:r>
              <a:rPr lang="en-GB" sz="1600" dirty="0">
                <a:solidFill>
                  <a:srgbClr val="000000"/>
                </a:solidFill>
              </a:rPr>
              <a:t>an index or </a:t>
            </a:r>
            <a:r>
              <a:rPr lang="en-GB" sz="1600" dirty="0" smtClean="0">
                <a:solidFill>
                  <a:srgbClr val="000000"/>
                </a:solidFill>
              </a:rPr>
              <a:t>rate</a:t>
            </a:r>
          </a:p>
        </p:txBody>
      </p:sp>
      <p:sp>
        <p:nvSpPr>
          <p:cNvPr id="20" name="Content Placeholder 5"/>
          <p:cNvSpPr txBox="1">
            <a:spLocks/>
          </p:cNvSpPr>
          <p:nvPr/>
        </p:nvSpPr>
        <p:spPr bwMode="auto">
          <a:xfrm>
            <a:off x="538257" y="4686255"/>
            <a:ext cx="8229600" cy="6477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8600" indent="-228600" eaLnBrk="0" fontAlgn="base" hangingPunct="0">
              <a:spcAft>
                <a:spcPts val="600"/>
              </a:spcAft>
              <a:buClr>
                <a:srgbClr val="FFD200"/>
              </a:buClr>
              <a:buSzPct val="70000"/>
              <a:buFont typeface="Arial" charset="0"/>
              <a:buNone/>
              <a:defRPr/>
            </a:pPr>
            <a:r>
              <a:rPr lang="en-US" dirty="0" smtClean="0">
                <a:solidFill>
                  <a:srgbClr val="646464"/>
                </a:solidFill>
              </a:rPr>
              <a:t>*   Include only if reasonably certain of exercise.</a:t>
            </a:r>
          </a:p>
          <a:p>
            <a:pPr marL="228600" indent="-228600" eaLnBrk="0" fontAlgn="base" hangingPunct="0">
              <a:spcAft>
                <a:spcPts val="600"/>
              </a:spcAft>
              <a:buClr>
                <a:srgbClr val="FFD200"/>
              </a:buClr>
              <a:buSzPct val="70000"/>
              <a:buFont typeface="Arial" charset="0"/>
              <a:buNone/>
              <a:defRPr/>
            </a:pPr>
            <a:r>
              <a:rPr lang="en-US" dirty="0" smtClean="0">
                <a:solidFill>
                  <a:srgbClr val="646464"/>
                </a:solidFill>
              </a:rPr>
              <a:t>**  Include unless reasonably certain not to be exercised. </a:t>
            </a:r>
          </a:p>
        </p:txBody>
      </p:sp>
    </p:spTree>
    <p:extLst>
      <p:ext uri="{BB962C8B-B14F-4D97-AF65-F5344CB8AC3E}">
        <p14:creationId xmlns:p14="http://schemas.microsoft.com/office/powerpoint/2010/main" val="1134737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416957" y="186962"/>
            <a:ext cx="8234363" cy="863600"/>
          </a:xfrm>
        </p:spPr>
        <p:txBody>
          <a:bodyPr/>
          <a:lstStyle/>
          <a:p>
            <a:r>
              <a:rPr lang="en-US" dirty="0" smtClean="0"/>
              <a:t>NZ IFRS </a:t>
            </a:r>
            <a:r>
              <a:rPr lang="en-US" dirty="0"/>
              <a:t>16 Leases</a:t>
            </a:r>
            <a:r>
              <a:rPr lang="en-GB" dirty="0"/>
              <a:t/>
            </a:r>
            <a:br>
              <a:rPr lang="en-GB" dirty="0"/>
            </a:br>
            <a:r>
              <a:rPr lang="en-US" sz="2400" b="0" dirty="0" smtClean="0"/>
              <a:t>Lessee accounting – </a:t>
            </a:r>
            <a:r>
              <a:rPr lang="en-US" sz="2400" b="0" dirty="0"/>
              <a:t>r</a:t>
            </a:r>
            <a:r>
              <a:rPr lang="en-US" sz="2400" b="0" dirty="0" smtClean="0"/>
              <a:t>ecognition and measurement</a:t>
            </a:r>
            <a:endParaRPr lang="en-US" sz="2400" b="0" dirty="0"/>
          </a:p>
        </p:txBody>
      </p:sp>
      <p:graphicFrame>
        <p:nvGraphicFramePr>
          <p:cNvPr id="7" name="Table 6"/>
          <p:cNvGraphicFramePr>
            <a:graphicFrameLocks noGrp="1"/>
          </p:cNvGraphicFramePr>
          <p:nvPr>
            <p:extLst>
              <p:ext uri="{D42A27DB-BD31-4B8C-83A1-F6EECF244321}">
                <p14:modId xmlns:p14="http://schemas.microsoft.com/office/powerpoint/2010/main" val="3968930300"/>
              </p:ext>
            </p:extLst>
          </p:nvPr>
        </p:nvGraphicFramePr>
        <p:xfrm>
          <a:off x="466726" y="1219200"/>
          <a:ext cx="8077199" cy="4114801"/>
        </p:xfrm>
        <a:graphic>
          <a:graphicData uri="http://schemas.openxmlformats.org/drawingml/2006/table">
            <a:tbl>
              <a:tblPr>
                <a:tableStyleId>{22838BEF-8BB2-4498-84A7-C5851F593DF1}</a:tableStyleId>
              </a:tblPr>
              <a:tblGrid>
                <a:gridCol w="1752599"/>
                <a:gridCol w="3124200"/>
                <a:gridCol w="3200400"/>
              </a:tblGrid>
              <a:tr h="353858">
                <a:tc>
                  <a:txBody>
                    <a:bodyPr/>
                    <a:lstStyle/>
                    <a:p>
                      <a:pPr marL="0" indent="0" algn="l" fontAlgn="t">
                        <a:buClr>
                          <a:srgbClr val="FFD200"/>
                        </a:buClr>
                        <a:buSzPct val="110000"/>
                        <a:buFont typeface="EYInterstate" panose="02000503020000020004" pitchFamily="2" charset="0"/>
                        <a:buNone/>
                      </a:pPr>
                      <a:endParaRPr lang="en-GB" sz="1600" b="1" i="0" u="none" strike="noStrike" dirty="0">
                        <a:solidFill>
                          <a:schemeClr val="tx2"/>
                        </a:solidFill>
                        <a:latin typeface="+mn-lt"/>
                      </a:endParaRPr>
                    </a:p>
                  </a:txBody>
                  <a:tcPr marL="90000" marR="10800" marT="90000" marB="0">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12" indent="0" algn="ctr" rtl="0" fontAlgn="base">
                        <a:lnSpc>
                          <a:spcPct val="85000"/>
                        </a:lnSpc>
                        <a:spcBef>
                          <a:spcPts val="500"/>
                        </a:spcBef>
                        <a:spcAft>
                          <a:spcPct val="0"/>
                        </a:spcAft>
                        <a:buClr>
                          <a:srgbClr val="FFD200"/>
                        </a:buClr>
                        <a:buSzPct val="75000"/>
                        <a:buFont typeface="Arial" charset="0"/>
                        <a:buNone/>
                      </a:pPr>
                      <a:r>
                        <a:rPr lang="en-GB" sz="1600" b="1" kern="1200" dirty="0" smtClean="0">
                          <a:solidFill>
                            <a:schemeClr val="tx2"/>
                          </a:solidFill>
                          <a:latin typeface="+mn-lt"/>
                          <a:ea typeface="+mn-ea"/>
                          <a:cs typeface="+mn-cs"/>
                        </a:rPr>
                        <a:t>Right-of-use (ROU) asset</a:t>
                      </a:r>
                    </a:p>
                  </a:txBody>
                  <a:tcPr marL="90000" marR="10800" marT="9000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812" indent="0" algn="ctr" rtl="0" fontAlgn="base">
                        <a:lnSpc>
                          <a:spcPct val="85000"/>
                        </a:lnSpc>
                        <a:spcBef>
                          <a:spcPts val="500"/>
                        </a:spcBef>
                        <a:spcAft>
                          <a:spcPct val="0"/>
                        </a:spcAft>
                        <a:buClr>
                          <a:srgbClr val="FFD200"/>
                        </a:buClr>
                        <a:buSzPct val="75000"/>
                        <a:buFont typeface="Arial" charset="0"/>
                        <a:buNone/>
                      </a:pPr>
                      <a:r>
                        <a:rPr lang="en-GB" sz="1600" b="1" kern="1200" dirty="0" smtClean="0">
                          <a:solidFill>
                            <a:schemeClr val="tx1"/>
                          </a:solidFill>
                          <a:latin typeface="+mn-lt"/>
                          <a:ea typeface="+mn-ea"/>
                          <a:cs typeface="+mn-cs"/>
                        </a:rPr>
                        <a:t>Lease liability</a:t>
                      </a:r>
                    </a:p>
                  </a:txBody>
                  <a:tcPr marL="90000" marR="10800" marT="9000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630630">
                <a:tc>
                  <a:txBody>
                    <a:bodyPr/>
                    <a:lstStyle/>
                    <a:p>
                      <a:pPr marL="0" indent="0" algn="l" fontAlgn="t">
                        <a:buClr>
                          <a:srgbClr val="FFD200"/>
                        </a:buClr>
                        <a:buSzPct val="110000"/>
                        <a:buFont typeface="EYInterstate" panose="02000503020000020004" pitchFamily="2" charset="0"/>
                        <a:buNone/>
                      </a:pPr>
                      <a:r>
                        <a:rPr lang="en-GB" sz="1600" b="1" i="0" u="none" strike="noStrike" dirty="0" smtClean="0">
                          <a:solidFill>
                            <a:schemeClr val="tx2"/>
                          </a:solidFill>
                          <a:latin typeface="+mn-lt"/>
                        </a:rPr>
                        <a:t>Initial</a:t>
                      </a:r>
                      <a:r>
                        <a:rPr lang="en-GB" sz="1600" b="1" i="0" u="none" strike="noStrike" baseline="0" dirty="0" smtClean="0">
                          <a:solidFill>
                            <a:schemeClr val="tx2"/>
                          </a:solidFill>
                          <a:latin typeface="+mn-lt"/>
                        </a:rPr>
                        <a:t> recognition</a:t>
                      </a:r>
                      <a:endParaRPr lang="en-GB" sz="1600" b="1" i="0" u="none" strike="noStrike" dirty="0">
                        <a:solidFill>
                          <a:schemeClr val="tx2"/>
                        </a:solidFill>
                        <a:latin typeface="+mn-lt"/>
                      </a:endParaRPr>
                    </a:p>
                  </a:txBody>
                  <a:tcPr marL="90000" marR="10800" marT="9000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gridSpan="2">
                  <a:txBody>
                    <a:bodyPr/>
                    <a:lstStyle/>
                    <a:p>
                      <a:pPr marL="2812" indent="0" algn="ctr" rtl="0" fontAlgn="base">
                        <a:lnSpc>
                          <a:spcPct val="85000"/>
                        </a:lnSpc>
                        <a:spcBef>
                          <a:spcPts val="500"/>
                        </a:spcBef>
                        <a:spcAft>
                          <a:spcPct val="0"/>
                        </a:spcAft>
                        <a:buClr>
                          <a:srgbClr val="FFD200"/>
                        </a:buClr>
                        <a:buSzPct val="75000"/>
                        <a:buFont typeface="Arial" charset="0"/>
                        <a:buNone/>
                      </a:pPr>
                      <a:r>
                        <a:rPr lang="en-GB" sz="1600" b="1" kern="1200" baseline="0" dirty="0" smtClean="0">
                          <a:solidFill>
                            <a:schemeClr val="accent6">
                              <a:lumMod val="20000"/>
                              <a:lumOff val="80000"/>
                            </a:schemeClr>
                          </a:solidFill>
                          <a:latin typeface="+mn-lt"/>
                          <a:ea typeface="+mn-ea"/>
                          <a:cs typeface="+mn-cs"/>
                        </a:rPr>
                        <a:t>Measure at present value of lease payment</a:t>
                      </a:r>
                      <a:r>
                        <a:rPr lang="en-GB" sz="1600" b="1" kern="1200" dirty="0" smtClean="0">
                          <a:solidFill>
                            <a:schemeClr val="accent6">
                              <a:lumMod val="20000"/>
                              <a:lumOff val="80000"/>
                            </a:schemeClr>
                          </a:solidFill>
                          <a:latin typeface="+mn-lt"/>
                          <a:ea typeface="+mn-ea"/>
                          <a:cs typeface="+mn-cs"/>
                        </a:rPr>
                        <a:t>s using interest rate imputed in the lease or</a:t>
                      </a:r>
                      <a:r>
                        <a:rPr lang="en-GB" sz="1600" b="1" kern="1200" baseline="0" dirty="0" smtClean="0">
                          <a:solidFill>
                            <a:schemeClr val="accent6">
                              <a:lumMod val="20000"/>
                              <a:lumOff val="80000"/>
                            </a:schemeClr>
                          </a:solidFill>
                          <a:latin typeface="+mn-lt"/>
                          <a:ea typeface="+mn-ea"/>
                          <a:cs typeface="+mn-cs"/>
                        </a:rPr>
                        <a:t> lessee’s incremental borrowing rate</a:t>
                      </a:r>
                      <a:endParaRPr lang="en-GB" sz="1600" b="1" kern="1200" dirty="0" smtClean="0">
                        <a:solidFill>
                          <a:schemeClr val="accent6">
                            <a:lumMod val="20000"/>
                            <a:lumOff val="80000"/>
                          </a:schemeClr>
                        </a:solidFill>
                        <a:latin typeface="+mn-lt"/>
                        <a:ea typeface="+mn-ea"/>
                        <a:cs typeface="+mn-cs"/>
                      </a:endParaRPr>
                    </a:p>
                  </a:txBody>
                  <a:tcPr marL="90000" marR="10800" marT="9000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hMerge="1">
                  <a:txBody>
                    <a:bodyPr/>
                    <a:lstStyle/>
                    <a:p>
                      <a:pPr marL="360000" indent="-357188" algn="l" rtl="0" fontAlgn="base">
                        <a:lnSpc>
                          <a:spcPct val="85000"/>
                        </a:lnSpc>
                        <a:spcBef>
                          <a:spcPts val="500"/>
                        </a:spcBef>
                        <a:spcAft>
                          <a:spcPct val="0"/>
                        </a:spcAft>
                        <a:buClr>
                          <a:srgbClr val="FFD200"/>
                        </a:buClr>
                        <a:buSzPct val="75000"/>
                        <a:buFont typeface="Arial" charset="0"/>
                        <a:buChar char="►"/>
                      </a:pPr>
                      <a:endParaRPr lang="en-GB" sz="1600" kern="1200" dirty="0" smtClean="0">
                        <a:solidFill>
                          <a:srgbClr val="646464"/>
                        </a:solidFill>
                        <a:latin typeface="+mn-lt"/>
                        <a:ea typeface="+mn-ea"/>
                        <a:cs typeface="+mn-cs"/>
                      </a:endParaRPr>
                    </a:p>
                  </a:txBody>
                  <a:tcPr marL="90000" marR="10800" marT="9000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690649">
                <a:tc>
                  <a:txBody>
                    <a:bodyPr/>
                    <a:lstStyle/>
                    <a:p>
                      <a:pPr marL="0" indent="0" algn="l" fontAlgn="t">
                        <a:buClr>
                          <a:srgbClr val="FFD200"/>
                        </a:buClr>
                        <a:buSzPct val="110000"/>
                        <a:buFont typeface="EYInterstate" panose="02000503020000020004" pitchFamily="2" charset="0"/>
                        <a:buNone/>
                      </a:pPr>
                      <a:r>
                        <a:rPr lang="en-GB" sz="1600" b="1" i="0" u="none" strike="noStrike" dirty="0" smtClean="0">
                          <a:solidFill>
                            <a:schemeClr val="tx1"/>
                          </a:solidFill>
                          <a:latin typeface="+mn-lt"/>
                        </a:rPr>
                        <a:t>Subsequent</a:t>
                      </a:r>
                      <a:r>
                        <a:rPr lang="en-GB" sz="1600" b="1" i="0" u="none" strike="noStrike" baseline="0" dirty="0" smtClean="0">
                          <a:solidFill>
                            <a:schemeClr val="tx1"/>
                          </a:solidFill>
                          <a:latin typeface="+mn-lt"/>
                        </a:rPr>
                        <a:t> measurement</a:t>
                      </a:r>
                      <a:endParaRPr lang="en-GB" sz="1600" b="1" i="0" u="none" strike="noStrike" dirty="0">
                        <a:solidFill>
                          <a:schemeClr val="tx1"/>
                        </a:solidFill>
                        <a:latin typeface="+mn-lt"/>
                      </a:endParaRPr>
                    </a:p>
                  </a:txBody>
                  <a:tcPr marL="90000" marR="10800" marT="90000" marB="36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360000" marR="0" lvl="1" indent="-357188" algn="l" defTabSz="914400" rtl="0" eaLnBrk="1" fontAlgn="base" latinLnBrk="0" hangingPunct="1">
                        <a:lnSpc>
                          <a:spcPct val="85000"/>
                        </a:lnSpc>
                        <a:spcBef>
                          <a:spcPts val="500"/>
                        </a:spcBef>
                        <a:spcAft>
                          <a:spcPct val="0"/>
                        </a:spcAft>
                        <a:buClr>
                          <a:schemeClr val="accent2"/>
                        </a:buClr>
                        <a:buSzPct val="70000"/>
                        <a:buFont typeface="Arial" charset="0"/>
                        <a:buChar char="►"/>
                        <a:tabLst/>
                        <a:defRPr/>
                      </a:pPr>
                      <a:r>
                        <a:rPr lang="en-US" sz="1550" kern="1200" baseline="0" dirty="0" smtClean="0">
                          <a:solidFill>
                            <a:srgbClr val="646464"/>
                          </a:solidFill>
                          <a:latin typeface="+mn-lt"/>
                          <a:ea typeface="+mn-ea"/>
                          <a:cs typeface="+mn-cs"/>
                        </a:rPr>
                        <a:t>Cost less accumulated depreciation/amortisation; </a:t>
                      </a:r>
                      <a:r>
                        <a:rPr lang="en-US" sz="1550" b="1" i="1" kern="1200" baseline="0" dirty="0" smtClean="0">
                          <a:solidFill>
                            <a:srgbClr val="646464"/>
                          </a:solidFill>
                          <a:latin typeface="+mn-lt"/>
                          <a:ea typeface="+mn-ea"/>
                          <a:cs typeface="+mn-cs"/>
                        </a:rPr>
                        <a:t>OR</a:t>
                      </a:r>
                    </a:p>
                    <a:p>
                      <a:pPr marL="360000" marR="0" lvl="1" indent="-357188" algn="l" defTabSz="914400" rtl="0" eaLnBrk="1" fontAlgn="base" latinLnBrk="0" hangingPunct="1">
                        <a:lnSpc>
                          <a:spcPct val="85000"/>
                        </a:lnSpc>
                        <a:spcBef>
                          <a:spcPts val="500"/>
                        </a:spcBef>
                        <a:spcAft>
                          <a:spcPct val="0"/>
                        </a:spcAft>
                        <a:buClr>
                          <a:schemeClr val="accent2"/>
                        </a:buClr>
                        <a:buSzPct val="70000"/>
                        <a:buFont typeface="Arial" charset="0"/>
                        <a:buChar char="►"/>
                        <a:tabLst/>
                        <a:defRPr/>
                      </a:pPr>
                      <a:r>
                        <a:rPr lang="en-US" sz="1550" kern="1200" baseline="0" dirty="0" smtClean="0">
                          <a:solidFill>
                            <a:srgbClr val="646464"/>
                          </a:solidFill>
                          <a:latin typeface="+mn-lt"/>
                          <a:ea typeface="+mn-ea"/>
                          <a:cs typeface="+mn-cs"/>
                        </a:rPr>
                        <a:t>Fair value of ROU (under   NZ IAS 16 </a:t>
                      </a:r>
                      <a:r>
                        <a:rPr lang="en-US" sz="1550" i="1" kern="1200" baseline="0" dirty="0" smtClean="0">
                          <a:solidFill>
                            <a:srgbClr val="646464"/>
                          </a:solidFill>
                          <a:latin typeface="+mn-lt"/>
                          <a:ea typeface="+mn-ea"/>
                          <a:cs typeface="+mn-cs"/>
                        </a:rPr>
                        <a:t>Property, Plant and Equipment</a:t>
                      </a:r>
                      <a:r>
                        <a:rPr lang="en-US" sz="1550" kern="1200" baseline="0" dirty="0" smtClean="0">
                          <a:solidFill>
                            <a:srgbClr val="646464"/>
                          </a:solidFill>
                          <a:latin typeface="+mn-lt"/>
                          <a:ea typeface="+mn-ea"/>
                          <a:cs typeface="+mn-cs"/>
                        </a:rPr>
                        <a:t>, NZ IAS 38 </a:t>
                      </a:r>
                      <a:r>
                        <a:rPr lang="en-US" sz="1550" i="1" kern="1200" baseline="0" dirty="0" smtClean="0">
                          <a:solidFill>
                            <a:srgbClr val="646464"/>
                          </a:solidFill>
                          <a:latin typeface="+mn-lt"/>
                          <a:ea typeface="+mn-ea"/>
                          <a:cs typeface="+mn-cs"/>
                        </a:rPr>
                        <a:t>Intangible Assets</a:t>
                      </a:r>
                      <a:r>
                        <a:rPr lang="en-US" sz="1550" kern="1200" baseline="0" dirty="0" smtClean="0">
                          <a:solidFill>
                            <a:srgbClr val="646464"/>
                          </a:solidFill>
                          <a:latin typeface="+mn-lt"/>
                          <a:ea typeface="+mn-ea"/>
                          <a:cs typeface="+mn-cs"/>
                        </a:rPr>
                        <a:t> or NZ IAS 40 </a:t>
                      </a:r>
                      <a:r>
                        <a:rPr lang="en-US" sz="1550" i="1" kern="1200" baseline="0" dirty="0" smtClean="0">
                          <a:solidFill>
                            <a:srgbClr val="646464"/>
                          </a:solidFill>
                          <a:latin typeface="+mn-lt"/>
                          <a:ea typeface="+mn-ea"/>
                          <a:cs typeface="+mn-cs"/>
                        </a:rPr>
                        <a:t>Investment Property</a:t>
                      </a:r>
                      <a:r>
                        <a:rPr lang="en-US" sz="1550" kern="1200" baseline="0" dirty="0" smtClean="0">
                          <a:solidFill>
                            <a:srgbClr val="646464"/>
                          </a:solidFill>
                          <a:latin typeface="+mn-lt"/>
                          <a:ea typeface="+mn-ea"/>
                          <a:cs typeface="+mn-cs"/>
                        </a:rPr>
                        <a:t>)</a:t>
                      </a:r>
                      <a:endParaRPr lang="en-US" sz="1550" i="1" kern="1200" baseline="0" dirty="0" smtClean="0">
                        <a:solidFill>
                          <a:srgbClr val="646464"/>
                        </a:solidFill>
                        <a:latin typeface="+mn-lt"/>
                        <a:ea typeface="+mn-ea"/>
                        <a:cs typeface="+mn-cs"/>
                      </a:endParaRPr>
                    </a:p>
                  </a:txBody>
                  <a:tcPr marL="90000" marR="10800" marT="90000" marB="36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2812" marR="0" lvl="1" indent="0" algn="l" defTabSz="914400" rtl="0" eaLnBrk="1" fontAlgn="base" latinLnBrk="0" hangingPunct="1">
                        <a:lnSpc>
                          <a:spcPct val="85000"/>
                        </a:lnSpc>
                        <a:spcBef>
                          <a:spcPts val="500"/>
                        </a:spcBef>
                        <a:spcAft>
                          <a:spcPct val="0"/>
                        </a:spcAft>
                        <a:buClr>
                          <a:srgbClr val="FFD200"/>
                        </a:buClr>
                        <a:buSzPct val="75000"/>
                        <a:buFont typeface="Arial" charset="0"/>
                        <a:buNone/>
                        <a:tabLst/>
                        <a:defRPr/>
                      </a:pPr>
                      <a:r>
                        <a:rPr lang="en-US" sz="1550" kern="1200" baseline="0" dirty="0" smtClean="0">
                          <a:solidFill>
                            <a:srgbClr val="646464"/>
                          </a:solidFill>
                          <a:latin typeface="+mn-lt"/>
                          <a:ea typeface="+mn-ea"/>
                          <a:cs typeface="+mn-cs"/>
                        </a:rPr>
                        <a:t>Effective interest rate method:</a:t>
                      </a:r>
                    </a:p>
                    <a:p>
                      <a:pPr marL="360000" marR="0" lvl="1" indent="-357188" algn="l" defTabSz="914400" rtl="0" eaLnBrk="1" fontAlgn="base" latinLnBrk="0" hangingPunct="1">
                        <a:lnSpc>
                          <a:spcPct val="85000"/>
                        </a:lnSpc>
                        <a:spcBef>
                          <a:spcPts val="500"/>
                        </a:spcBef>
                        <a:spcAft>
                          <a:spcPct val="0"/>
                        </a:spcAft>
                        <a:buClr>
                          <a:schemeClr val="accent2"/>
                        </a:buClr>
                        <a:buSzPct val="70000"/>
                        <a:buFont typeface="Arial" charset="0"/>
                        <a:buChar char="►"/>
                        <a:tabLst/>
                        <a:defRPr/>
                      </a:pPr>
                      <a:r>
                        <a:rPr lang="en-US" sz="1550" kern="1200" baseline="0" dirty="0" smtClean="0">
                          <a:solidFill>
                            <a:srgbClr val="646464"/>
                          </a:solidFill>
                          <a:latin typeface="+mn-lt"/>
                          <a:ea typeface="+mn-ea"/>
                          <a:cs typeface="+mn-cs"/>
                        </a:rPr>
                        <a:t>Accrete interest expense using a discount rate determined at lease commencement</a:t>
                      </a:r>
                      <a:endParaRPr lang="en-US" sz="1550" u="none" strike="noStrike" kern="1200" baseline="30000" dirty="0" smtClean="0">
                        <a:solidFill>
                          <a:srgbClr val="646464"/>
                        </a:solidFill>
                        <a:latin typeface="+mn-lt"/>
                        <a:ea typeface="+mn-ea"/>
                        <a:cs typeface="+mn-cs"/>
                      </a:endParaRPr>
                    </a:p>
                    <a:p>
                      <a:pPr marL="360000" marR="0" lvl="1" indent="-357188" algn="l" defTabSz="914400" rtl="0" eaLnBrk="1" fontAlgn="base" latinLnBrk="0" hangingPunct="1">
                        <a:lnSpc>
                          <a:spcPct val="85000"/>
                        </a:lnSpc>
                        <a:spcBef>
                          <a:spcPts val="500"/>
                        </a:spcBef>
                        <a:spcAft>
                          <a:spcPct val="0"/>
                        </a:spcAft>
                        <a:buClr>
                          <a:schemeClr val="accent2"/>
                        </a:buClr>
                        <a:buSzPct val="70000"/>
                        <a:buFont typeface="Arial" charset="0"/>
                        <a:buChar char="►"/>
                        <a:tabLst/>
                        <a:defRPr/>
                      </a:pPr>
                      <a:r>
                        <a:rPr lang="en-US" sz="1550" kern="1200" baseline="0" dirty="0" smtClean="0">
                          <a:solidFill>
                            <a:srgbClr val="646464"/>
                          </a:solidFill>
                          <a:latin typeface="+mn-lt"/>
                          <a:ea typeface="+mn-ea"/>
                          <a:cs typeface="+mn-cs"/>
                        </a:rPr>
                        <a:t>Reduce lease liability by payments made</a:t>
                      </a:r>
                    </a:p>
                  </a:txBody>
                  <a:tcPr marL="90000" marR="10800" marT="90000" marB="36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439664">
                <a:tc>
                  <a:txBody>
                    <a:bodyPr/>
                    <a:lstStyle/>
                    <a:p>
                      <a:pPr marL="0" indent="0" algn="l" fontAlgn="t">
                        <a:buClr>
                          <a:srgbClr val="FFD200"/>
                        </a:buClr>
                        <a:buSzPct val="110000"/>
                        <a:buFont typeface="EYInterstate" panose="02000503020000020004" pitchFamily="2" charset="0"/>
                        <a:buNone/>
                      </a:pPr>
                      <a:r>
                        <a:rPr lang="en-GB" sz="1600" b="1" i="0" u="none" strike="noStrike" dirty="0" smtClean="0">
                          <a:solidFill>
                            <a:schemeClr val="tx1"/>
                          </a:solidFill>
                          <a:latin typeface="+mn-lt"/>
                        </a:rPr>
                        <a:t>Profit</a:t>
                      </a:r>
                      <a:r>
                        <a:rPr lang="en-GB" sz="1600" b="1" i="0" u="none" strike="noStrike" baseline="0" dirty="0" smtClean="0">
                          <a:solidFill>
                            <a:schemeClr val="tx1"/>
                          </a:solidFill>
                          <a:latin typeface="+mn-lt"/>
                        </a:rPr>
                        <a:t> and loss</a:t>
                      </a:r>
                      <a:endParaRPr lang="en-GB" sz="1600" b="1" i="0" u="none" strike="noStrike" dirty="0">
                        <a:solidFill>
                          <a:schemeClr val="tx1"/>
                        </a:solidFill>
                        <a:latin typeface="+mn-lt"/>
                      </a:endParaRPr>
                    </a:p>
                  </a:txBody>
                  <a:tcPr marL="90000" marR="10800" marT="9000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360000" marR="0" lvl="1" indent="-357188" algn="l" defTabSz="914400" rtl="0" eaLnBrk="1" fontAlgn="base" latinLnBrk="0" hangingPunct="1">
                        <a:lnSpc>
                          <a:spcPct val="85000"/>
                        </a:lnSpc>
                        <a:spcBef>
                          <a:spcPts val="500"/>
                        </a:spcBef>
                        <a:spcAft>
                          <a:spcPct val="0"/>
                        </a:spcAft>
                        <a:buClr>
                          <a:schemeClr val="accent2"/>
                        </a:buClr>
                        <a:buSzPct val="70000"/>
                        <a:buFont typeface="Arial" charset="0"/>
                        <a:buChar char="►"/>
                        <a:tabLst/>
                        <a:defRPr/>
                      </a:pPr>
                      <a:r>
                        <a:rPr lang="en-US" sz="1550" kern="1200" baseline="0" dirty="0" smtClean="0">
                          <a:solidFill>
                            <a:srgbClr val="646464"/>
                          </a:solidFill>
                          <a:latin typeface="+mn-lt"/>
                          <a:ea typeface="+mn-ea"/>
                          <a:cs typeface="+mn-cs"/>
                        </a:rPr>
                        <a:t>Depreciation expense (generally, straight-line over the shorter of useful life or lease term); </a:t>
                      </a:r>
                      <a:r>
                        <a:rPr lang="en-US" sz="1550" b="1" i="1" kern="1200" baseline="0" dirty="0" smtClean="0">
                          <a:solidFill>
                            <a:srgbClr val="646464"/>
                          </a:solidFill>
                          <a:latin typeface="+mn-lt"/>
                          <a:ea typeface="+mn-ea"/>
                          <a:cs typeface="+mn-cs"/>
                        </a:rPr>
                        <a:t>OR</a:t>
                      </a:r>
                    </a:p>
                    <a:p>
                      <a:pPr marL="360000" marR="0" lvl="1" indent="-357188" algn="l" defTabSz="914400" rtl="0" eaLnBrk="1" fontAlgn="base" latinLnBrk="0" hangingPunct="1">
                        <a:lnSpc>
                          <a:spcPct val="85000"/>
                        </a:lnSpc>
                        <a:spcBef>
                          <a:spcPts val="500"/>
                        </a:spcBef>
                        <a:spcAft>
                          <a:spcPct val="0"/>
                        </a:spcAft>
                        <a:buClr>
                          <a:schemeClr val="accent2"/>
                        </a:buClr>
                        <a:buSzPct val="70000"/>
                        <a:buFont typeface="Arial" charset="0"/>
                        <a:buChar char="►"/>
                        <a:tabLst/>
                        <a:defRPr/>
                      </a:pPr>
                      <a:r>
                        <a:rPr lang="en-US" sz="1550" kern="1200" baseline="0" dirty="0" smtClean="0">
                          <a:solidFill>
                            <a:srgbClr val="646464"/>
                          </a:solidFill>
                          <a:latin typeface="+mn-lt"/>
                          <a:ea typeface="+mn-ea"/>
                          <a:cs typeface="+mn-cs"/>
                        </a:rPr>
                        <a:t>Change in fair value of investment property</a:t>
                      </a:r>
                    </a:p>
                  </a:txBody>
                  <a:tcPr marL="90000" marR="10800" marT="9000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360000" marR="0" lvl="1" indent="-357188" algn="l" defTabSz="914400" rtl="0" eaLnBrk="1" fontAlgn="base" latinLnBrk="0" hangingPunct="1">
                        <a:lnSpc>
                          <a:spcPct val="85000"/>
                        </a:lnSpc>
                        <a:spcBef>
                          <a:spcPts val="500"/>
                        </a:spcBef>
                        <a:spcAft>
                          <a:spcPct val="0"/>
                        </a:spcAft>
                        <a:buClr>
                          <a:schemeClr val="accent2"/>
                        </a:buClr>
                        <a:buSzPct val="70000"/>
                        <a:buFont typeface="Arial" charset="0"/>
                        <a:buChar char="►"/>
                        <a:tabLst/>
                        <a:defRPr/>
                      </a:pPr>
                      <a:r>
                        <a:rPr lang="en-US" sz="1550" kern="1200" baseline="0" dirty="0" smtClean="0">
                          <a:solidFill>
                            <a:srgbClr val="646464"/>
                          </a:solidFill>
                          <a:latin typeface="+mn-lt"/>
                          <a:ea typeface="+mn-ea"/>
                          <a:cs typeface="+mn-cs"/>
                        </a:rPr>
                        <a:t>Interest expense </a:t>
                      </a:r>
                      <a:br>
                        <a:rPr lang="en-US" sz="1550" kern="1200" baseline="0" dirty="0" smtClean="0">
                          <a:solidFill>
                            <a:srgbClr val="646464"/>
                          </a:solidFill>
                          <a:latin typeface="+mn-lt"/>
                          <a:ea typeface="+mn-ea"/>
                          <a:cs typeface="+mn-cs"/>
                        </a:rPr>
                      </a:br>
                      <a:r>
                        <a:rPr lang="en-US" sz="1550" kern="1200" baseline="0" dirty="0" smtClean="0">
                          <a:solidFill>
                            <a:srgbClr val="646464"/>
                          </a:solidFill>
                          <a:latin typeface="+mn-lt"/>
                          <a:ea typeface="+mn-ea"/>
                          <a:cs typeface="+mn-cs"/>
                        </a:rPr>
                        <a:t>(annual charge is reducing over the lease term)</a:t>
                      </a:r>
                    </a:p>
                  </a:txBody>
                  <a:tcPr marL="90000" marR="10800" marT="9000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bl>
          </a:graphicData>
        </a:graphic>
      </p:graphicFrame>
      <p:sp>
        <p:nvSpPr>
          <p:cNvPr id="8" name="Content Placeholder 5"/>
          <p:cNvSpPr txBox="1">
            <a:spLocks/>
          </p:cNvSpPr>
          <p:nvPr/>
        </p:nvSpPr>
        <p:spPr bwMode="auto">
          <a:xfrm>
            <a:off x="457200" y="5457826"/>
            <a:ext cx="8229600" cy="7143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80000" indent="-180000" eaLnBrk="0" hangingPunct="0">
              <a:spcAft>
                <a:spcPts val="600"/>
              </a:spcAft>
              <a:buClr>
                <a:srgbClr val="000000"/>
              </a:buClr>
              <a:buSzPct val="70000"/>
              <a:buFont typeface="Arial" charset="0"/>
              <a:buAutoNum type="arabicPlain"/>
              <a:defRPr/>
            </a:pPr>
            <a:r>
              <a:rPr lang="en-US" sz="1200" dirty="0" smtClean="0">
                <a:solidFill>
                  <a:srgbClr val="646464"/>
                </a:solidFill>
              </a:rPr>
              <a:t>Initial measurement of the ROU asset would also include the lessee’s initial direct costs and prepayments made to the lessor less lease incentives received from the lessor, if any. </a:t>
            </a:r>
          </a:p>
          <a:p>
            <a:pPr marL="180000" indent="-180000" eaLnBrk="0" hangingPunct="0">
              <a:spcAft>
                <a:spcPts val="600"/>
              </a:spcAft>
              <a:buClr>
                <a:srgbClr val="000000"/>
              </a:buClr>
              <a:buSzPct val="70000"/>
              <a:buFont typeface="Arial" charset="0"/>
              <a:buAutoNum type="arabicPlain"/>
              <a:defRPr/>
            </a:pPr>
            <a:r>
              <a:rPr lang="en-US" sz="1200" dirty="0" smtClean="0">
                <a:solidFill>
                  <a:srgbClr val="646464"/>
                </a:solidFill>
              </a:rPr>
              <a:t>As long as a reassessment and a change in the discount rate have not occurred.</a:t>
            </a:r>
          </a:p>
          <a:p>
            <a:pPr marL="228600" indent="-228600" eaLnBrk="0" hangingPunct="0">
              <a:spcAft>
                <a:spcPts val="600"/>
              </a:spcAft>
              <a:buClr>
                <a:srgbClr val="FFD200"/>
              </a:buClr>
              <a:buSzPct val="70000"/>
              <a:buFont typeface="Arial" charset="0"/>
              <a:buAutoNum type="arabicPlain"/>
              <a:defRPr/>
            </a:pPr>
            <a:endParaRPr lang="en-US" sz="1200" dirty="0" smtClean="0">
              <a:solidFill>
                <a:srgbClr val="646464"/>
              </a:solidFill>
            </a:endParaRPr>
          </a:p>
        </p:txBody>
      </p:sp>
    </p:spTree>
    <p:custDataLst>
      <p:tags r:id="rId1"/>
    </p:custDataLst>
    <p:extLst>
      <p:ext uri="{BB962C8B-B14F-4D97-AF65-F5344CB8AC3E}">
        <p14:creationId xmlns:p14="http://schemas.microsoft.com/office/powerpoint/2010/main" val="666390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646464"/>
                </a:solidFill>
              </a:rPr>
              <a:t>NZ IFRS 16 </a:t>
            </a:r>
            <a:r>
              <a:rPr lang="en-GB" i="1" dirty="0" smtClean="0">
                <a:solidFill>
                  <a:srgbClr val="646464"/>
                </a:solidFill>
              </a:rPr>
              <a:t>Leases</a:t>
            </a:r>
            <a:r>
              <a:rPr lang="en-GB" dirty="0" smtClean="0">
                <a:solidFill>
                  <a:srgbClr val="646464"/>
                </a:solidFill>
              </a:rPr>
              <a:t> </a:t>
            </a:r>
            <a:r>
              <a:rPr lang="en-GB" dirty="0">
                <a:solidFill>
                  <a:srgbClr val="646464"/>
                </a:solidFill>
              </a:rPr>
              <a:t/>
            </a:r>
            <a:br>
              <a:rPr lang="en-GB" dirty="0">
                <a:solidFill>
                  <a:srgbClr val="646464"/>
                </a:solidFill>
              </a:rPr>
            </a:br>
            <a:r>
              <a:rPr lang="en-GB" sz="2400" b="0" dirty="0" smtClean="0">
                <a:solidFill>
                  <a:srgbClr val="646464"/>
                </a:solidFill>
              </a:rPr>
              <a:t>Example</a:t>
            </a:r>
            <a:endParaRPr lang="en-GB" sz="2400" b="0" dirty="0">
              <a:solidFill>
                <a:srgbClr val="646464"/>
              </a:solidFill>
            </a:endParaRPr>
          </a:p>
        </p:txBody>
      </p:sp>
      <p:sp>
        <p:nvSpPr>
          <p:cNvPr id="4" name="Content Placeholder 2"/>
          <p:cNvSpPr txBox="1">
            <a:spLocks/>
          </p:cNvSpPr>
          <p:nvPr/>
        </p:nvSpPr>
        <p:spPr>
          <a:xfrm>
            <a:off x="457196" y="1425596"/>
            <a:ext cx="8229600" cy="4698000"/>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2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
        <p:nvSpPr>
          <p:cNvPr id="5" name="Content Placeholder 4"/>
          <p:cNvSpPr>
            <a:spLocks noGrp="1"/>
          </p:cNvSpPr>
          <p:nvPr>
            <p:ph idx="1"/>
          </p:nvPr>
        </p:nvSpPr>
        <p:spPr>
          <a:xfrm>
            <a:off x="1142506" y="1905000"/>
            <a:ext cx="6706094" cy="3352800"/>
          </a:xfrm>
          <a:solidFill>
            <a:schemeClr val="bg2"/>
          </a:solidFill>
          <a:ln>
            <a:solidFill>
              <a:srgbClr val="808080"/>
            </a:solidFill>
          </a:ln>
        </p:spPr>
        <p:style>
          <a:lnRef idx="2">
            <a:schemeClr val="accent2">
              <a:shade val="50000"/>
            </a:schemeClr>
          </a:lnRef>
          <a:fillRef idx="1">
            <a:schemeClr val="accent2"/>
          </a:fillRef>
          <a:effectRef idx="0">
            <a:schemeClr val="accent2"/>
          </a:effectRef>
          <a:fontRef idx="minor">
            <a:schemeClr val="lt1"/>
          </a:fontRef>
        </p:style>
        <p:txBody>
          <a:bodyPr lIns="252000" tIns="432000" rIns="216000" bIns="252000" rtlCol="0" anchor="ctr" anchorCtr="0"/>
          <a:lstStyle/>
          <a:p>
            <a:pPr marL="349694" lvl="1" indent="-357188">
              <a:spcBef>
                <a:spcPts val="500"/>
              </a:spcBef>
              <a:buFont typeface="Arial" charset="0"/>
              <a:buChar char="►"/>
            </a:pPr>
            <a:r>
              <a:rPr lang="en-NZ" sz="2600" dirty="0">
                <a:solidFill>
                  <a:schemeClr val="tx2"/>
                </a:solidFill>
              </a:rPr>
              <a:t>Fact pattern</a:t>
            </a:r>
          </a:p>
          <a:p>
            <a:pPr marL="706310" lvl="2" indent="-357188">
              <a:spcBef>
                <a:spcPts val="500"/>
              </a:spcBef>
              <a:buFont typeface="Arial" charset="0"/>
              <a:buChar char="►"/>
            </a:pPr>
            <a:r>
              <a:rPr lang="en-NZ" sz="2200" dirty="0">
                <a:solidFill>
                  <a:schemeClr val="tx2"/>
                </a:solidFill>
              </a:rPr>
              <a:t>5 year lease of equipment </a:t>
            </a:r>
          </a:p>
          <a:p>
            <a:pPr marL="706310" lvl="2" indent="-357188">
              <a:spcBef>
                <a:spcPts val="500"/>
              </a:spcBef>
              <a:buFont typeface="Arial" charset="0"/>
              <a:buChar char="►"/>
            </a:pPr>
            <a:r>
              <a:rPr lang="en-NZ" sz="2200" dirty="0">
                <a:solidFill>
                  <a:schemeClr val="tx2"/>
                </a:solidFill>
              </a:rPr>
              <a:t>Lessee makes annual payments of $10,000</a:t>
            </a:r>
          </a:p>
          <a:p>
            <a:pPr marL="706310" lvl="2" indent="-357188">
              <a:spcBef>
                <a:spcPts val="500"/>
              </a:spcBef>
              <a:buFont typeface="Arial" charset="0"/>
              <a:buChar char="►"/>
            </a:pPr>
            <a:r>
              <a:rPr lang="en-NZ" sz="2200" dirty="0">
                <a:solidFill>
                  <a:schemeClr val="tx2"/>
                </a:solidFill>
              </a:rPr>
              <a:t>Discount rate 7.5% p.a.</a:t>
            </a:r>
          </a:p>
          <a:p>
            <a:pPr marL="706310" lvl="2" indent="-357188">
              <a:spcBef>
                <a:spcPts val="500"/>
              </a:spcBef>
              <a:buFont typeface="Arial" charset="0"/>
              <a:buChar char="►"/>
            </a:pPr>
            <a:r>
              <a:rPr lang="en-NZ" sz="2200" dirty="0">
                <a:solidFill>
                  <a:schemeClr val="tx2"/>
                </a:solidFill>
              </a:rPr>
              <a:t>PV of annual lease payments is $40,460</a:t>
            </a:r>
          </a:p>
          <a:p>
            <a:pPr marL="706310" lvl="2" indent="-357188">
              <a:spcBef>
                <a:spcPts val="500"/>
              </a:spcBef>
              <a:buFont typeface="Arial" charset="0"/>
              <a:buChar char="►"/>
            </a:pPr>
            <a:r>
              <a:rPr lang="en-NZ" sz="2200" dirty="0">
                <a:solidFill>
                  <a:schemeClr val="tx2"/>
                </a:solidFill>
              </a:rPr>
              <a:t>Depreciation recognised on a straight-line basis over the life of the lease</a:t>
            </a:r>
          </a:p>
          <a:p>
            <a:pPr marL="349694" lvl="1" indent="-357188">
              <a:spcBef>
                <a:spcPts val="500"/>
              </a:spcBef>
              <a:buFont typeface="Arial" charset="0"/>
              <a:buChar char="►"/>
            </a:pPr>
            <a:endParaRPr lang="en-US" sz="2400" dirty="0">
              <a:solidFill>
                <a:srgbClr val="646464"/>
              </a:solidFill>
            </a:endParaRPr>
          </a:p>
        </p:txBody>
      </p:sp>
      <p:sp>
        <p:nvSpPr>
          <p:cNvPr id="3" name="Footer Placeholder 2"/>
          <p:cNvSpPr>
            <a:spLocks noGrp="1"/>
          </p:cNvSpPr>
          <p:nvPr>
            <p:ph type="ftr" sz="quarter" idx="11"/>
          </p:nvPr>
        </p:nvSpPr>
        <p:spPr/>
        <p:txBody>
          <a:bodyPr/>
          <a:lstStyle/>
          <a:p>
            <a:r>
              <a:rPr lang="en-US" dirty="0" smtClean="0"/>
              <a:t>Overview of IFRS 16 </a:t>
            </a:r>
            <a:r>
              <a:rPr lang="en-US" i="1" dirty="0" smtClean="0"/>
              <a:t>Leases</a:t>
            </a:r>
            <a:endParaRPr lang="en-GB" i="1" dirty="0"/>
          </a:p>
        </p:txBody>
      </p:sp>
      <p:sp>
        <p:nvSpPr>
          <p:cNvPr id="6" name="Date Placeholder 5"/>
          <p:cNvSpPr>
            <a:spLocks noGrp="1"/>
          </p:cNvSpPr>
          <p:nvPr>
            <p:ph type="dt" sz="half" idx="10"/>
          </p:nvPr>
        </p:nvSpPr>
        <p:spPr/>
        <p:txBody>
          <a:bodyPr/>
          <a:lstStyle/>
          <a:p>
            <a:r>
              <a:rPr lang="en-US" dirty="0" smtClean="0"/>
              <a:t>January 2016</a:t>
            </a:r>
            <a:endParaRPr lang="en-US" dirty="0"/>
          </a:p>
        </p:txBody>
      </p:sp>
    </p:spTree>
    <p:custDataLst>
      <p:tags r:id="rId1"/>
    </p:custDataLst>
    <p:extLst>
      <p:ext uri="{BB962C8B-B14F-4D97-AF65-F5344CB8AC3E}">
        <p14:creationId xmlns:p14="http://schemas.microsoft.com/office/powerpoint/2010/main" val="1953522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NZ IFRS </a:t>
            </a:r>
            <a:r>
              <a:rPr lang="en-US" dirty="0"/>
              <a:t>16 </a:t>
            </a:r>
            <a:r>
              <a:rPr lang="en-US" dirty="0" smtClean="0"/>
              <a:t>Leases</a:t>
            </a:r>
            <a:br>
              <a:rPr lang="en-US" dirty="0" smtClean="0"/>
            </a:br>
            <a:r>
              <a:rPr lang="en-GB" sz="2400" b="0" dirty="0" smtClean="0"/>
              <a:t>An example</a:t>
            </a:r>
            <a:endParaRPr lang="en-NZ" sz="2400" b="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37043292"/>
              </p:ext>
            </p:extLst>
          </p:nvPr>
        </p:nvGraphicFramePr>
        <p:xfrm>
          <a:off x="433316" y="1524000"/>
          <a:ext cx="8385175" cy="4090364"/>
        </p:xfrm>
        <a:graphic>
          <a:graphicData uri="http://schemas.openxmlformats.org/drawingml/2006/table">
            <a:tbl>
              <a:tblPr>
                <a:tableStyleId>{5C22544A-7EE6-4342-B048-85BDC9FD1C3A}</a:tableStyleId>
              </a:tblPr>
              <a:tblGrid>
                <a:gridCol w="1164159"/>
                <a:gridCol w="1644499"/>
                <a:gridCol w="890550"/>
                <a:gridCol w="890550"/>
                <a:gridCol w="843696"/>
                <a:gridCol w="983907"/>
                <a:gridCol w="983907"/>
                <a:gridCol w="983907"/>
              </a:tblGrid>
              <a:tr h="367291">
                <a:tc>
                  <a:txBody>
                    <a:bodyPr/>
                    <a:lstStyle/>
                    <a:p>
                      <a:pPr algn="l" fontAlgn="b"/>
                      <a:r>
                        <a:rPr lang="en-NZ" sz="1800" i="1" u="none" strike="noStrike" dirty="0">
                          <a:solidFill>
                            <a:schemeClr val="tx2"/>
                          </a:solidFill>
                          <a:effectLst/>
                        </a:rPr>
                        <a:t>NZ$</a:t>
                      </a:r>
                      <a:endParaRPr lang="en-NZ" sz="1800" b="0" i="1" u="none" strike="noStrike" dirty="0">
                        <a:solidFill>
                          <a:schemeClr val="tx2"/>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l" fontAlgn="b"/>
                      <a:endParaRPr lang="en-NZ" sz="1800" b="0" i="0" u="none" strike="noStrike" dirty="0">
                        <a:solidFill>
                          <a:schemeClr val="tx2"/>
                        </a:solidFill>
                        <a:effectLst/>
                        <a:latin typeface="Calibri"/>
                      </a:endParaRPr>
                    </a:p>
                  </a:txBody>
                  <a:tcPr marL="9525" marR="9525" marT="9525"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r>
                        <a:rPr lang="en-NZ" sz="1800" b="1" u="none" strike="noStrike" dirty="0">
                          <a:solidFill>
                            <a:schemeClr val="accent2"/>
                          </a:solidFill>
                          <a:effectLst/>
                        </a:rPr>
                        <a:t>Year 1</a:t>
                      </a:r>
                      <a:endParaRPr lang="en-NZ" sz="1800" b="1" i="0" u="none" strike="noStrike" dirty="0">
                        <a:solidFill>
                          <a:schemeClr val="accent2"/>
                        </a:solidFill>
                        <a:effectLst/>
                        <a:latin typeface="Calibri"/>
                      </a:endParaRPr>
                    </a:p>
                  </a:txBody>
                  <a:tcPr marL="9525" marR="9525" marT="9525"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r>
                        <a:rPr lang="en-NZ" sz="1800" b="1" u="none" strike="noStrike" dirty="0">
                          <a:solidFill>
                            <a:schemeClr val="accent2"/>
                          </a:solidFill>
                          <a:effectLst/>
                        </a:rPr>
                        <a:t>Year 2</a:t>
                      </a:r>
                      <a:endParaRPr lang="en-NZ" sz="1800" b="1" i="0" u="none" strike="noStrike" dirty="0">
                        <a:solidFill>
                          <a:schemeClr val="accent2"/>
                        </a:solidFill>
                        <a:effectLst/>
                        <a:latin typeface="Calibri"/>
                      </a:endParaRPr>
                    </a:p>
                  </a:txBody>
                  <a:tcPr marL="9525" marR="9525" marT="9525"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r>
                        <a:rPr lang="en-NZ" sz="1800" b="1" u="none" strike="noStrike" dirty="0">
                          <a:solidFill>
                            <a:schemeClr val="accent2"/>
                          </a:solidFill>
                          <a:effectLst/>
                        </a:rPr>
                        <a:t>Year 3</a:t>
                      </a:r>
                      <a:endParaRPr lang="en-NZ" sz="1800" b="1" i="0" u="none" strike="noStrike" dirty="0">
                        <a:solidFill>
                          <a:schemeClr val="accent2"/>
                        </a:solidFill>
                        <a:effectLst/>
                        <a:latin typeface="Calibri"/>
                      </a:endParaRPr>
                    </a:p>
                  </a:txBody>
                  <a:tcPr marL="9525" marR="9525" marT="9525"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r>
                        <a:rPr lang="en-NZ" sz="1800" b="1" u="none" strike="noStrike" dirty="0">
                          <a:solidFill>
                            <a:schemeClr val="accent2"/>
                          </a:solidFill>
                          <a:effectLst/>
                        </a:rPr>
                        <a:t>Year 4</a:t>
                      </a:r>
                      <a:endParaRPr lang="en-NZ" sz="1800" b="1" i="0" u="none" strike="noStrike" dirty="0">
                        <a:solidFill>
                          <a:schemeClr val="accent2"/>
                        </a:solidFill>
                        <a:effectLst/>
                        <a:latin typeface="Calibri"/>
                      </a:endParaRPr>
                    </a:p>
                  </a:txBody>
                  <a:tcPr marL="9525" marR="9525" marT="9525"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r>
                        <a:rPr lang="en-NZ" sz="1800" b="1" u="none" strike="noStrike" dirty="0">
                          <a:solidFill>
                            <a:schemeClr val="accent2"/>
                          </a:solidFill>
                          <a:effectLst/>
                        </a:rPr>
                        <a:t>Year 5</a:t>
                      </a:r>
                      <a:endParaRPr lang="en-NZ" sz="1800" b="1" i="0" u="none" strike="noStrike" dirty="0">
                        <a:solidFill>
                          <a:schemeClr val="accent2"/>
                        </a:solidFill>
                        <a:effectLst/>
                        <a:latin typeface="Calibri"/>
                      </a:endParaRPr>
                    </a:p>
                  </a:txBody>
                  <a:tcPr marL="9525" marR="9525" marT="9525"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r>
                        <a:rPr lang="en-NZ" sz="1800" b="1" i="0" u="none" strike="noStrike" dirty="0" smtClean="0">
                          <a:solidFill>
                            <a:schemeClr val="accent2"/>
                          </a:solidFill>
                          <a:effectLst/>
                          <a:latin typeface="Calibri"/>
                        </a:rPr>
                        <a:t>Total</a:t>
                      </a:r>
                      <a:endParaRPr lang="en-NZ" sz="1800" b="1" i="0" u="none" strike="noStrike" dirty="0">
                        <a:solidFill>
                          <a:schemeClr val="accent2"/>
                        </a:solidFill>
                        <a:effectLst/>
                        <a:latin typeface="Calibri"/>
                      </a:endParaRPr>
                    </a:p>
                  </a:txBody>
                  <a:tcPr marL="9525" marR="9525" marT="9525"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r>
              <a:tr h="370966">
                <a:tc rowSpan="3">
                  <a:txBody>
                    <a:bodyPr/>
                    <a:lstStyle/>
                    <a:p>
                      <a:pPr algn="ctr" fontAlgn="ctr">
                        <a:spcBef>
                          <a:spcPts val="600"/>
                        </a:spcBef>
                      </a:pPr>
                      <a:r>
                        <a:rPr lang="en-NZ" sz="1800" b="1" u="none" strike="noStrike" dirty="0" smtClean="0">
                          <a:solidFill>
                            <a:schemeClr val="bg1"/>
                          </a:solidFill>
                          <a:effectLst/>
                        </a:rPr>
                        <a:t>PBE IPSAS 13</a:t>
                      </a:r>
                      <a:endParaRPr lang="en-NZ" sz="1800" b="1" i="0" u="none" strike="noStrike" dirty="0">
                        <a:solidFill>
                          <a:schemeClr val="bg1"/>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90488" indent="0" algn="l" fontAlgn="b">
                        <a:spcBef>
                          <a:spcPts val="600"/>
                        </a:spcBef>
                        <a:spcAft>
                          <a:spcPts val="600"/>
                        </a:spcAft>
                      </a:pPr>
                      <a:r>
                        <a:rPr lang="en-NZ" sz="1600" b="1" u="none" strike="noStrike" dirty="0" smtClean="0">
                          <a:solidFill>
                            <a:schemeClr val="bg1"/>
                          </a:solidFill>
                          <a:effectLst/>
                        </a:rPr>
                        <a:t>Lease expense</a:t>
                      </a:r>
                      <a:endParaRPr lang="en-NZ" sz="1600" b="1" i="0" u="none" strike="noStrike" dirty="0">
                        <a:solidFill>
                          <a:schemeClr val="bg1"/>
                        </a:solidFill>
                        <a:effectLst/>
                        <a:latin typeface="Calibri"/>
                      </a:endParaRPr>
                    </a:p>
                  </a:txBody>
                  <a:tcPr marL="36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r" fontAlgn="b">
                        <a:spcBef>
                          <a:spcPts val="600"/>
                        </a:spcBef>
                        <a:spcAft>
                          <a:spcPts val="600"/>
                        </a:spcAft>
                      </a:pPr>
                      <a:r>
                        <a:rPr lang="en-NZ" sz="1600" b="1" u="none" strike="noStrike" dirty="0" smtClean="0">
                          <a:solidFill>
                            <a:schemeClr val="bg1"/>
                          </a:solidFill>
                          <a:effectLst/>
                        </a:rPr>
                        <a:t>    10,000 </a:t>
                      </a:r>
                      <a:endParaRPr lang="en-NZ" sz="1600" b="1"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b="1" u="none" strike="noStrike" dirty="0" smtClean="0">
                          <a:solidFill>
                            <a:schemeClr val="bg1"/>
                          </a:solidFill>
                          <a:effectLst/>
                        </a:rPr>
                        <a:t>    10,000 </a:t>
                      </a:r>
                      <a:endParaRPr lang="en-NZ" sz="1600" b="1"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b="1" u="none" strike="noStrike" dirty="0" smtClean="0">
                          <a:solidFill>
                            <a:schemeClr val="bg1"/>
                          </a:solidFill>
                          <a:effectLst/>
                        </a:rPr>
                        <a:t>   10,000 </a:t>
                      </a:r>
                      <a:endParaRPr lang="en-NZ" sz="1600" b="1"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b="1" u="none" strike="noStrike" dirty="0" smtClean="0">
                          <a:solidFill>
                            <a:schemeClr val="bg1"/>
                          </a:solidFill>
                          <a:effectLst/>
                        </a:rPr>
                        <a:t>     10,000 </a:t>
                      </a:r>
                      <a:endParaRPr lang="en-NZ" sz="1600" b="1"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b="1" u="none" strike="noStrike" dirty="0" smtClean="0">
                          <a:solidFill>
                            <a:schemeClr val="bg1"/>
                          </a:solidFill>
                          <a:effectLst/>
                        </a:rPr>
                        <a:t>     10,000 </a:t>
                      </a:r>
                      <a:endParaRPr lang="en-NZ" sz="1600" b="1"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b="1" u="none" strike="noStrike" dirty="0" smtClean="0">
                          <a:solidFill>
                            <a:schemeClr val="bg1"/>
                          </a:solidFill>
                          <a:effectLst/>
                        </a:rPr>
                        <a:t>     50,000 </a:t>
                      </a:r>
                      <a:endParaRPr lang="en-NZ" sz="1600" b="1"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r>
              <a:tr h="327850">
                <a:tc vMerge="1">
                  <a:txBody>
                    <a:bodyPr/>
                    <a:lstStyle/>
                    <a:p>
                      <a:endParaRPr lang="en-NZ"/>
                    </a:p>
                  </a:txBody>
                  <a:tcPr/>
                </a:tc>
                <a:tc>
                  <a:txBody>
                    <a:bodyPr/>
                    <a:lstStyle/>
                    <a:p>
                      <a:pPr marL="90488" indent="0" algn="l" defTabSz="914400" rtl="0" eaLnBrk="1" fontAlgn="b" latinLnBrk="0" hangingPunct="1">
                        <a:spcBef>
                          <a:spcPts val="600"/>
                        </a:spcBef>
                        <a:spcAft>
                          <a:spcPts val="600"/>
                        </a:spcAft>
                      </a:pPr>
                      <a:r>
                        <a:rPr lang="en-NZ" sz="1600" u="none" strike="noStrike" kern="1200" dirty="0">
                          <a:solidFill>
                            <a:schemeClr val="bg1"/>
                          </a:solidFill>
                          <a:effectLst/>
                          <a:latin typeface="+mn-lt"/>
                          <a:ea typeface="+mn-ea"/>
                          <a:cs typeface="+mn-cs"/>
                        </a:rPr>
                        <a:t>Total assets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r" fontAlgn="b">
                        <a:spcBef>
                          <a:spcPts val="600"/>
                        </a:spcBef>
                        <a:spcAft>
                          <a:spcPts val="600"/>
                        </a:spcAft>
                      </a:pPr>
                      <a:r>
                        <a:rPr lang="en-NZ" sz="1600" u="none" strike="noStrike" dirty="0" smtClean="0">
                          <a:solidFill>
                            <a:schemeClr val="bg1"/>
                          </a:solidFill>
                          <a:effectLst/>
                        </a:rPr>
                        <a:t>-</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dirty="0" smtClean="0">
                          <a:solidFill>
                            <a:schemeClr val="bg1"/>
                          </a:solidFill>
                          <a:effectLst/>
                        </a:rPr>
                        <a:t>-</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dirty="0" smtClean="0">
                          <a:solidFill>
                            <a:schemeClr val="bg1"/>
                          </a:solidFill>
                          <a:effectLst/>
                        </a:rPr>
                        <a:t>-</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dirty="0" smtClean="0">
                          <a:solidFill>
                            <a:schemeClr val="bg1"/>
                          </a:solidFill>
                          <a:effectLst/>
                        </a:rPr>
                        <a:t>-</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dirty="0" smtClean="0">
                          <a:solidFill>
                            <a:schemeClr val="bg1"/>
                          </a:solidFill>
                          <a:effectLst/>
                        </a:rPr>
                        <a:t>-</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r>
              <a:tr h="327850">
                <a:tc vMerge="1">
                  <a:txBody>
                    <a:bodyPr/>
                    <a:lstStyle/>
                    <a:p>
                      <a:endParaRPr lang="en-NZ"/>
                    </a:p>
                  </a:txBody>
                  <a:tcPr/>
                </a:tc>
                <a:tc>
                  <a:txBody>
                    <a:bodyPr/>
                    <a:lstStyle/>
                    <a:p>
                      <a:pPr marL="90488" indent="0" algn="l" defTabSz="914400" rtl="0" eaLnBrk="1" fontAlgn="b" latinLnBrk="0" hangingPunct="1">
                        <a:spcBef>
                          <a:spcPts val="600"/>
                        </a:spcBef>
                        <a:spcAft>
                          <a:spcPts val="600"/>
                        </a:spcAft>
                      </a:pPr>
                      <a:r>
                        <a:rPr lang="en-NZ" sz="1600" u="none" strike="noStrike" kern="1200" dirty="0">
                          <a:solidFill>
                            <a:schemeClr val="bg1"/>
                          </a:solidFill>
                          <a:effectLst/>
                          <a:latin typeface="+mn-lt"/>
                          <a:ea typeface="+mn-ea"/>
                          <a:cs typeface="+mn-cs"/>
                        </a:rPr>
                        <a:t>Total liabilities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r" fontAlgn="b">
                        <a:spcBef>
                          <a:spcPts val="600"/>
                        </a:spcBef>
                        <a:spcAft>
                          <a:spcPts val="600"/>
                        </a:spcAft>
                      </a:pPr>
                      <a:r>
                        <a:rPr lang="en-NZ" sz="1600" u="none" strike="noStrike" dirty="0" smtClean="0">
                          <a:solidFill>
                            <a:schemeClr val="bg1"/>
                          </a:solidFill>
                          <a:effectLst/>
                        </a:rPr>
                        <a:t>-</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dirty="0" smtClean="0">
                          <a:solidFill>
                            <a:schemeClr val="bg1"/>
                          </a:solidFill>
                          <a:effectLst/>
                        </a:rPr>
                        <a:t>-</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dirty="0" smtClean="0">
                          <a:solidFill>
                            <a:schemeClr val="bg1"/>
                          </a:solidFill>
                          <a:effectLst/>
                        </a:rPr>
                        <a:t>-</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dirty="0" smtClean="0">
                          <a:solidFill>
                            <a:schemeClr val="bg1"/>
                          </a:solidFill>
                          <a:effectLst/>
                        </a:rPr>
                        <a:t>-</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dirty="0" smtClean="0">
                          <a:solidFill>
                            <a:schemeClr val="bg1"/>
                          </a:solidFill>
                          <a:effectLst/>
                        </a:rPr>
                        <a:t>-</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noFill/>
                  </a:tcPr>
                </a:tc>
              </a:tr>
              <a:tr h="334900">
                <a:tc rowSpan="5">
                  <a:txBody>
                    <a:bodyPr/>
                    <a:lstStyle/>
                    <a:p>
                      <a:pPr algn="ctr" fontAlgn="ctr">
                        <a:spcBef>
                          <a:spcPts val="600"/>
                        </a:spcBef>
                      </a:pPr>
                      <a:r>
                        <a:rPr lang="en-NZ" sz="1800" b="1" u="none" strike="noStrike" dirty="0">
                          <a:solidFill>
                            <a:schemeClr val="bg1"/>
                          </a:solidFill>
                          <a:effectLst/>
                        </a:rPr>
                        <a:t>NZ IFRS 16</a:t>
                      </a:r>
                      <a:endParaRPr lang="en-NZ" sz="1800" b="1" i="0" u="none" strike="noStrike" dirty="0">
                        <a:solidFill>
                          <a:schemeClr val="bg1"/>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90488" indent="0" algn="l" defTabSz="914400" rtl="0" eaLnBrk="1" fontAlgn="b" latinLnBrk="0" hangingPunct="1">
                        <a:spcBef>
                          <a:spcPts val="600"/>
                        </a:spcBef>
                        <a:spcAft>
                          <a:spcPts val="600"/>
                        </a:spcAft>
                      </a:pPr>
                      <a:r>
                        <a:rPr lang="en-NZ" sz="1600" u="none" strike="noStrike" kern="1200" dirty="0" smtClean="0">
                          <a:solidFill>
                            <a:schemeClr val="bg1"/>
                          </a:solidFill>
                          <a:effectLst/>
                          <a:latin typeface="+mn-lt"/>
                          <a:ea typeface="+mn-ea"/>
                          <a:cs typeface="+mn-cs"/>
                        </a:rPr>
                        <a:t>Interest expense</a:t>
                      </a:r>
                      <a:endParaRPr lang="en-NZ" sz="1600" u="none" strike="noStrike" kern="1200" dirty="0">
                        <a:solidFill>
                          <a:schemeClr val="bg1"/>
                        </a:solidFill>
                        <a:effectLst/>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r" fontAlgn="b">
                        <a:spcBef>
                          <a:spcPts val="600"/>
                        </a:spcBef>
                        <a:spcAft>
                          <a:spcPts val="600"/>
                        </a:spcAft>
                      </a:pPr>
                      <a:r>
                        <a:rPr lang="en-NZ" sz="1600" u="none" strike="noStrike" kern="1200" dirty="0" smtClean="0">
                          <a:solidFill>
                            <a:schemeClr val="bg1"/>
                          </a:solidFill>
                          <a:effectLst/>
                          <a:latin typeface="+mn-lt"/>
                          <a:ea typeface="+mn-ea"/>
                          <a:cs typeface="+mn-cs"/>
                        </a:rPr>
                        <a:t>3,034</a:t>
                      </a:r>
                      <a:endParaRPr lang="en-NZ" sz="1600" u="none" strike="noStrike" kern="1200" dirty="0">
                        <a:solidFill>
                          <a:schemeClr val="bg1"/>
                        </a:solidFill>
                        <a:effectLst/>
                        <a:latin typeface="+mn-lt"/>
                        <a:ea typeface="+mn-ea"/>
                        <a:cs typeface="+mn-cs"/>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kern="1200" dirty="0" smtClean="0">
                          <a:solidFill>
                            <a:schemeClr val="bg1"/>
                          </a:solidFill>
                          <a:effectLst/>
                          <a:latin typeface="+mn-lt"/>
                          <a:ea typeface="+mn-ea"/>
                          <a:cs typeface="+mn-cs"/>
                        </a:rPr>
                        <a:t>2,512</a:t>
                      </a:r>
                      <a:endParaRPr lang="en-NZ" sz="1600" u="none" strike="noStrike" kern="1200" dirty="0">
                        <a:solidFill>
                          <a:schemeClr val="bg1"/>
                        </a:solidFill>
                        <a:effectLst/>
                        <a:latin typeface="+mn-lt"/>
                        <a:ea typeface="+mn-ea"/>
                        <a:cs typeface="+mn-cs"/>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kern="1200" dirty="0" smtClean="0">
                          <a:solidFill>
                            <a:schemeClr val="bg1"/>
                          </a:solidFill>
                          <a:effectLst/>
                          <a:latin typeface="+mn-lt"/>
                          <a:ea typeface="+mn-ea"/>
                          <a:cs typeface="+mn-cs"/>
                        </a:rPr>
                        <a:t>1,950</a:t>
                      </a:r>
                      <a:endParaRPr lang="en-NZ" sz="1600" u="none" strike="noStrike" kern="1200" dirty="0">
                        <a:solidFill>
                          <a:schemeClr val="bg1"/>
                        </a:solidFill>
                        <a:effectLst/>
                        <a:latin typeface="+mn-lt"/>
                        <a:ea typeface="+mn-ea"/>
                        <a:cs typeface="+mn-cs"/>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kern="1200" dirty="0" smtClean="0">
                          <a:solidFill>
                            <a:schemeClr val="bg1"/>
                          </a:solidFill>
                          <a:effectLst/>
                          <a:latin typeface="+mn-lt"/>
                          <a:ea typeface="+mn-ea"/>
                          <a:cs typeface="+mn-cs"/>
                        </a:rPr>
                        <a:t>1,347</a:t>
                      </a:r>
                      <a:endParaRPr lang="en-NZ" sz="1600" u="none" strike="noStrike" kern="1200" dirty="0">
                        <a:solidFill>
                          <a:schemeClr val="bg1"/>
                        </a:solidFill>
                        <a:effectLst/>
                        <a:latin typeface="+mn-lt"/>
                        <a:ea typeface="+mn-ea"/>
                        <a:cs typeface="+mn-cs"/>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kern="1200" dirty="0" smtClean="0">
                          <a:solidFill>
                            <a:schemeClr val="bg1"/>
                          </a:solidFill>
                          <a:effectLst/>
                          <a:latin typeface="+mn-lt"/>
                          <a:ea typeface="+mn-ea"/>
                          <a:cs typeface="+mn-cs"/>
                        </a:rPr>
                        <a:t>697</a:t>
                      </a:r>
                      <a:endParaRPr lang="en-NZ" sz="1600" u="none" strike="noStrike" kern="1200" dirty="0">
                        <a:solidFill>
                          <a:schemeClr val="bg1"/>
                        </a:solidFill>
                        <a:effectLst/>
                        <a:latin typeface="+mn-lt"/>
                        <a:ea typeface="+mn-ea"/>
                        <a:cs typeface="+mn-cs"/>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kern="1200" dirty="0" smtClean="0">
                          <a:solidFill>
                            <a:schemeClr val="bg1"/>
                          </a:solidFill>
                          <a:effectLst/>
                          <a:latin typeface="+mn-lt"/>
                          <a:ea typeface="+mn-ea"/>
                          <a:cs typeface="+mn-cs"/>
                        </a:rPr>
                        <a:t>9,540</a:t>
                      </a:r>
                      <a:endParaRPr lang="en-NZ" sz="1600" u="none" strike="noStrike" kern="1200" dirty="0">
                        <a:solidFill>
                          <a:schemeClr val="bg1"/>
                        </a:solidFill>
                        <a:effectLst/>
                        <a:latin typeface="+mn-lt"/>
                        <a:ea typeface="+mn-ea"/>
                        <a:cs typeface="+mn-cs"/>
                      </a:endParaRPr>
                    </a:p>
                  </a:txBody>
                  <a:tcPr marL="9525" marR="0" marT="9525"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r>
              <a:tr h="327850">
                <a:tc vMerge="1">
                  <a:txBody>
                    <a:bodyPr/>
                    <a:lstStyle/>
                    <a:p>
                      <a:endParaRPr lang="en-NZ"/>
                    </a:p>
                  </a:txBody>
                  <a:tcPr/>
                </a:tc>
                <a:tc>
                  <a:txBody>
                    <a:bodyPr/>
                    <a:lstStyle/>
                    <a:p>
                      <a:pPr marL="90488" indent="0" algn="l" defTabSz="914400" rtl="0" eaLnBrk="1" fontAlgn="b" latinLnBrk="0" hangingPunct="1">
                        <a:spcBef>
                          <a:spcPts val="600"/>
                        </a:spcBef>
                        <a:spcAft>
                          <a:spcPts val="600"/>
                        </a:spcAft>
                      </a:pPr>
                      <a:r>
                        <a:rPr lang="en-NZ" sz="1600" u="none" strike="noStrike" kern="1200" dirty="0" smtClean="0">
                          <a:solidFill>
                            <a:schemeClr val="bg1"/>
                          </a:solidFill>
                          <a:effectLst/>
                          <a:latin typeface="+mn-lt"/>
                          <a:ea typeface="+mn-ea"/>
                          <a:cs typeface="+mn-cs"/>
                        </a:rPr>
                        <a:t>Depreciation</a:t>
                      </a:r>
                      <a:endParaRPr lang="en-NZ" sz="1600" u="none" strike="noStrike" kern="1200" dirty="0">
                        <a:solidFill>
                          <a:schemeClr val="bg1"/>
                        </a:solidFill>
                        <a:effectLst/>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r" fontAlgn="b">
                        <a:spcBef>
                          <a:spcPts val="600"/>
                        </a:spcBef>
                        <a:spcAft>
                          <a:spcPts val="600"/>
                        </a:spcAft>
                      </a:pPr>
                      <a:r>
                        <a:rPr lang="en-NZ" sz="1600" u="none" strike="noStrike" kern="1200" dirty="0" smtClean="0">
                          <a:solidFill>
                            <a:schemeClr val="bg1"/>
                          </a:solidFill>
                          <a:effectLst/>
                          <a:latin typeface="+mn-lt"/>
                          <a:ea typeface="+mn-ea"/>
                          <a:cs typeface="+mn-cs"/>
                        </a:rPr>
                        <a:t>8,092</a:t>
                      </a:r>
                      <a:endParaRPr lang="en-NZ" sz="1600" u="none" strike="noStrike" kern="1200" dirty="0">
                        <a:solidFill>
                          <a:schemeClr val="bg1"/>
                        </a:solidFill>
                        <a:effectLst/>
                        <a:latin typeface="+mn-lt"/>
                        <a:ea typeface="+mn-ea"/>
                        <a:cs typeface="+mn-cs"/>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kern="1200" dirty="0" smtClean="0">
                          <a:solidFill>
                            <a:schemeClr val="bg1"/>
                          </a:solidFill>
                          <a:effectLst/>
                          <a:latin typeface="+mn-lt"/>
                          <a:ea typeface="+mn-ea"/>
                          <a:cs typeface="+mn-cs"/>
                        </a:rPr>
                        <a:t>8,092</a:t>
                      </a:r>
                      <a:endParaRPr lang="en-NZ" sz="1600" u="none" strike="noStrike" kern="1200" dirty="0">
                        <a:solidFill>
                          <a:schemeClr val="bg1"/>
                        </a:solidFill>
                        <a:effectLst/>
                        <a:latin typeface="+mn-lt"/>
                        <a:ea typeface="+mn-ea"/>
                        <a:cs typeface="+mn-cs"/>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kern="1200" dirty="0" smtClean="0">
                          <a:solidFill>
                            <a:schemeClr val="bg1"/>
                          </a:solidFill>
                          <a:effectLst/>
                          <a:latin typeface="+mn-lt"/>
                          <a:ea typeface="+mn-ea"/>
                          <a:cs typeface="+mn-cs"/>
                        </a:rPr>
                        <a:t>8,092</a:t>
                      </a:r>
                      <a:endParaRPr lang="en-NZ" sz="1600" u="none" strike="noStrike" kern="1200" dirty="0">
                        <a:solidFill>
                          <a:schemeClr val="bg1"/>
                        </a:solidFill>
                        <a:effectLst/>
                        <a:latin typeface="+mn-lt"/>
                        <a:ea typeface="+mn-ea"/>
                        <a:cs typeface="+mn-cs"/>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kern="1200" dirty="0" smtClean="0">
                          <a:solidFill>
                            <a:schemeClr val="bg1"/>
                          </a:solidFill>
                          <a:effectLst/>
                          <a:latin typeface="+mn-lt"/>
                          <a:ea typeface="+mn-ea"/>
                          <a:cs typeface="+mn-cs"/>
                        </a:rPr>
                        <a:t>8,092</a:t>
                      </a:r>
                      <a:endParaRPr lang="en-NZ" sz="1600" u="none" strike="noStrike" kern="1200" dirty="0">
                        <a:solidFill>
                          <a:schemeClr val="bg1"/>
                        </a:solidFill>
                        <a:effectLst/>
                        <a:latin typeface="+mn-lt"/>
                        <a:ea typeface="+mn-ea"/>
                        <a:cs typeface="+mn-cs"/>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kern="1200" dirty="0" smtClean="0">
                          <a:solidFill>
                            <a:schemeClr val="bg1"/>
                          </a:solidFill>
                          <a:effectLst/>
                          <a:latin typeface="+mn-lt"/>
                          <a:ea typeface="+mn-ea"/>
                          <a:cs typeface="+mn-cs"/>
                        </a:rPr>
                        <a:t>8,092</a:t>
                      </a:r>
                      <a:endParaRPr lang="en-NZ" sz="1600" u="none" strike="noStrike" kern="1200" dirty="0">
                        <a:solidFill>
                          <a:schemeClr val="bg1"/>
                        </a:solidFill>
                        <a:effectLst/>
                        <a:latin typeface="+mn-lt"/>
                        <a:ea typeface="+mn-ea"/>
                        <a:cs typeface="+mn-cs"/>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kern="1200" dirty="0" smtClean="0">
                          <a:solidFill>
                            <a:schemeClr val="bg1"/>
                          </a:solidFill>
                          <a:effectLst/>
                          <a:latin typeface="+mn-lt"/>
                          <a:ea typeface="+mn-ea"/>
                          <a:cs typeface="+mn-cs"/>
                        </a:rPr>
                        <a:t>40,460</a:t>
                      </a:r>
                      <a:endParaRPr lang="en-NZ" sz="1600" u="none" strike="noStrike" kern="1200" dirty="0">
                        <a:solidFill>
                          <a:schemeClr val="bg1"/>
                        </a:solidFill>
                        <a:effectLst/>
                        <a:latin typeface="+mn-lt"/>
                        <a:ea typeface="+mn-ea"/>
                        <a:cs typeface="+mn-cs"/>
                      </a:endParaRPr>
                    </a:p>
                  </a:txBody>
                  <a:tcPr marL="9525" marR="0" marT="9525"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r>
              <a:tr h="327850">
                <a:tc vMerge="1">
                  <a:txBody>
                    <a:bodyPr/>
                    <a:lstStyle/>
                    <a:p>
                      <a:endParaRPr lang="en-NZ"/>
                    </a:p>
                  </a:txBody>
                  <a:tcPr/>
                </a:tc>
                <a:tc>
                  <a:txBody>
                    <a:bodyPr/>
                    <a:lstStyle/>
                    <a:p>
                      <a:pPr marL="90488" indent="0" algn="l" defTabSz="914400" rtl="0" eaLnBrk="1" fontAlgn="b" latinLnBrk="0" hangingPunct="1">
                        <a:spcBef>
                          <a:spcPts val="600"/>
                        </a:spcBef>
                        <a:spcAft>
                          <a:spcPts val="600"/>
                        </a:spcAft>
                      </a:pPr>
                      <a:r>
                        <a:rPr lang="en-NZ" sz="1600" b="1" u="none" strike="noStrike" kern="1200" dirty="0" smtClean="0">
                          <a:solidFill>
                            <a:schemeClr val="bg1"/>
                          </a:solidFill>
                          <a:effectLst/>
                          <a:latin typeface="+mn-lt"/>
                          <a:ea typeface="+mn-ea"/>
                          <a:cs typeface="+mn-cs"/>
                        </a:rPr>
                        <a:t>Total Expense</a:t>
                      </a:r>
                      <a:endParaRPr lang="en-NZ" sz="1600" b="1" u="none" strike="noStrike" kern="1200" dirty="0">
                        <a:solidFill>
                          <a:schemeClr val="bg1"/>
                        </a:solidFill>
                        <a:effectLst/>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r" fontAlgn="b">
                        <a:spcBef>
                          <a:spcPts val="600"/>
                        </a:spcBef>
                        <a:spcAft>
                          <a:spcPts val="600"/>
                        </a:spcAft>
                      </a:pPr>
                      <a:r>
                        <a:rPr lang="en-NZ" sz="1600" b="1" u="none" strike="noStrike" kern="1200" dirty="0" smtClean="0">
                          <a:solidFill>
                            <a:schemeClr val="bg1"/>
                          </a:solidFill>
                          <a:effectLst/>
                          <a:latin typeface="+mn-lt"/>
                          <a:ea typeface="+mn-ea"/>
                          <a:cs typeface="+mn-cs"/>
                        </a:rPr>
                        <a:t>11,126</a:t>
                      </a:r>
                      <a:endParaRPr lang="en-NZ" sz="1600" b="1" u="none" strike="noStrike" kern="1200" dirty="0">
                        <a:solidFill>
                          <a:schemeClr val="bg1"/>
                        </a:solidFill>
                        <a:effectLst/>
                        <a:latin typeface="+mn-lt"/>
                        <a:ea typeface="+mn-ea"/>
                        <a:cs typeface="+mn-cs"/>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b="1" u="none" strike="noStrike" kern="1200" dirty="0" smtClean="0">
                          <a:solidFill>
                            <a:schemeClr val="bg1"/>
                          </a:solidFill>
                          <a:effectLst/>
                          <a:latin typeface="+mn-lt"/>
                          <a:ea typeface="+mn-ea"/>
                          <a:cs typeface="+mn-cs"/>
                        </a:rPr>
                        <a:t>10,604</a:t>
                      </a:r>
                      <a:endParaRPr lang="en-NZ" sz="1600" b="1" u="none" strike="noStrike" kern="1200" dirty="0">
                        <a:solidFill>
                          <a:schemeClr val="bg1"/>
                        </a:solidFill>
                        <a:effectLst/>
                        <a:latin typeface="+mn-lt"/>
                        <a:ea typeface="+mn-ea"/>
                        <a:cs typeface="+mn-cs"/>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b="1" u="none" strike="noStrike" kern="1200" dirty="0" smtClean="0">
                          <a:solidFill>
                            <a:schemeClr val="bg1"/>
                          </a:solidFill>
                          <a:effectLst/>
                          <a:latin typeface="+mn-lt"/>
                          <a:ea typeface="+mn-ea"/>
                          <a:cs typeface="+mn-cs"/>
                        </a:rPr>
                        <a:t>10,042</a:t>
                      </a:r>
                      <a:endParaRPr lang="en-NZ" sz="1600" b="1" u="none" strike="noStrike" kern="1200" dirty="0">
                        <a:solidFill>
                          <a:schemeClr val="bg1"/>
                        </a:solidFill>
                        <a:effectLst/>
                        <a:latin typeface="+mn-lt"/>
                        <a:ea typeface="+mn-ea"/>
                        <a:cs typeface="+mn-cs"/>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b="1" u="none" strike="noStrike" kern="1200" dirty="0" smtClean="0">
                          <a:solidFill>
                            <a:schemeClr val="bg1"/>
                          </a:solidFill>
                          <a:effectLst/>
                          <a:latin typeface="+mn-lt"/>
                          <a:ea typeface="+mn-ea"/>
                          <a:cs typeface="+mn-cs"/>
                        </a:rPr>
                        <a:t>9,439</a:t>
                      </a:r>
                      <a:endParaRPr lang="en-NZ" sz="1600" b="1" u="none" strike="noStrike" kern="1200" dirty="0">
                        <a:solidFill>
                          <a:schemeClr val="bg1"/>
                        </a:solidFill>
                        <a:effectLst/>
                        <a:latin typeface="+mn-lt"/>
                        <a:ea typeface="+mn-ea"/>
                        <a:cs typeface="+mn-cs"/>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b="1" u="none" strike="noStrike" kern="1200" dirty="0" smtClean="0">
                          <a:solidFill>
                            <a:schemeClr val="bg1"/>
                          </a:solidFill>
                          <a:effectLst/>
                          <a:latin typeface="+mn-lt"/>
                          <a:ea typeface="+mn-ea"/>
                          <a:cs typeface="+mn-cs"/>
                        </a:rPr>
                        <a:t>8,789</a:t>
                      </a:r>
                      <a:endParaRPr lang="en-NZ" sz="1600" b="1" u="none" strike="noStrike" kern="1200" dirty="0">
                        <a:solidFill>
                          <a:schemeClr val="bg1"/>
                        </a:solidFill>
                        <a:effectLst/>
                        <a:latin typeface="+mn-lt"/>
                        <a:ea typeface="+mn-ea"/>
                        <a:cs typeface="+mn-cs"/>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b="1" u="none" strike="noStrike" kern="1200" dirty="0" smtClean="0">
                          <a:solidFill>
                            <a:schemeClr val="bg1"/>
                          </a:solidFill>
                          <a:effectLst/>
                          <a:latin typeface="+mn-lt"/>
                          <a:ea typeface="+mn-ea"/>
                          <a:cs typeface="+mn-cs"/>
                        </a:rPr>
                        <a:t>50,000</a:t>
                      </a:r>
                      <a:endParaRPr lang="en-NZ" sz="1600" b="1" u="none" strike="noStrike" kern="1200" dirty="0">
                        <a:solidFill>
                          <a:schemeClr val="bg1"/>
                        </a:solidFill>
                        <a:effectLst/>
                        <a:latin typeface="+mn-lt"/>
                        <a:ea typeface="+mn-ea"/>
                        <a:cs typeface="+mn-cs"/>
                      </a:endParaRPr>
                    </a:p>
                  </a:txBody>
                  <a:tcPr marL="9525" marR="0" marT="9525"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r>
              <a:tr h="327850">
                <a:tc vMerge="1">
                  <a:txBody>
                    <a:bodyPr/>
                    <a:lstStyle/>
                    <a:p>
                      <a:endParaRPr lang="en-NZ"/>
                    </a:p>
                  </a:txBody>
                  <a:tcPr/>
                </a:tc>
                <a:tc>
                  <a:txBody>
                    <a:bodyPr/>
                    <a:lstStyle/>
                    <a:p>
                      <a:pPr marL="90488" indent="0" algn="l" defTabSz="914400" rtl="0" eaLnBrk="1" fontAlgn="b" latinLnBrk="0" hangingPunct="1">
                        <a:spcBef>
                          <a:spcPts val="600"/>
                        </a:spcBef>
                        <a:spcAft>
                          <a:spcPts val="600"/>
                        </a:spcAft>
                      </a:pPr>
                      <a:r>
                        <a:rPr lang="en-NZ" sz="1600" u="none" strike="noStrike" kern="1200" dirty="0" smtClean="0">
                          <a:solidFill>
                            <a:schemeClr val="bg1"/>
                          </a:solidFill>
                          <a:effectLst/>
                          <a:latin typeface="+mn-lt"/>
                          <a:ea typeface="+mn-ea"/>
                          <a:cs typeface="+mn-cs"/>
                        </a:rPr>
                        <a:t>ROU asset</a:t>
                      </a:r>
                      <a:endParaRPr lang="en-NZ" sz="1600" u="none" strike="noStrike" kern="1200" dirty="0">
                        <a:solidFill>
                          <a:schemeClr val="bg1"/>
                        </a:solidFill>
                        <a:effectLst/>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r" fontAlgn="b">
                        <a:spcBef>
                          <a:spcPts val="600"/>
                        </a:spcBef>
                        <a:spcAft>
                          <a:spcPts val="600"/>
                        </a:spcAft>
                      </a:pPr>
                      <a:r>
                        <a:rPr lang="en-NZ" sz="1600" u="none" strike="noStrike" dirty="0" smtClean="0">
                          <a:solidFill>
                            <a:schemeClr val="bg1"/>
                          </a:solidFill>
                          <a:effectLst/>
                        </a:rPr>
                        <a:t>32,368 </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dirty="0" smtClean="0">
                          <a:solidFill>
                            <a:schemeClr val="bg1"/>
                          </a:solidFill>
                          <a:effectLst/>
                        </a:rPr>
                        <a:t>24,276 </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dirty="0" smtClean="0">
                          <a:solidFill>
                            <a:schemeClr val="bg1"/>
                          </a:solidFill>
                          <a:effectLst/>
                        </a:rPr>
                        <a:t>16,184 </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dirty="0" smtClean="0">
                          <a:solidFill>
                            <a:schemeClr val="bg1"/>
                          </a:solidFill>
                          <a:effectLst/>
                        </a:rPr>
                        <a:t>8,092 </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dirty="0">
                          <a:solidFill>
                            <a:schemeClr val="bg1"/>
                          </a:solidFill>
                          <a:effectLst/>
                        </a:rPr>
                        <a:t>  </a:t>
                      </a:r>
                      <a:r>
                        <a:rPr lang="en-NZ" sz="1600" u="none" strike="noStrike" dirty="0" smtClean="0">
                          <a:solidFill>
                            <a:schemeClr val="bg1"/>
                          </a:solidFill>
                          <a:effectLst/>
                        </a:rPr>
                        <a:t>-   </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dirty="0" smtClean="0">
                          <a:solidFill>
                            <a:schemeClr val="bg1"/>
                          </a:solidFill>
                          <a:effectLst/>
                        </a:rPr>
                        <a:t>   </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r>
              <a:tr h="367291">
                <a:tc vMerge="1">
                  <a:txBody>
                    <a:bodyPr/>
                    <a:lstStyle/>
                    <a:p>
                      <a:endParaRPr lang="en-NZ"/>
                    </a:p>
                  </a:txBody>
                  <a:tcPr/>
                </a:tc>
                <a:tc>
                  <a:txBody>
                    <a:bodyPr/>
                    <a:lstStyle/>
                    <a:p>
                      <a:pPr marL="90488" indent="0" algn="l" defTabSz="914400" rtl="0" eaLnBrk="1" fontAlgn="b" latinLnBrk="0" hangingPunct="1">
                        <a:spcBef>
                          <a:spcPts val="600"/>
                        </a:spcBef>
                        <a:spcAft>
                          <a:spcPts val="600"/>
                        </a:spcAft>
                      </a:pPr>
                      <a:r>
                        <a:rPr lang="en-NZ" sz="1600" u="none" strike="noStrike" kern="1200" dirty="0" smtClean="0">
                          <a:solidFill>
                            <a:schemeClr val="bg1"/>
                          </a:solidFill>
                          <a:effectLst/>
                          <a:latin typeface="+mn-lt"/>
                          <a:ea typeface="+mn-ea"/>
                          <a:cs typeface="+mn-cs"/>
                        </a:rPr>
                        <a:t>Lease liability</a:t>
                      </a:r>
                      <a:endParaRPr lang="en-NZ" sz="1600" u="none" strike="noStrike" kern="1200" dirty="0">
                        <a:solidFill>
                          <a:schemeClr val="bg1"/>
                        </a:solidFill>
                        <a:effectLst/>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spcBef>
                          <a:spcPts val="600"/>
                        </a:spcBef>
                        <a:spcAft>
                          <a:spcPts val="600"/>
                        </a:spcAft>
                      </a:pPr>
                      <a:r>
                        <a:rPr lang="en-NZ" sz="1600" u="none" strike="noStrike" dirty="0" smtClean="0">
                          <a:solidFill>
                            <a:schemeClr val="bg1"/>
                          </a:solidFill>
                          <a:effectLst/>
                        </a:rPr>
                        <a:t>33,494 </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dirty="0" smtClean="0">
                          <a:solidFill>
                            <a:schemeClr val="bg1"/>
                          </a:solidFill>
                          <a:effectLst/>
                        </a:rPr>
                        <a:t>26,006 </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dirty="0" smtClean="0">
                          <a:solidFill>
                            <a:schemeClr val="bg1"/>
                          </a:solidFill>
                          <a:effectLst/>
                        </a:rPr>
                        <a:t>17,956 </a:t>
                      </a:r>
                      <a:endParaRPr lang="en-NZ" sz="1600" b="0" i="0" u="none" strike="noStrike" dirty="0">
                        <a:solidFill>
                          <a:schemeClr val="bg1"/>
                        </a:solidFill>
                        <a:effectLst/>
                        <a:latin typeface="Calibri"/>
                      </a:endParaRPr>
                    </a:p>
                  </a:txBody>
                  <a:tcPr marL="9525" marR="0" marT="9525" marB="0" anchor="ctr">
                    <a:lnL w="12700" cap="flat" cmpd="sng" algn="ctr">
                      <a:solidFill>
                        <a:schemeClr val="tx1"/>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dirty="0" smtClean="0">
                          <a:solidFill>
                            <a:schemeClr val="bg1"/>
                          </a:solidFill>
                          <a:effectLst/>
                        </a:rPr>
                        <a:t>9,303 </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dirty="0" smtClean="0">
                          <a:solidFill>
                            <a:schemeClr val="bg1"/>
                          </a:solidFill>
                          <a:effectLst/>
                        </a:rPr>
                        <a:t>            -   </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spcBef>
                          <a:spcPts val="600"/>
                        </a:spcBef>
                        <a:spcAft>
                          <a:spcPts val="600"/>
                        </a:spcAft>
                      </a:pPr>
                      <a:r>
                        <a:rPr lang="en-NZ" sz="1600" u="none" strike="noStrike" dirty="0" smtClean="0">
                          <a:solidFill>
                            <a:schemeClr val="bg1"/>
                          </a:solidFill>
                          <a:effectLst/>
                        </a:rPr>
                        <a:t>            </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3375">
                <a:tc>
                  <a:txBody>
                    <a:bodyPr/>
                    <a:lstStyle/>
                    <a:p>
                      <a:pPr marL="0" marR="0" indent="0" algn="l" defTabSz="914400" rtl="0" eaLnBrk="1" fontAlgn="b" latinLnBrk="0" hangingPunct="1">
                        <a:lnSpc>
                          <a:spcPct val="100000"/>
                        </a:lnSpc>
                        <a:spcBef>
                          <a:spcPts val="600"/>
                        </a:spcBef>
                        <a:spcAft>
                          <a:spcPts val="0"/>
                        </a:spcAft>
                        <a:buClrTx/>
                        <a:buSzTx/>
                        <a:buFontTx/>
                        <a:buNone/>
                        <a:tabLst/>
                        <a:defRPr/>
                      </a:pPr>
                      <a:r>
                        <a:rPr lang="en-NZ" sz="1800" b="0" i="0" u="none" strike="noStrike" dirty="0" smtClean="0">
                          <a:solidFill>
                            <a:schemeClr val="bg1"/>
                          </a:solidFill>
                          <a:effectLst/>
                          <a:latin typeface="Calibri"/>
                        </a:rPr>
                        <a:t>   </a:t>
                      </a:r>
                      <a:r>
                        <a:rPr lang="en-NZ" sz="1800" b="1" i="0" u="none" strike="noStrike" dirty="0" smtClean="0">
                          <a:solidFill>
                            <a:schemeClr val="bg1"/>
                          </a:solidFill>
                          <a:effectLst/>
                          <a:latin typeface="+mn-lt"/>
                        </a:rPr>
                        <a:t>Impact</a:t>
                      </a:r>
                      <a:endParaRPr lang="en-NZ" sz="1800" b="1" i="0" u="none" strike="noStrike" dirty="0" smtClean="0">
                        <a:solidFill>
                          <a:schemeClr val="bg1"/>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accent2"/>
                    </a:solidFill>
                  </a:tcPr>
                </a:tc>
                <a:tc>
                  <a:txBody>
                    <a:bodyPr/>
                    <a:lstStyle/>
                    <a:p>
                      <a:pPr marL="90488" indent="0" algn="l" defTabSz="914400" rtl="0" eaLnBrk="1" fontAlgn="b" latinLnBrk="0" hangingPunct="1">
                        <a:spcBef>
                          <a:spcPts val="600"/>
                        </a:spcBef>
                        <a:spcAft>
                          <a:spcPts val="600"/>
                        </a:spcAft>
                      </a:pPr>
                      <a:r>
                        <a:rPr lang="en-NZ" sz="1600" u="none" strike="noStrike" kern="1200" dirty="0" smtClean="0">
                          <a:solidFill>
                            <a:schemeClr val="bg1"/>
                          </a:solidFill>
                          <a:effectLst/>
                          <a:latin typeface="+mn-lt"/>
                          <a:ea typeface="+mn-ea"/>
                          <a:cs typeface="+mn-cs"/>
                        </a:rPr>
                        <a:t>Profit before tax impact </a:t>
                      </a:r>
                      <a:endParaRPr lang="en-NZ" sz="1600" u="none" strike="noStrike" kern="1200" dirty="0">
                        <a:solidFill>
                          <a:schemeClr val="bg1"/>
                        </a:solidFill>
                        <a:effectLst/>
                        <a:latin typeface="+mn-lt"/>
                        <a:ea typeface="+mn-ea"/>
                        <a:cs typeface="+mn-cs"/>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r" fontAlgn="b">
                        <a:spcBef>
                          <a:spcPts val="600"/>
                        </a:spcBef>
                        <a:spcAft>
                          <a:spcPts val="600"/>
                        </a:spcAft>
                      </a:pPr>
                      <a:r>
                        <a:rPr lang="en-NZ" sz="1600" b="0" u="none" strike="noStrike" dirty="0" smtClean="0">
                          <a:solidFill>
                            <a:schemeClr val="bg1"/>
                          </a:solidFill>
                          <a:effectLst/>
                        </a:rPr>
                        <a:t>(1,126) </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r" fontAlgn="b">
                        <a:spcBef>
                          <a:spcPts val="600"/>
                        </a:spcBef>
                        <a:spcAft>
                          <a:spcPts val="600"/>
                        </a:spcAft>
                      </a:pPr>
                      <a:r>
                        <a:rPr lang="en-NZ" sz="1600" b="0" u="none" strike="noStrike" dirty="0" smtClean="0">
                          <a:solidFill>
                            <a:schemeClr val="bg1"/>
                          </a:solidFill>
                          <a:effectLst/>
                        </a:rPr>
                        <a:t>(604) </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r" fontAlgn="b">
                        <a:spcBef>
                          <a:spcPts val="600"/>
                        </a:spcBef>
                        <a:spcAft>
                          <a:spcPts val="600"/>
                        </a:spcAft>
                      </a:pPr>
                      <a:r>
                        <a:rPr lang="en-NZ" sz="1600" b="0" u="none" strike="noStrike" dirty="0" smtClean="0">
                          <a:solidFill>
                            <a:schemeClr val="bg1"/>
                          </a:solidFill>
                          <a:effectLst/>
                        </a:rPr>
                        <a:t>(42) </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r" fontAlgn="b">
                        <a:spcBef>
                          <a:spcPts val="600"/>
                        </a:spcBef>
                        <a:spcAft>
                          <a:spcPts val="600"/>
                        </a:spcAft>
                      </a:pPr>
                      <a:r>
                        <a:rPr lang="en-NZ" sz="1600" b="0" u="none" strike="noStrike" dirty="0" smtClean="0">
                          <a:solidFill>
                            <a:schemeClr val="bg1"/>
                          </a:solidFill>
                          <a:effectLst/>
                        </a:rPr>
                        <a:t>561 </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r" fontAlgn="b">
                        <a:spcBef>
                          <a:spcPts val="600"/>
                        </a:spcBef>
                        <a:spcAft>
                          <a:spcPts val="600"/>
                        </a:spcAft>
                      </a:pPr>
                      <a:r>
                        <a:rPr lang="en-NZ" sz="1600" b="0" u="none" strike="noStrike" dirty="0" smtClean="0">
                          <a:solidFill>
                            <a:schemeClr val="bg1"/>
                          </a:solidFill>
                          <a:effectLst/>
                        </a:rPr>
                        <a:t>1,211 </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r" fontAlgn="b">
                        <a:spcBef>
                          <a:spcPts val="600"/>
                        </a:spcBef>
                        <a:spcAft>
                          <a:spcPts val="600"/>
                        </a:spcAft>
                      </a:pPr>
                      <a:r>
                        <a:rPr lang="en-NZ" sz="1600" b="0" u="none" strike="noStrike" dirty="0" smtClean="0">
                          <a:solidFill>
                            <a:schemeClr val="bg1"/>
                          </a:solidFill>
                          <a:effectLst/>
                        </a:rPr>
                        <a:t>-</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r>
              <a:tr h="367291">
                <a:tc>
                  <a:txBody>
                    <a:bodyPr/>
                    <a:lstStyle/>
                    <a:p>
                      <a:pPr algn="l" fontAlgn="b">
                        <a:spcBef>
                          <a:spcPts val="600"/>
                        </a:spcBef>
                      </a:pPr>
                      <a:endParaRPr lang="en-NZ" sz="1800" b="0" i="0" u="none" strike="noStrike" dirty="0">
                        <a:solidFill>
                          <a:schemeClr val="bg1"/>
                        </a:solidFill>
                        <a:effectLst/>
                        <a:latin typeface="Calibri"/>
                      </a:endParaRPr>
                    </a:p>
                  </a:txBody>
                  <a:tcPr marL="9525" marR="9525" marT="9525"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marL="90488" indent="0" algn="l" defTabSz="914400" rtl="0" eaLnBrk="1" fontAlgn="b" latinLnBrk="0" hangingPunct="1">
                        <a:spcBef>
                          <a:spcPts val="600"/>
                        </a:spcBef>
                        <a:spcAft>
                          <a:spcPts val="600"/>
                        </a:spcAft>
                      </a:pPr>
                      <a:r>
                        <a:rPr lang="en-NZ" sz="1600" u="none" strike="noStrike" kern="1200" dirty="0">
                          <a:solidFill>
                            <a:schemeClr val="bg1"/>
                          </a:solidFill>
                          <a:effectLst/>
                          <a:latin typeface="+mn-lt"/>
                          <a:ea typeface="+mn-ea"/>
                          <a:cs typeface="+mn-cs"/>
                        </a:rPr>
                        <a:t>EBITDA impact</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r" fontAlgn="b">
                        <a:spcBef>
                          <a:spcPts val="600"/>
                        </a:spcBef>
                        <a:spcAft>
                          <a:spcPts val="600"/>
                        </a:spcAft>
                      </a:pPr>
                      <a:r>
                        <a:rPr lang="en-NZ" sz="1600" b="0" u="none" strike="noStrike" dirty="0" smtClean="0">
                          <a:solidFill>
                            <a:schemeClr val="bg1"/>
                          </a:solidFill>
                          <a:effectLst/>
                        </a:rPr>
                        <a:t>10,000 </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r" fontAlgn="b">
                        <a:spcBef>
                          <a:spcPts val="600"/>
                        </a:spcBef>
                        <a:spcAft>
                          <a:spcPts val="600"/>
                        </a:spcAft>
                      </a:pPr>
                      <a:r>
                        <a:rPr lang="en-NZ" sz="1600" b="0" u="none" strike="noStrike" dirty="0" smtClean="0">
                          <a:solidFill>
                            <a:schemeClr val="bg1"/>
                          </a:solidFill>
                          <a:effectLst/>
                        </a:rPr>
                        <a:t>10,000 </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r" fontAlgn="b">
                        <a:spcBef>
                          <a:spcPts val="600"/>
                        </a:spcBef>
                        <a:spcAft>
                          <a:spcPts val="600"/>
                        </a:spcAft>
                      </a:pPr>
                      <a:r>
                        <a:rPr lang="en-NZ" sz="1600" b="0" u="none" strike="noStrike" dirty="0" smtClean="0">
                          <a:solidFill>
                            <a:schemeClr val="bg1"/>
                          </a:solidFill>
                          <a:effectLst/>
                        </a:rPr>
                        <a:t>10,000 </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r" fontAlgn="b">
                        <a:spcBef>
                          <a:spcPts val="600"/>
                        </a:spcBef>
                        <a:spcAft>
                          <a:spcPts val="600"/>
                        </a:spcAft>
                      </a:pPr>
                      <a:r>
                        <a:rPr lang="en-NZ" sz="1600" b="0" u="none" strike="noStrike" dirty="0" smtClean="0">
                          <a:solidFill>
                            <a:schemeClr val="bg1"/>
                          </a:solidFill>
                          <a:effectLst/>
                        </a:rPr>
                        <a:t>10,000 </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r" fontAlgn="b">
                        <a:spcBef>
                          <a:spcPts val="600"/>
                        </a:spcBef>
                        <a:spcAft>
                          <a:spcPts val="600"/>
                        </a:spcAft>
                      </a:pPr>
                      <a:r>
                        <a:rPr lang="en-NZ" sz="1600" b="0" u="none" strike="noStrike" dirty="0" smtClean="0">
                          <a:solidFill>
                            <a:schemeClr val="bg1"/>
                          </a:solidFill>
                          <a:effectLst/>
                        </a:rPr>
                        <a:t>10,000 </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r" fontAlgn="b">
                        <a:spcBef>
                          <a:spcPts val="600"/>
                        </a:spcBef>
                        <a:spcAft>
                          <a:spcPts val="600"/>
                        </a:spcAft>
                      </a:pPr>
                      <a:r>
                        <a:rPr lang="en-NZ" sz="1600" b="0" u="none" strike="noStrike" dirty="0" smtClean="0">
                          <a:solidFill>
                            <a:schemeClr val="bg1"/>
                          </a:solidFill>
                          <a:effectLst/>
                        </a:rPr>
                        <a:t>50,000 </a:t>
                      </a:r>
                      <a:endParaRPr lang="en-NZ" sz="1600" b="0" i="0" u="none" strike="noStrike" dirty="0">
                        <a:solidFill>
                          <a:schemeClr val="bg1"/>
                        </a:solidFill>
                        <a:effectLst/>
                        <a:latin typeface="Calibri"/>
                      </a:endParaRPr>
                    </a:p>
                  </a:txBody>
                  <a:tcPr marL="9525" marR="0" marT="9525"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r>
            </a:tbl>
          </a:graphicData>
        </a:graphic>
      </p:graphicFrame>
    </p:spTree>
    <p:extLst>
      <p:ext uri="{BB962C8B-B14F-4D97-AF65-F5344CB8AC3E}">
        <p14:creationId xmlns:p14="http://schemas.microsoft.com/office/powerpoint/2010/main" val="1451293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4025" y="201600"/>
            <a:ext cx="8232775" cy="860400"/>
          </a:xfrm>
        </p:spPr>
        <p:txBody>
          <a:bodyPr/>
          <a:lstStyle/>
          <a:p>
            <a:r>
              <a:rPr lang="en-US" dirty="0" smtClean="0"/>
              <a:t>NZ IFRS </a:t>
            </a:r>
            <a:r>
              <a:rPr lang="en-US" dirty="0"/>
              <a:t>16 </a:t>
            </a:r>
            <a:r>
              <a:rPr lang="en-US" dirty="0" smtClean="0"/>
              <a:t>Leases</a:t>
            </a:r>
            <a:br>
              <a:rPr lang="en-US" dirty="0" smtClean="0"/>
            </a:br>
            <a:r>
              <a:rPr lang="en-GB" sz="2400" b="0" dirty="0" smtClean="0"/>
              <a:t>An example</a:t>
            </a:r>
            <a:endParaRPr lang="en-NZ" sz="2400" b="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66728272"/>
              </p:ext>
            </p:extLst>
          </p:nvPr>
        </p:nvGraphicFramePr>
        <p:xfrm>
          <a:off x="457200" y="1425575"/>
          <a:ext cx="8229600" cy="1698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096913174"/>
              </p:ext>
            </p:extLst>
          </p:nvPr>
        </p:nvGraphicFramePr>
        <p:xfrm>
          <a:off x="447675" y="3429000"/>
          <a:ext cx="8353425"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2393775" y="1318370"/>
            <a:ext cx="3657600" cy="298543"/>
          </a:xfrm>
          <a:prstGeom prst="rect">
            <a:avLst/>
          </a:prstGeom>
          <a:noFill/>
        </p:spPr>
        <p:txBody>
          <a:bodyPr wrap="square" lIns="0" tIns="36576" rIns="0" bIns="0" rtlCol="0">
            <a:spAutoFit/>
          </a:bodyPr>
          <a:lstStyle/>
          <a:p>
            <a:pPr algn="ctr">
              <a:lnSpc>
                <a:spcPct val="85000"/>
              </a:lnSpc>
              <a:spcAft>
                <a:spcPts val="600"/>
              </a:spcAft>
              <a:buClr>
                <a:srgbClr val="FFE600"/>
              </a:buClr>
              <a:buSzPct val="70000"/>
            </a:pPr>
            <a:r>
              <a:rPr lang="en-NZ" sz="2000" b="1" dirty="0" smtClean="0">
                <a:solidFill>
                  <a:srgbClr val="000000"/>
                </a:solidFill>
              </a:rPr>
              <a:t>Total expense</a:t>
            </a:r>
          </a:p>
        </p:txBody>
      </p:sp>
      <p:sp>
        <p:nvSpPr>
          <p:cNvPr id="11" name="TextBox 10"/>
          <p:cNvSpPr txBox="1"/>
          <p:nvPr/>
        </p:nvSpPr>
        <p:spPr>
          <a:xfrm>
            <a:off x="2403300" y="3317828"/>
            <a:ext cx="3657600" cy="298543"/>
          </a:xfrm>
          <a:prstGeom prst="rect">
            <a:avLst/>
          </a:prstGeom>
          <a:noFill/>
        </p:spPr>
        <p:txBody>
          <a:bodyPr wrap="square" lIns="0" tIns="36576" rIns="0" bIns="0" rtlCol="0">
            <a:spAutoFit/>
          </a:bodyPr>
          <a:lstStyle/>
          <a:p>
            <a:pPr algn="ctr">
              <a:lnSpc>
                <a:spcPct val="85000"/>
              </a:lnSpc>
              <a:spcAft>
                <a:spcPts val="600"/>
              </a:spcAft>
              <a:buClr>
                <a:srgbClr val="FFE600"/>
              </a:buClr>
              <a:buSzPct val="70000"/>
            </a:pPr>
            <a:r>
              <a:rPr lang="en-NZ" sz="2000" b="1" dirty="0" smtClean="0">
                <a:solidFill>
                  <a:srgbClr val="000000"/>
                </a:solidFill>
              </a:rPr>
              <a:t>Annual payment allocation</a:t>
            </a:r>
          </a:p>
        </p:txBody>
      </p:sp>
    </p:spTree>
    <p:extLst>
      <p:ext uri="{BB962C8B-B14F-4D97-AF65-F5344CB8AC3E}">
        <p14:creationId xmlns:p14="http://schemas.microsoft.com/office/powerpoint/2010/main" val="1777475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a:prstGeom prst="rect">
            <a:avLst/>
          </a:prstGeom>
          <a:noFill/>
        </p:spPr>
        <p:txBody>
          <a:bodyPr/>
          <a:lstStyle/>
          <a:p>
            <a:r>
              <a:rPr lang="en-GB" dirty="0">
                <a:solidFill>
                  <a:srgbClr val="646464"/>
                </a:solidFill>
              </a:rPr>
              <a:t>IFRS 16 </a:t>
            </a:r>
            <a:r>
              <a:rPr lang="en-GB" i="1" dirty="0">
                <a:solidFill>
                  <a:srgbClr val="646464"/>
                </a:solidFill>
              </a:rPr>
              <a:t>Leases</a:t>
            </a:r>
            <a:r>
              <a:rPr lang="en-US" dirty="0" smtClean="0">
                <a:solidFill>
                  <a:srgbClr val="646464"/>
                </a:solidFill>
              </a:rPr>
              <a:t/>
            </a:r>
            <a:br>
              <a:rPr lang="en-US" dirty="0" smtClean="0">
                <a:solidFill>
                  <a:srgbClr val="646464"/>
                </a:solidFill>
              </a:rPr>
            </a:br>
            <a:r>
              <a:rPr lang="en-US" sz="2400" b="0" dirty="0" smtClean="0">
                <a:solidFill>
                  <a:srgbClr val="646464"/>
                </a:solidFill>
              </a:rPr>
              <a:t>Lessee accounting – Presentation</a:t>
            </a:r>
          </a:p>
        </p:txBody>
      </p:sp>
      <p:graphicFrame>
        <p:nvGraphicFramePr>
          <p:cNvPr id="5" name="Table 4"/>
          <p:cNvGraphicFramePr>
            <a:graphicFrameLocks noGrp="1"/>
          </p:cNvGraphicFramePr>
          <p:nvPr>
            <p:extLst/>
          </p:nvPr>
        </p:nvGraphicFramePr>
        <p:xfrm>
          <a:off x="441666" y="1176322"/>
          <a:ext cx="8229600" cy="4928040"/>
        </p:xfrm>
        <a:graphic>
          <a:graphicData uri="http://schemas.openxmlformats.org/drawingml/2006/table">
            <a:tbl>
              <a:tblPr firstRow="1" bandRow="1">
                <a:tableStyleId>{B301B821-A1FF-4177-AEE7-76D212191A09}</a:tableStyleId>
              </a:tblPr>
              <a:tblGrid>
                <a:gridCol w="2834190"/>
                <a:gridCol w="2304256"/>
                <a:gridCol w="3091154"/>
              </a:tblGrid>
              <a:tr h="315178">
                <a:tc>
                  <a:txBody>
                    <a:bodyPr/>
                    <a:lstStyle/>
                    <a:p>
                      <a:pPr marL="0" algn="ctr" defTabSz="914400" rtl="0" eaLnBrk="1" latinLnBrk="0" hangingPunct="1"/>
                      <a:r>
                        <a:rPr lang="en-GB" sz="1500" kern="1200" dirty="0" smtClean="0">
                          <a:solidFill>
                            <a:schemeClr val="tx2"/>
                          </a:solidFill>
                          <a:latin typeface="+mn-lt"/>
                          <a:ea typeface="+mn-ea"/>
                          <a:cs typeface="+mn-cs"/>
                        </a:rPr>
                        <a:t>Balance </a:t>
                      </a:r>
                      <a:r>
                        <a:rPr lang="en-GB" sz="1500" kern="1200" dirty="0">
                          <a:solidFill>
                            <a:schemeClr val="tx2"/>
                          </a:solidFill>
                          <a:latin typeface="+mn-lt"/>
                          <a:ea typeface="+mn-ea"/>
                          <a:cs typeface="+mn-cs"/>
                        </a:rPr>
                        <a:t>sheet</a:t>
                      </a:r>
                    </a:p>
                  </a:txBody>
                  <a:tcPr marL="45720" marR="45720">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GB" sz="1500" b="1" kern="1200" dirty="0" smtClean="0">
                          <a:solidFill>
                            <a:schemeClr val="tx2"/>
                          </a:solidFill>
                          <a:latin typeface="+mn-lt"/>
                          <a:ea typeface="+mn-ea"/>
                          <a:cs typeface="+mn-cs"/>
                        </a:rPr>
                        <a:t>Income </a:t>
                      </a:r>
                      <a:r>
                        <a:rPr lang="en-GB" sz="1500" b="1" kern="1200" dirty="0">
                          <a:solidFill>
                            <a:schemeClr val="tx2"/>
                          </a:solidFill>
                          <a:latin typeface="+mn-lt"/>
                          <a:ea typeface="+mn-ea"/>
                          <a:cs typeface="+mn-cs"/>
                        </a:rPr>
                        <a:t>statement</a:t>
                      </a: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latinLnBrk="0" hangingPunct="1"/>
                      <a:r>
                        <a:rPr lang="en-GB" sz="1500" kern="1200" dirty="0" smtClean="0">
                          <a:solidFill>
                            <a:schemeClr val="tx2"/>
                          </a:solidFill>
                          <a:latin typeface="+mn-lt"/>
                          <a:ea typeface="+mn-ea"/>
                          <a:cs typeface="+mn-cs"/>
                        </a:rPr>
                        <a:t>Statement</a:t>
                      </a:r>
                      <a:r>
                        <a:rPr lang="en-GB" sz="1500" kern="1200" baseline="0" dirty="0" smtClean="0">
                          <a:solidFill>
                            <a:schemeClr val="tx2"/>
                          </a:solidFill>
                          <a:latin typeface="+mn-lt"/>
                          <a:ea typeface="+mn-ea"/>
                          <a:cs typeface="+mn-cs"/>
                        </a:rPr>
                        <a:t> of c</a:t>
                      </a:r>
                      <a:r>
                        <a:rPr lang="en-GB" sz="1500" kern="1200" dirty="0" smtClean="0">
                          <a:solidFill>
                            <a:schemeClr val="tx2"/>
                          </a:solidFill>
                          <a:latin typeface="+mn-lt"/>
                          <a:ea typeface="+mn-ea"/>
                          <a:cs typeface="+mn-cs"/>
                        </a:rPr>
                        <a:t>ash flows</a:t>
                      </a:r>
                      <a:endParaRPr lang="en-GB" sz="1500" kern="1200" dirty="0">
                        <a:solidFill>
                          <a:schemeClr val="tx2"/>
                        </a:solidFill>
                        <a:latin typeface="+mn-lt"/>
                        <a:ea typeface="+mn-ea"/>
                        <a:cs typeface="+mn-cs"/>
                      </a:endParaRPr>
                    </a:p>
                  </a:txBody>
                  <a:tcPr marL="45720" marR="45720">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620000">
                <a:tc>
                  <a:txBody>
                    <a:bodyPr/>
                    <a:lstStyle/>
                    <a:p>
                      <a:pPr marL="228600" indent="-228600">
                        <a:lnSpc>
                          <a:spcPct val="93000"/>
                        </a:lnSpc>
                        <a:spcBef>
                          <a:spcPts val="300"/>
                        </a:spcBef>
                        <a:spcAft>
                          <a:spcPts val="0"/>
                        </a:spcAft>
                      </a:pPr>
                      <a:r>
                        <a:rPr lang="en-GB" sz="1450" b="1" kern="1200" dirty="0" smtClean="0">
                          <a:solidFill>
                            <a:srgbClr val="646464"/>
                          </a:solidFill>
                          <a:latin typeface="+mn-lt"/>
                          <a:ea typeface="+mn-ea"/>
                          <a:cs typeface="+mn-cs"/>
                        </a:rPr>
                        <a:t>ROU asset:</a:t>
                      </a:r>
                    </a:p>
                    <a:p>
                      <a:pPr marL="285750" marR="0" indent="-285750" algn="l" defTabSz="914400" rtl="0" eaLnBrk="1" fontAlgn="t" latinLnBrk="0" hangingPunct="1">
                        <a:lnSpc>
                          <a:spcPct val="93000"/>
                        </a:lnSpc>
                        <a:spcBef>
                          <a:spcPts val="300"/>
                        </a:spcBef>
                        <a:spcAft>
                          <a:spcPts val="0"/>
                        </a:spcAft>
                        <a:buClr>
                          <a:srgbClr val="FFD200"/>
                        </a:buClr>
                        <a:buSzPct val="70000"/>
                        <a:buFont typeface="Arial" panose="020B0604020202020204" pitchFamily="34" charset="0"/>
                        <a:buChar char="►"/>
                        <a:tabLst/>
                        <a:defRPr/>
                      </a:pPr>
                      <a:r>
                        <a:rPr lang="en-GB" sz="1450" kern="1200" spc="0" dirty="0" smtClean="0">
                          <a:solidFill>
                            <a:srgbClr val="646464"/>
                          </a:solidFill>
                          <a:latin typeface="+mn-lt"/>
                          <a:ea typeface="+mn-ea"/>
                          <a:cs typeface="+mn-cs"/>
                        </a:rPr>
                        <a:t>Separately from other assets (e.g., owned assets),</a:t>
                      </a:r>
                      <a:r>
                        <a:rPr lang="en-GB" sz="1450" kern="1200" spc="0" baseline="0" dirty="0" smtClean="0">
                          <a:solidFill>
                            <a:srgbClr val="646464"/>
                          </a:solidFill>
                          <a:latin typeface="+mn-lt"/>
                          <a:ea typeface="+mn-ea"/>
                          <a:cs typeface="+mn-cs"/>
                        </a:rPr>
                        <a:t> or with corresponding underlying assets and disclose line items containing ROU assets</a:t>
                      </a:r>
                    </a:p>
                  </a:txBody>
                  <a:tcPr marL="45720" marR="45720">
                    <a:lnL w="3175" cap="flat" cmpd="sng" algn="ctr">
                      <a:solidFill>
                        <a:schemeClr val="bg1">
                          <a:lumMod val="60000"/>
                          <a:lumOff val="40000"/>
                        </a:schemeClr>
                      </a:solidFill>
                      <a:prstDash val="solid"/>
                      <a:round/>
                      <a:headEnd type="none" w="med" len="med"/>
                      <a:tailEnd type="none" w="med" len="med"/>
                    </a:lnL>
                    <a:lnR w="3175" cap="flat" cmpd="sng" algn="ctr">
                      <a:solidFill>
                        <a:schemeClr val="bg1">
                          <a:lumMod val="60000"/>
                          <a:lumOff val="4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914400" rtl="0" eaLnBrk="1" fontAlgn="t" latinLnBrk="0" hangingPunct="1">
                        <a:lnSpc>
                          <a:spcPct val="93000"/>
                        </a:lnSpc>
                        <a:spcBef>
                          <a:spcPts val="0"/>
                        </a:spcBef>
                        <a:spcAft>
                          <a:spcPts val="0"/>
                        </a:spcAft>
                        <a:buClr>
                          <a:srgbClr val="FFD200"/>
                        </a:buClr>
                        <a:buSzPct val="70000"/>
                        <a:buFont typeface="Arial" panose="020B0604020202020204" pitchFamily="34" charset="0"/>
                        <a:buChar char="►"/>
                        <a:tabLst/>
                        <a:defRPr/>
                      </a:pPr>
                      <a:endParaRPr lang="en-GB" sz="1450" kern="1200" dirty="0" smtClean="0">
                        <a:solidFill>
                          <a:srgbClr val="646464"/>
                        </a:solidFill>
                        <a:latin typeface="+mn-lt"/>
                        <a:ea typeface="+mn-ea"/>
                        <a:cs typeface="+mn-cs"/>
                      </a:endParaRPr>
                    </a:p>
                    <a:p>
                      <a:pPr marL="285750" marR="0" indent="-285750" algn="l" defTabSz="914400" rtl="0" eaLnBrk="1" fontAlgn="t" latinLnBrk="0" hangingPunct="1">
                        <a:lnSpc>
                          <a:spcPct val="93000"/>
                        </a:lnSpc>
                        <a:spcBef>
                          <a:spcPts val="400"/>
                        </a:spcBef>
                        <a:spcAft>
                          <a:spcPts val="0"/>
                        </a:spcAft>
                        <a:buClr>
                          <a:srgbClr val="FFD200"/>
                        </a:buClr>
                        <a:buSzPct val="70000"/>
                        <a:buFont typeface="Arial" panose="020B0604020202020204" pitchFamily="34" charset="0"/>
                        <a:buChar char="►"/>
                        <a:tabLst/>
                        <a:defRPr/>
                      </a:pPr>
                      <a:r>
                        <a:rPr lang="en-GB" sz="1450" kern="1200" spc="0" dirty="0" smtClean="0">
                          <a:solidFill>
                            <a:srgbClr val="646464"/>
                          </a:solidFill>
                          <a:latin typeface="+mn-lt"/>
                          <a:ea typeface="+mn-ea"/>
                          <a:cs typeface="+mn-cs"/>
                        </a:rPr>
                        <a:t>Depreciation expense</a:t>
                      </a:r>
                      <a:r>
                        <a:rPr lang="en-GB" sz="1450" kern="1200" spc="0" baseline="0" dirty="0" smtClean="0">
                          <a:solidFill>
                            <a:srgbClr val="646464"/>
                          </a:solidFill>
                          <a:latin typeface="+mn-lt"/>
                          <a:ea typeface="+mn-ea"/>
                          <a:cs typeface="+mn-cs"/>
                        </a:rPr>
                        <a:t> (separate from interest expense)</a:t>
                      </a:r>
                      <a:endParaRPr lang="en-GB" sz="1450" kern="1200" spc="0" dirty="0" smtClean="0">
                        <a:solidFill>
                          <a:srgbClr val="646464"/>
                        </a:solidFill>
                        <a:latin typeface="+mn-lt"/>
                        <a:ea typeface="+mn-ea"/>
                        <a:cs typeface="+mn-cs"/>
                      </a:endParaRPr>
                    </a:p>
                    <a:p>
                      <a:pPr marL="0" marR="0" indent="0" algn="l" defTabSz="914400" rtl="0" eaLnBrk="1" fontAlgn="t" latinLnBrk="0" hangingPunct="1">
                        <a:lnSpc>
                          <a:spcPct val="93000"/>
                        </a:lnSpc>
                        <a:spcBef>
                          <a:spcPts val="0"/>
                        </a:spcBef>
                        <a:spcAft>
                          <a:spcPts val="0"/>
                        </a:spcAft>
                        <a:buClr>
                          <a:srgbClr val="FFD200"/>
                        </a:buClr>
                        <a:buSzPct val="70000"/>
                        <a:buFont typeface="Arial" panose="020B0604020202020204" pitchFamily="34" charset="0"/>
                        <a:buNone/>
                        <a:tabLst/>
                        <a:defRPr/>
                      </a:pPr>
                      <a:endParaRPr lang="en-GB" sz="1450" kern="1200" dirty="0" smtClean="0">
                        <a:solidFill>
                          <a:srgbClr val="646464"/>
                        </a:solidFill>
                        <a:latin typeface="+mn-lt"/>
                        <a:ea typeface="+mn-ea"/>
                        <a:cs typeface="+mn-cs"/>
                      </a:endParaRPr>
                    </a:p>
                  </a:txBody>
                  <a:tcPr marL="45720" marR="45720">
                    <a:lnL w="3175" cap="flat" cmpd="sng" algn="ctr">
                      <a:solidFill>
                        <a:schemeClr val="bg1">
                          <a:lumMod val="60000"/>
                          <a:lumOff val="40000"/>
                        </a:schemeClr>
                      </a:solidFill>
                      <a:prstDash val="solid"/>
                      <a:round/>
                      <a:headEnd type="none" w="med" len="med"/>
                      <a:tailEnd type="none" w="med" len="med"/>
                    </a:lnL>
                    <a:lnR w="3175" cap="flat" cmpd="sng" algn="ctr">
                      <a:solidFill>
                        <a:schemeClr val="bg1">
                          <a:lumMod val="60000"/>
                          <a:lumOff val="4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914400" rtl="0" eaLnBrk="1" fontAlgn="t" latinLnBrk="0" hangingPunct="1">
                        <a:lnSpc>
                          <a:spcPct val="93000"/>
                        </a:lnSpc>
                        <a:spcBef>
                          <a:spcPts val="300"/>
                        </a:spcBef>
                        <a:spcAft>
                          <a:spcPts val="0"/>
                        </a:spcAft>
                        <a:buClr>
                          <a:srgbClr val="FFD200"/>
                        </a:buClr>
                        <a:buSzPct val="70000"/>
                        <a:buFont typeface="Arial" panose="020B0604020202020204" pitchFamily="34" charset="0"/>
                        <a:buChar char="►"/>
                        <a:tabLst/>
                        <a:defRPr/>
                      </a:pPr>
                      <a:endParaRPr lang="en-GB" sz="1450" kern="1200" dirty="0" smtClean="0">
                        <a:solidFill>
                          <a:srgbClr val="646464"/>
                        </a:solidFill>
                        <a:latin typeface="+mn-lt"/>
                        <a:ea typeface="+mn-ea"/>
                        <a:cs typeface="+mn-cs"/>
                      </a:endParaRPr>
                    </a:p>
                    <a:p>
                      <a:pPr marL="285750" marR="0" indent="-285750" algn="l" defTabSz="914400" rtl="0" eaLnBrk="1" fontAlgn="t" latinLnBrk="0" hangingPunct="1">
                        <a:lnSpc>
                          <a:spcPct val="93000"/>
                        </a:lnSpc>
                        <a:spcBef>
                          <a:spcPts val="400"/>
                        </a:spcBef>
                        <a:spcAft>
                          <a:spcPts val="0"/>
                        </a:spcAft>
                        <a:buClr>
                          <a:srgbClr val="FFD200"/>
                        </a:buClr>
                        <a:buSzPct val="70000"/>
                        <a:buFont typeface="Arial" panose="020B0604020202020204" pitchFamily="34" charset="0"/>
                        <a:buChar char="►"/>
                        <a:tabLst/>
                        <a:defRPr/>
                      </a:pPr>
                      <a:r>
                        <a:rPr lang="en-GB" sz="1450" kern="1200" spc="0" dirty="0" smtClean="0">
                          <a:solidFill>
                            <a:srgbClr val="646464"/>
                          </a:solidFill>
                          <a:latin typeface="+mn-lt"/>
                          <a:ea typeface="+mn-ea"/>
                          <a:cs typeface="+mn-cs"/>
                        </a:rPr>
                        <a:t>Principal payments within financing</a:t>
                      </a:r>
                      <a:r>
                        <a:rPr lang="en-GB" sz="1450" kern="1200" spc="0" baseline="0" dirty="0" smtClean="0">
                          <a:solidFill>
                            <a:srgbClr val="646464"/>
                          </a:solidFill>
                          <a:latin typeface="+mn-lt"/>
                          <a:ea typeface="+mn-ea"/>
                          <a:cs typeface="+mn-cs"/>
                        </a:rPr>
                        <a:t> activities</a:t>
                      </a:r>
                      <a:endParaRPr lang="en-GB" sz="1450" kern="1200" spc="0" dirty="0" smtClean="0">
                        <a:solidFill>
                          <a:srgbClr val="646464"/>
                        </a:solidFill>
                        <a:latin typeface="+mn-lt"/>
                        <a:ea typeface="+mn-ea"/>
                        <a:cs typeface="+mn-cs"/>
                      </a:endParaRPr>
                    </a:p>
                    <a:p>
                      <a:pPr marL="285750" marR="0" indent="-285750" algn="l" defTabSz="914400" rtl="0" eaLnBrk="1" fontAlgn="t" latinLnBrk="0" hangingPunct="1">
                        <a:lnSpc>
                          <a:spcPct val="93000"/>
                        </a:lnSpc>
                        <a:spcBef>
                          <a:spcPts val="300"/>
                        </a:spcBef>
                        <a:spcAft>
                          <a:spcPts val="0"/>
                        </a:spcAft>
                        <a:buClr>
                          <a:srgbClr val="FFD200"/>
                        </a:buClr>
                        <a:buSzPct val="70000"/>
                        <a:buFont typeface="Arial" panose="020B0604020202020204" pitchFamily="34" charset="0"/>
                        <a:buChar char="►"/>
                        <a:tabLst/>
                        <a:defRPr/>
                      </a:pPr>
                      <a:endParaRPr lang="en-GB" sz="1450" kern="1200" dirty="0" smtClean="0">
                        <a:solidFill>
                          <a:srgbClr val="646464"/>
                        </a:solidFill>
                        <a:latin typeface="+mn-lt"/>
                        <a:ea typeface="+mn-ea"/>
                        <a:cs typeface="+mn-cs"/>
                      </a:endParaRPr>
                    </a:p>
                  </a:txBody>
                  <a:tcPr marL="45720" marR="45720">
                    <a:lnL w="3175" cap="flat" cmpd="sng" algn="ctr">
                      <a:solidFill>
                        <a:schemeClr val="bg1">
                          <a:lumMod val="60000"/>
                          <a:lumOff val="40000"/>
                        </a:schemeClr>
                      </a:solidFill>
                      <a:prstDash val="solid"/>
                      <a:round/>
                      <a:headEnd type="none" w="med" len="med"/>
                      <a:tailEnd type="none" w="med" len="med"/>
                    </a:lnL>
                    <a:lnR w="3175" cap="flat" cmpd="sng" algn="ctr">
                      <a:solidFill>
                        <a:schemeClr val="bg1">
                          <a:lumMod val="60000"/>
                          <a:lumOff val="4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1404000">
                <a:tc>
                  <a:txBody>
                    <a:bodyPr/>
                    <a:lstStyle/>
                    <a:p>
                      <a:pPr marL="0" marR="0" indent="0" algn="l" defTabSz="914400" rtl="0" eaLnBrk="1" fontAlgn="t" latinLnBrk="0" hangingPunct="1">
                        <a:lnSpc>
                          <a:spcPct val="93000"/>
                        </a:lnSpc>
                        <a:spcBef>
                          <a:spcPts val="300"/>
                        </a:spcBef>
                        <a:spcAft>
                          <a:spcPts val="0"/>
                        </a:spcAft>
                        <a:buClr>
                          <a:schemeClr val="tx2"/>
                        </a:buClr>
                        <a:buSzPct val="70000"/>
                        <a:buFont typeface="Arial" panose="020B0604020202020204" pitchFamily="34" charset="0"/>
                        <a:buNone/>
                        <a:tabLst/>
                        <a:defRPr/>
                      </a:pPr>
                      <a:r>
                        <a:rPr lang="en-GB" sz="1450" b="1" strike="noStrike" kern="1200" dirty="0" smtClean="0">
                          <a:solidFill>
                            <a:srgbClr val="646464"/>
                          </a:solidFill>
                          <a:latin typeface="+mn-lt"/>
                          <a:ea typeface="+mn-ea"/>
                          <a:cs typeface="+mn-cs"/>
                        </a:rPr>
                        <a:t>L</a:t>
                      </a:r>
                      <a:r>
                        <a:rPr lang="en-GB" sz="1450" b="1" kern="1200" dirty="0" smtClean="0">
                          <a:solidFill>
                            <a:srgbClr val="646464"/>
                          </a:solidFill>
                          <a:latin typeface="+mn-lt"/>
                          <a:ea typeface="+mn-ea"/>
                          <a:cs typeface="+mn-cs"/>
                        </a:rPr>
                        <a:t>ease liability:</a:t>
                      </a:r>
                    </a:p>
                    <a:p>
                      <a:pPr marL="285750" marR="0" indent="-285750" algn="l" defTabSz="914400" rtl="0" eaLnBrk="1" fontAlgn="t" latinLnBrk="0" hangingPunct="1">
                        <a:lnSpc>
                          <a:spcPct val="93000"/>
                        </a:lnSpc>
                        <a:spcBef>
                          <a:spcPts val="300"/>
                        </a:spcBef>
                        <a:spcAft>
                          <a:spcPts val="0"/>
                        </a:spcAft>
                        <a:buClr>
                          <a:srgbClr val="FFD200"/>
                        </a:buClr>
                        <a:buSzPct val="70000"/>
                        <a:buFont typeface="Arial" panose="020B0604020202020204" pitchFamily="34" charset="0"/>
                        <a:buChar char="►"/>
                        <a:tabLst/>
                        <a:defRPr/>
                      </a:pPr>
                      <a:r>
                        <a:rPr lang="en-GB" sz="1450" kern="1200" spc="0" dirty="0" smtClean="0">
                          <a:solidFill>
                            <a:srgbClr val="646464"/>
                          </a:solidFill>
                          <a:latin typeface="+mn-lt"/>
                          <a:ea typeface="+mn-ea"/>
                          <a:cs typeface="+mn-cs"/>
                        </a:rPr>
                        <a:t>Separately from other liabilities, or together with other liabilities and disclose line items</a:t>
                      </a:r>
                      <a:r>
                        <a:rPr lang="en-GB" sz="1450" kern="1200" spc="0" baseline="0" dirty="0" smtClean="0">
                          <a:solidFill>
                            <a:srgbClr val="646464"/>
                          </a:solidFill>
                          <a:latin typeface="+mn-lt"/>
                          <a:ea typeface="+mn-ea"/>
                          <a:cs typeface="+mn-cs"/>
                        </a:rPr>
                        <a:t> containing lease liabilities</a:t>
                      </a:r>
                    </a:p>
                  </a:txBody>
                  <a:tcPr marL="45720" marR="45720">
                    <a:lnL w="3175" cap="flat" cmpd="sng" algn="ctr">
                      <a:solidFill>
                        <a:schemeClr val="bg1">
                          <a:lumMod val="60000"/>
                          <a:lumOff val="40000"/>
                        </a:schemeClr>
                      </a:solidFill>
                      <a:prstDash val="solid"/>
                      <a:round/>
                      <a:headEnd type="none" w="med" len="med"/>
                      <a:tailEnd type="none" w="med" len="med"/>
                    </a:lnL>
                    <a:lnR w="3175" cap="flat" cmpd="sng" algn="ctr">
                      <a:solidFill>
                        <a:schemeClr val="bg1">
                          <a:lumMod val="60000"/>
                          <a:lumOff val="40000"/>
                        </a:schemeClr>
                      </a:solid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indent="-228600" algn="l" defTabSz="914400" rtl="0" eaLnBrk="1" fontAlgn="auto" latinLnBrk="0" hangingPunct="1">
                        <a:lnSpc>
                          <a:spcPct val="93000"/>
                        </a:lnSpc>
                        <a:spcBef>
                          <a:spcPts val="300"/>
                        </a:spcBef>
                        <a:spcAft>
                          <a:spcPts val="0"/>
                        </a:spcAft>
                        <a:buClr>
                          <a:srgbClr val="FFD200"/>
                        </a:buClr>
                        <a:buSzTx/>
                        <a:buFont typeface="Arial" pitchFamily="34" charset="0"/>
                        <a:buNone/>
                        <a:tabLst/>
                        <a:defRPr/>
                      </a:pPr>
                      <a:endParaRPr lang="en-GB" sz="1450" kern="1200" dirty="0" smtClean="0">
                        <a:solidFill>
                          <a:srgbClr val="646464"/>
                        </a:solidFill>
                        <a:latin typeface="+mn-lt"/>
                        <a:ea typeface="+mn-ea"/>
                        <a:cs typeface="+mn-cs"/>
                      </a:endParaRPr>
                    </a:p>
                    <a:p>
                      <a:pPr marL="285750" marR="0" indent="-285750" algn="l" defTabSz="914400" rtl="0" eaLnBrk="1" fontAlgn="t" latinLnBrk="0" hangingPunct="1">
                        <a:lnSpc>
                          <a:spcPct val="93000"/>
                        </a:lnSpc>
                        <a:spcBef>
                          <a:spcPts val="400"/>
                        </a:spcBef>
                        <a:spcAft>
                          <a:spcPts val="0"/>
                        </a:spcAft>
                        <a:buClr>
                          <a:srgbClr val="FFD200"/>
                        </a:buClr>
                        <a:buSzPct val="70000"/>
                        <a:buFont typeface="Arial" panose="020B0604020202020204" pitchFamily="34" charset="0"/>
                        <a:buChar char="►"/>
                        <a:tabLst/>
                        <a:defRPr/>
                      </a:pPr>
                      <a:r>
                        <a:rPr lang="en-GB" sz="1450" kern="1200" dirty="0" smtClean="0">
                          <a:solidFill>
                            <a:srgbClr val="646464"/>
                          </a:solidFill>
                          <a:latin typeface="+mn-lt"/>
                          <a:ea typeface="+mn-ea"/>
                          <a:cs typeface="+mn-cs"/>
                        </a:rPr>
                        <a:t>Interest expense (separate from depreciation</a:t>
                      </a:r>
                      <a:r>
                        <a:rPr lang="en-GB" sz="1450" kern="1200" baseline="0" dirty="0" smtClean="0">
                          <a:solidFill>
                            <a:srgbClr val="646464"/>
                          </a:solidFill>
                          <a:latin typeface="+mn-lt"/>
                          <a:ea typeface="+mn-ea"/>
                          <a:cs typeface="+mn-cs"/>
                        </a:rPr>
                        <a:t> expense)</a:t>
                      </a:r>
                      <a:r>
                        <a:rPr lang="en-GB" sz="1450" kern="1200" dirty="0" smtClean="0">
                          <a:solidFill>
                            <a:srgbClr val="646464"/>
                          </a:solidFill>
                          <a:latin typeface="+mn-lt"/>
                          <a:ea typeface="+mn-ea"/>
                          <a:cs typeface="+mn-cs"/>
                        </a:rPr>
                        <a:t> </a:t>
                      </a:r>
                    </a:p>
                    <a:p>
                      <a:pPr marL="0" marR="0" indent="0" algn="l" defTabSz="914400" rtl="0" eaLnBrk="1" fontAlgn="t" latinLnBrk="0" hangingPunct="1">
                        <a:lnSpc>
                          <a:spcPct val="93000"/>
                        </a:lnSpc>
                        <a:spcBef>
                          <a:spcPts val="0"/>
                        </a:spcBef>
                        <a:spcAft>
                          <a:spcPts val="0"/>
                        </a:spcAft>
                        <a:buClr>
                          <a:srgbClr val="FFD200"/>
                        </a:buClr>
                        <a:buSzPct val="70000"/>
                        <a:buFont typeface="Arial" panose="020B0604020202020204" pitchFamily="34" charset="0"/>
                        <a:buNone/>
                        <a:tabLst/>
                        <a:defRPr/>
                      </a:pPr>
                      <a:endParaRPr lang="en-GB" sz="1450" kern="1200" dirty="0" smtClean="0">
                        <a:solidFill>
                          <a:srgbClr val="646464"/>
                        </a:solidFill>
                        <a:latin typeface="+mn-lt"/>
                        <a:ea typeface="+mn-ea"/>
                        <a:cs typeface="+mn-cs"/>
                      </a:endParaRPr>
                    </a:p>
                  </a:txBody>
                  <a:tcPr marL="45720" marR="45720">
                    <a:lnL w="3175" cap="flat" cmpd="sng" algn="ctr">
                      <a:solidFill>
                        <a:schemeClr val="bg1">
                          <a:lumMod val="60000"/>
                          <a:lumOff val="40000"/>
                        </a:schemeClr>
                      </a:solidFill>
                      <a:prstDash val="solid"/>
                      <a:round/>
                      <a:headEnd type="none" w="med" len="med"/>
                      <a:tailEnd type="none" w="med" len="med"/>
                    </a:lnL>
                    <a:lnR w="3175" cap="flat" cmpd="sng" algn="ctr">
                      <a:solidFill>
                        <a:schemeClr val="bg1">
                          <a:lumMod val="60000"/>
                          <a:lumOff val="40000"/>
                        </a:schemeClr>
                      </a:solid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914400" rtl="0" eaLnBrk="1" fontAlgn="t" latinLnBrk="0" hangingPunct="1">
                        <a:lnSpc>
                          <a:spcPct val="93000"/>
                        </a:lnSpc>
                        <a:spcBef>
                          <a:spcPts val="300"/>
                        </a:spcBef>
                        <a:spcAft>
                          <a:spcPts val="0"/>
                        </a:spcAft>
                        <a:buClr>
                          <a:srgbClr val="FFD200"/>
                        </a:buClr>
                        <a:buSzPct val="70000"/>
                        <a:buFont typeface="Arial" panose="020B0604020202020204" pitchFamily="34" charset="0"/>
                        <a:buChar char="►"/>
                        <a:tabLst/>
                        <a:defRPr/>
                      </a:pPr>
                      <a:endParaRPr lang="en-GB" sz="1450" kern="1200" dirty="0" smtClean="0">
                        <a:solidFill>
                          <a:srgbClr val="646464"/>
                        </a:solidFill>
                        <a:latin typeface="+mn-lt"/>
                        <a:ea typeface="+mn-ea"/>
                        <a:cs typeface="+mn-cs"/>
                      </a:endParaRPr>
                    </a:p>
                    <a:p>
                      <a:pPr marL="285750" marR="0" indent="-285750" algn="l" defTabSz="914400" rtl="0" eaLnBrk="1" fontAlgn="t" latinLnBrk="0" hangingPunct="1">
                        <a:lnSpc>
                          <a:spcPct val="93000"/>
                        </a:lnSpc>
                        <a:spcBef>
                          <a:spcPts val="300"/>
                        </a:spcBef>
                        <a:spcAft>
                          <a:spcPts val="0"/>
                        </a:spcAft>
                        <a:buClr>
                          <a:srgbClr val="FFD200"/>
                        </a:buClr>
                        <a:buSzPct val="70000"/>
                        <a:buFont typeface="Arial" panose="020B0604020202020204" pitchFamily="34" charset="0"/>
                        <a:buChar char="►"/>
                        <a:tabLst/>
                        <a:defRPr/>
                      </a:pPr>
                      <a:r>
                        <a:rPr lang="en-GB" sz="1450" kern="1200" dirty="0" smtClean="0">
                          <a:solidFill>
                            <a:srgbClr val="646464"/>
                          </a:solidFill>
                          <a:latin typeface="+mn-lt"/>
                          <a:ea typeface="+mn-ea"/>
                          <a:cs typeface="+mn-cs"/>
                        </a:rPr>
                        <a:t>Interest payments</a:t>
                      </a:r>
                      <a:r>
                        <a:rPr lang="en-GB" sz="1450" kern="1200" baseline="0" dirty="0" smtClean="0">
                          <a:solidFill>
                            <a:srgbClr val="646464"/>
                          </a:solidFill>
                          <a:latin typeface="+mn-lt"/>
                          <a:ea typeface="+mn-ea"/>
                          <a:cs typeface="+mn-cs"/>
                        </a:rPr>
                        <a:t> consistent with policy election in </a:t>
                      </a:r>
                      <a:br>
                        <a:rPr lang="en-GB" sz="1450" kern="1200" baseline="0" dirty="0" smtClean="0">
                          <a:solidFill>
                            <a:srgbClr val="646464"/>
                          </a:solidFill>
                          <a:latin typeface="+mn-lt"/>
                          <a:ea typeface="+mn-ea"/>
                          <a:cs typeface="+mn-cs"/>
                        </a:rPr>
                      </a:br>
                      <a:r>
                        <a:rPr lang="en-GB" sz="1450" kern="1200" baseline="0" dirty="0" smtClean="0">
                          <a:solidFill>
                            <a:srgbClr val="646464"/>
                          </a:solidFill>
                          <a:latin typeface="+mn-lt"/>
                          <a:ea typeface="+mn-ea"/>
                          <a:cs typeface="+mn-cs"/>
                        </a:rPr>
                        <a:t>IAS 7 </a:t>
                      </a:r>
                      <a:r>
                        <a:rPr lang="en-GB" sz="1450" i="1" kern="1200" baseline="0" dirty="0" smtClean="0">
                          <a:solidFill>
                            <a:srgbClr val="646464"/>
                          </a:solidFill>
                          <a:latin typeface="+mn-lt"/>
                          <a:ea typeface="+mn-ea"/>
                          <a:cs typeface="+mn-cs"/>
                        </a:rPr>
                        <a:t>Statement of Cash Flows</a:t>
                      </a:r>
                      <a:endParaRPr lang="en-GB" sz="1450" kern="1200" baseline="0" dirty="0" smtClean="0">
                        <a:solidFill>
                          <a:srgbClr val="646464"/>
                        </a:solidFill>
                        <a:latin typeface="+mn-lt"/>
                        <a:ea typeface="+mn-ea"/>
                        <a:cs typeface="+mn-cs"/>
                      </a:endParaRPr>
                    </a:p>
                  </a:txBody>
                  <a:tcPr marL="45720" marR="45720">
                    <a:lnL w="3175" cap="flat" cmpd="sng" algn="ctr">
                      <a:solidFill>
                        <a:schemeClr val="bg1">
                          <a:lumMod val="60000"/>
                          <a:lumOff val="40000"/>
                        </a:schemeClr>
                      </a:solidFill>
                      <a:prstDash val="solid"/>
                      <a:round/>
                      <a:headEnd type="none" w="med" len="med"/>
                      <a:tailEnd type="none" w="med" len="med"/>
                    </a:lnL>
                    <a:lnR w="3175" cap="flat" cmpd="sng" algn="ctr">
                      <a:solidFill>
                        <a:schemeClr val="bg1">
                          <a:lumMod val="60000"/>
                          <a:lumOff val="40000"/>
                        </a:schemeClr>
                      </a:solid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r h="1584000">
                <a:tc>
                  <a:txBody>
                    <a:bodyPr/>
                    <a:lstStyle/>
                    <a:p>
                      <a:pPr marL="0" marR="0" indent="0" algn="l" defTabSz="914400" rtl="0" eaLnBrk="1" fontAlgn="t" latinLnBrk="0" hangingPunct="1">
                        <a:lnSpc>
                          <a:spcPct val="93000"/>
                        </a:lnSpc>
                        <a:spcBef>
                          <a:spcPts val="0"/>
                        </a:spcBef>
                        <a:spcAft>
                          <a:spcPts val="0"/>
                        </a:spcAft>
                        <a:buClr>
                          <a:schemeClr val="bg2"/>
                        </a:buClr>
                        <a:buSzPct val="70000"/>
                        <a:buFont typeface="Wingdings" panose="05000000000000000000" pitchFamily="2" charset="2"/>
                        <a:buNone/>
                        <a:tabLst/>
                        <a:defRPr/>
                      </a:pPr>
                      <a:endParaRPr lang="en-GB" sz="1450" kern="1200" dirty="0" smtClean="0">
                        <a:solidFill>
                          <a:srgbClr val="646464"/>
                        </a:solidFill>
                        <a:latin typeface="+mn-lt"/>
                        <a:ea typeface="+mn-ea"/>
                        <a:cs typeface="+mn-cs"/>
                      </a:endParaRPr>
                    </a:p>
                  </a:txBody>
                  <a:tcPr marL="45720" marR="45720">
                    <a:lnL w="3175" cap="flat" cmpd="sng" algn="ctr">
                      <a:solidFill>
                        <a:schemeClr val="bg1">
                          <a:lumMod val="60000"/>
                          <a:lumOff val="40000"/>
                        </a:schemeClr>
                      </a:solidFill>
                      <a:prstDash val="solid"/>
                      <a:round/>
                      <a:headEnd type="none" w="med" len="med"/>
                      <a:tailEnd type="none" w="med" len="med"/>
                    </a:lnL>
                    <a:lnR w="3175" cap="flat" cmpd="sng" algn="ctr">
                      <a:solidFill>
                        <a:schemeClr val="bg1">
                          <a:lumMod val="60000"/>
                          <a:lumOff val="40000"/>
                        </a:schemeClr>
                      </a:solid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t" latinLnBrk="0" hangingPunct="1">
                        <a:lnSpc>
                          <a:spcPct val="93000"/>
                        </a:lnSpc>
                        <a:spcBef>
                          <a:spcPts val="0"/>
                        </a:spcBef>
                        <a:spcAft>
                          <a:spcPts val="0"/>
                        </a:spcAft>
                        <a:buClr>
                          <a:schemeClr val="bg2"/>
                        </a:buClr>
                        <a:buSzPct val="70000"/>
                        <a:buFont typeface="Wingdings" panose="05000000000000000000" pitchFamily="2" charset="2"/>
                        <a:buNone/>
                        <a:tabLst/>
                        <a:defRPr/>
                      </a:pPr>
                      <a:r>
                        <a:rPr lang="en-GB" sz="1450" kern="1200" dirty="0" smtClean="0">
                          <a:solidFill>
                            <a:srgbClr val="646464"/>
                          </a:solidFill>
                          <a:latin typeface="+mn-lt"/>
                          <a:ea typeface="+mn-ea"/>
                          <a:cs typeface="+mn-cs"/>
                        </a:rPr>
                        <a:t>Present or disclose:</a:t>
                      </a:r>
                    </a:p>
                    <a:p>
                      <a:pPr marL="285750" marR="0" indent="-285750" algn="l" defTabSz="914400" rtl="0" eaLnBrk="1" fontAlgn="t" latinLnBrk="0" hangingPunct="1">
                        <a:lnSpc>
                          <a:spcPct val="93000"/>
                        </a:lnSpc>
                        <a:spcBef>
                          <a:spcPts val="0"/>
                        </a:spcBef>
                        <a:spcAft>
                          <a:spcPts val="0"/>
                        </a:spcAft>
                        <a:buClr>
                          <a:srgbClr val="FFD200"/>
                        </a:buClr>
                        <a:buSzPct val="70000"/>
                        <a:buFont typeface="Arial" panose="020B0604020202020204" pitchFamily="34" charset="0"/>
                        <a:buChar char="►"/>
                        <a:tabLst/>
                        <a:defRPr/>
                      </a:pPr>
                      <a:r>
                        <a:rPr lang="en-GB" sz="1450" kern="1200" dirty="0" smtClean="0">
                          <a:solidFill>
                            <a:srgbClr val="646464"/>
                          </a:solidFill>
                          <a:latin typeface="+mn-lt"/>
                          <a:ea typeface="+mn-ea"/>
                          <a:cs typeface="+mn-cs"/>
                        </a:rPr>
                        <a:t>Variable</a:t>
                      </a:r>
                      <a:r>
                        <a:rPr lang="en-GB" sz="1450" kern="1200" baseline="0" dirty="0" smtClean="0">
                          <a:solidFill>
                            <a:srgbClr val="646464"/>
                          </a:solidFill>
                          <a:latin typeface="+mn-lt"/>
                          <a:ea typeface="+mn-ea"/>
                          <a:cs typeface="+mn-cs"/>
                        </a:rPr>
                        <a:t> lease expense</a:t>
                      </a:r>
                    </a:p>
                    <a:p>
                      <a:pPr marL="285750" marR="0" indent="-285750" algn="l" defTabSz="914400" rtl="0" eaLnBrk="1" fontAlgn="t" latinLnBrk="0" hangingPunct="1">
                        <a:lnSpc>
                          <a:spcPct val="93000"/>
                        </a:lnSpc>
                        <a:spcBef>
                          <a:spcPts val="0"/>
                        </a:spcBef>
                        <a:spcAft>
                          <a:spcPts val="0"/>
                        </a:spcAft>
                        <a:buClr>
                          <a:srgbClr val="FFD200"/>
                        </a:buClr>
                        <a:buSzPct val="70000"/>
                        <a:buFont typeface="Arial" panose="020B0604020202020204" pitchFamily="34" charset="0"/>
                        <a:buChar char="►"/>
                        <a:tabLst/>
                        <a:defRPr/>
                      </a:pPr>
                      <a:r>
                        <a:rPr lang="en-GB" sz="1450" kern="1200" baseline="0" dirty="0" smtClean="0">
                          <a:solidFill>
                            <a:srgbClr val="646464"/>
                          </a:solidFill>
                          <a:latin typeface="+mn-lt"/>
                          <a:ea typeface="+mn-ea"/>
                          <a:cs typeface="+mn-cs"/>
                        </a:rPr>
                        <a:t>Short-term lease expense</a:t>
                      </a:r>
                    </a:p>
                    <a:p>
                      <a:pPr marL="285750" marR="0" indent="-285750" algn="l" defTabSz="914400" rtl="0" eaLnBrk="1" fontAlgn="t" latinLnBrk="0" hangingPunct="1">
                        <a:lnSpc>
                          <a:spcPct val="93000"/>
                        </a:lnSpc>
                        <a:spcBef>
                          <a:spcPts val="0"/>
                        </a:spcBef>
                        <a:spcAft>
                          <a:spcPts val="0"/>
                        </a:spcAft>
                        <a:buClr>
                          <a:srgbClr val="FFD200"/>
                        </a:buClr>
                        <a:buSzPct val="70000"/>
                        <a:buFont typeface="Arial" panose="020B0604020202020204" pitchFamily="34" charset="0"/>
                        <a:buChar char="►"/>
                        <a:tabLst/>
                        <a:defRPr/>
                      </a:pPr>
                      <a:r>
                        <a:rPr lang="en-GB" sz="1450" kern="1200" baseline="0" dirty="0" smtClean="0">
                          <a:solidFill>
                            <a:srgbClr val="646464"/>
                          </a:solidFill>
                          <a:latin typeface="+mn-lt"/>
                          <a:ea typeface="+mn-ea"/>
                          <a:cs typeface="+mn-cs"/>
                        </a:rPr>
                        <a:t>Low-value asset lease expense</a:t>
                      </a:r>
                      <a:endParaRPr lang="en-GB" sz="1450" kern="1200" dirty="0" smtClean="0">
                        <a:solidFill>
                          <a:srgbClr val="646464"/>
                        </a:solidFill>
                        <a:latin typeface="+mn-lt"/>
                        <a:ea typeface="+mn-ea"/>
                        <a:cs typeface="+mn-cs"/>
                      </a:endParaRPr>
                    </a:p>
                  </a:txBody>
                  <a:tcPr marL="45720" marR="45720">
                    <a:lnL w="3175" cap="flat" cmpd="sng" algn="ctr">
                      <a:solidFill>
                        <a:schemeClr val="bg1">
                          <a:lumMod val="60000"/>
                          <a:lumOff val="40000"/>
                        </a:schemeClr>
                      </a:solidFill>
                      <a:prstDash val="solid"/>
                      <a:round/>
                      <a:headEnd type="none" w="med" len="med"/>
                      <a:tailEnd type="none" w="med" len="med"/>
                    </a:lnL>
                    <a:lnR w="3175" cap="flat" cmpd="sng" algn="ctr">
                      <a:solidFill>
                        <a:schemeClr val="bg1">
                          <a:lumMod val="60000"/>
                          <a:lumOff val="40000"/>
                        </a:schemeClr>
                      </a:solid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914400" rtl="0" eaLnBrk="1" fontAlgn="t" latinLnBrk="0" hangingPunct="1">
                        <a:lnSpc>
                          <a:spcPct val="93000"/>
                        </a:lnSpc>
                        <a:spcBef>
                          <a:spcPts val="300"/>
                        </a:spcBef>
                        <a:spcAft>
                          <a:spcPts val="0"/>
                        </a:spcAft>
                        <a:buClr>
                          <a:srgbClr val="FFD200"/>
                        </a:buClr>
                        <a:buSzPct val="70000"/>
                        <a:buFont typeface="Arial" panose="020B0604020202020204" pitchFamily="34" charset="0"/>
                        <a:buChar char="►"/>
                        <a:tabLst/>
                        <a:defRPr/>
                      </a:pPr>
                      <a:r>
                        <a:rPr lang="en-GB" sz="1450" kern="1200" dirty="0" smtClean="0">
                          <a:solidFill>
                            <a:srgbClr val="646464"/>
                          </a:solidFill>
                          <a:latin typeface="+mn-lt"/>
                          <a:ea typeface="+mn-ea"/>
                          <a:cs typeface="+mn-cs"/>
                        </a:rPr>
                        <a:t>Lease payments for low-value assets, short-term leases and</a:t>
                      </a:r>
                      <a:r>
                        <a:rPr lang="en-GB" sz="1450" kern="1200" baseline="0" dirty="0" smtClean="0">
                          <a:solidFill>
                            <a:srgbClr val="646464"/>
                          </a:solidFill>
                          <a:latin typeface="+mn-lt"/>
                          <a:ea typeface="+mn-ea"/>
                          <a:cs typeface="+mn-cs"/>
                        </a:rPr>
                        <a:t> variable lease payments (not included in the lease liability) within operating activities</a:t>
                      </a:r>
                    </a:p>
                    <a:p>
                      <a:pPr marL="285750" marR="0" indent="-285750" algn="l" defTabSz="914400" rtl="0" eaLnBrk="1" fontAlgn="t" latinLnBrk="0" hangingPunct="1">
                        <a:lnSpc>
                          <a:spcPct val="93000"/>
                        </a:lnSpc>
                        <a:spcBef>
                          <a:spcPts val="300"/>
                        </a:spcBef>
                        <a:spcAft>
                          <a:spcPts val="0"/>
                        </a:spcAft>
                        <a:buClr>
                          <a:srgbClr val="FFD200"/>
                        </a:buClr>
                        <a:buSzPct val="70000"/>
                        <a:buFont typeface="Arial" panose="020B0604020202020204" pitchFamily="34" charset="0"/>
                        <a:buChar char="►"/>
                        <a:tabLst/>
                        <a:defRPr/>
                      </a:pPr>
                      <a:r>
                        <a:rPr lang="en-GB" sz="1450" kern="1200" dirty="0" smtClean="0">
                          <a:solidFill>
                            <a:srgbClr val="646464"/>
                          </a:solidFill>
                          <a:latin typeface="+mn-lt"/>
                          <a:ea typeface="+mn-ea"/>
                          <a:cs typeface="+mn-cs"/>
                        </a:rPr>
                        <a:t>Supplemental non-cash disclosure of </a:t>
                      </a:r>
                      <a:r>
                        <a:rPr lang="en-GB" sz="1450" strike="noStrike" kern="1200" dirty="0" smtClean="0">
                          <a:solidFill>
                            <a:srgbClr val="646464"/>
                          </a:solidFill>
                          <a:latin typeface="+mn-lt"/>
                          <a:ea typeface="+mn-ea"/>
                          <a:cs typeface="+mn-cs"/>
                        </a:rPr>
                        <a:t>new</a:t>
                      </a:r>
                      <a:r>
                        <a:rPr lang="en-GB" sz="1450" kern="1200" dirty="0" smtClean="0">
                          <a:solidFill>
                            <a:srgbClr val="646464"/>
                          </a:solidFill>
                          <a:latin typeface="+mn-lt"/>
                          <a:ea typeface="+mn-ea"/>
                          <a:cs typeface="+mn-cs"/>
                        </a:rPr>
                        <a:t> leases</a:t>
                      </a:r>
                    </a:p>
                  </a:txBody>
                  <a:tcPr marL="45720" marR="45720">
                    <a:lnL w="3175" cap="flat" cmpd="sng" algn="ctr">
                      <a:solidFill>
                        <a:schemeClr val="bg1">
                          <a:lumMod val="60000"/>
                          <a:lumOff val="40000"/>
                        </a:schemeClr>
                      </a:solidFill>
                      <a:prstDash val="solid"/>
                      <a:round/>
                      <a:headEnd type="none" w="med" len="med"/>
                      <a:tailEnd type="none" w="med" len="med"/>
                    </a:lnL>
                    <a:lnR w="3175" cap="flat" cmpd="sng" algn="ctr">
                      <a:solidFill>
                        <a:schemeClr val="bg1">
                          <a:lumMod val="60000"/>
                          <a:lumOff val="40000"/>
                        </a:schemeClr>
                      </a:solid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Footer Placeholder 1"/>
          <p:cNvSpPr>
            <a:spLocks noGrp="1"/>
          </p:cNvSpPr>
          <p:nvPr>
            <p:ph type="ftr" sz="quarter" idx="11"/>
          </p:nvPr>
        </p:nvSpPr>
        <p:spPr/>
        <p:txBody>
          <a:bodyPr/>
          <a:lstStyle/>
          <a:p>
            <a:r>
              <a:rPr lang="en-GB" dirty="0" smtClean="0"/>
              <a:t>Overview of IFRS 16 Leases</a:t>
            </a:r>
            <a:endParaRPr lang="en-GB" dirty="0"/>
          </a:p>
        </p:txBody>
      </p:sp>
      <p:sp>
        <p:nvSpPr>
          <p:cNvPr id="4" name="Date Placeholder 3"/>
          <p:cNvSpPr>
            <a:spLocks noGrp="1"/>
          </p:cNvSpPr>
          <p:nvPr>
            <p:ph type="dt" sz="half" idx="10"/>
          </p:nvPr>
        </p:nvSpPr>
        <p:spPr/>
        <p:txBody>
          <a:bodyPr/>
          <a:lstStyle/>
          <a:p>
            <a:r>
              <a:rPr lang="en-US" dirty="0" smtClean="0"/>
              <a:t>January 2016</a:t>
            </a:r>
            <a:endParaRPr lang="en-US" dirty="0"/>
          </a:p>
        </p:txBody>
      </p:sp>
    </p:spTree>
    <p:custDataLst>
      <p:tags r:id="rId1"/>
    </p:custDataLst>
    <p:extLst>
      <p:ext uri="{BB962C8B-B14F-4D97-AF65-F5344CB8AC3E}">
        <p14:creationId xmlns:p14="http://schemas.microsoft.com/office/powerpoint/2010/main" val="4048511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Recognition and measurement</a:t>
            </a:r>
            <a:br>
              <a:rPr lang="en-NZ" dirty="0" smtClean="0"/>
            </a:br>
            <a:r>
              <a:rPr lang="en-US" sz="2400" b="0" dirty="0"/>
              <a:t>Lessee accounting – </a:t>
            </a:r>
            <a:r>
              <a:rPr lang="en-US" sz="2400" b="0" dirty="0" smtClean="0"/>
              <a:t>exemptions</a:t>
            </a:r>
            <a:endParaRPr lang="en-NZ" sz="2400" b="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331728"/>
              </p:ext>
            </p:extLst>
          </p:nvPr>
        </p:nvGraphicFramePr>
        <p:xfrm>
          <a:off x="457200" y="1425575"/>
          <a:ext cx="82296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9560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57200" y="1599391"/>
            <a:ext cx="8229600" cy="2972609"/>
          </a:xfrm>
          <a:prstGeom prst="rect">
            <a:avLst/>
          </a:prstGeom>
          <a:noFill/>
        </p:spPr>
        <p:txBody>
          <a:bodyPr wrap="square" lIns="0" tIns="0" rIns="0" bIns="0" rtlCol="0">
            <a:spAutoFit/>
          </a:bodyPr>
          <a:lstStyle/>
          <a:p>
            <a:pPr marL="356616" lvl="1" indent="-357188">
              <a:spcBef>
                <a:spcPts val="500"/>
              </a:spcBef>
              <a:buClr>
                <a:srgbClr val="FFD200"/>
              </a:buClr>
              <a:buSzPct val="75000"/>
              <a:buFont typeface="Arial" charset="0"/>
              <a:buChar char="►"/>
            </a:pPr>
            <a:r>
              <a:rPr lang="en-GB" sz="2400" dirty="0" smtClean="0">
                <a:solidFill>
                  <a:srgbClr val="646464"/>
                </a:solidFill>
              </a:rPr>
              <a:t>New disclosures for lessees include:</a:t>
            </a:r>
          </a:p>
          <a:p>
            <a:pPr marL="713232" lvl="2" indent="-357188">
              <a:spcBef>
                <a:spcPts val="500"/>
              </a:spcBef>
              <a:buClr>
                <a:srgbClr val="FFD200"/>
              </a:buClr>
              <a:buSzPct val="75000"/>
              <a:buFont typeface="Arial" charset="0"/>
              <a:buChar char="►"/>
            </a:pPr>
            <a:r>
              <a:rPr lang="en-GB" sz="2000" dirty="0">
                <a:solidFill>
                  <a:srgbClr val="646464"/>
                </a:solidFill>
              </a:rPr>
              <a:t>D</a:t>
            </a:r>
            <a:r>
              <a:rPr lang="en-GB" sz="2000" dirty="0" smtClean="0">
                <a:solidFill>
                  <a:srgbClr val="646464"/>
                </a:solidFill>
              </a:rPr>
              <a:t>epreciation of ROU assets by class of underlying asset</a:t>
            </a:r>
          </a:p>
          <a:p>
            <a:pPr marL="713232" lvl="2" indent="-357188">
              <a:spcBef>
                <a:spcPts val="500"/>
              </a:spcBef>
              <a:buClr>
                <a:srgbClr val="FFD200"/>
              </a:buClr>
              <a:buSzPct val="75000"/>
              <a:buFont typeface="Arial" charset="0"/>
              <a:buChar char="►"/>
            </a:pPr>
            <a:r>
              <a:rPr lang="en-GB" sz="2000" dirty="0">
                <a:solidFill>
                  <a:srgbClr val="646464"/>
                </a:solidFill>
              </a:rPr>
              <a:t>I</a:t>
            </a:r>
            <a:r>
              <a:rPr lang="en-GB" sz="2000" dirty="0" smtClean="0">
                <a:solidFill>
                  <a:srgbClr val="646464"/>
                </a:solidFill>
              </a:rPr>
              <a:t>nterest on lease liabilities</a:t>
            </a:r>
          </a:p>
          <a:p>
            <a:pPr marL="713232" lvl="2" indent="-357188">
              <a:spcBef>
                <a:spcPts val="500"/>
              </a:spcBef>
              <a:buClr>
                <a:srgbClr val="FFD200"/>
              </a:buClr>
              <a:buSzPct val="75000"/>
              <a:buFont typeface="Arial" charset="0"/>
              <a:buChar char="►"/>
            </a:pPr>
            <a:r>
              <a:rPr lang="en-GB" sz="2000" dirty="0" smtClean="0">
                <a:solidFill>
                  <a:srgbClr val="646464"/>
                </a:solidFill>
              </a:rPr>
              <a:t>Expenses for short-term leases and leases of low-value assets</a:t>
            </a:r>
          </a:p>
          <a:p>
            <a:pPr marL="713232" lvl="2" indent="-357188">
              <a:spcBef>
                <a:spcPts val="500"/>
              </a:spcBef>
              <a:buClr>
                <a:srgbClr val="FFD200"/>
              </a:buClr>
              <a:buSzPct val="75000"/>
              <a:buFont typeface="Arial" charset="0"/>
              <a:buChar char="►"/>
            </a:pPr>
            <a:r>
              <a:rPr lang="en-GB" sz="2000" dirty="0" smtClean="0">
                <a:solidFill>
                  <a:srgbClr val="646464"/>
                </a:solidFill>
              </a:rPr>
              <a:t>Sublease income</a:t>
            </a:r>
          </a:p>
          <a:p>
            <a:pPr marL="713232" lvl="2" indent="-357188">
              <a:spcBef>
                <a:spcPts val="500"/>
              </a:spcBef>
              <a:buClr>
                <a:srgbClr val="FFD200"/>
              </a:buClr>
              <a:buSzPct val="75000"/>
              <a:buFont typeface="Arial" charset="0"/>
              <a:buChar char="►"/>
            </a:pPr>
            <a:r>
              <a:rPr lang="en-GB" sz="2000" spc="-20" dirty="0" smtClean="0">
                <a:solidFill>
                  <a:srgbClr val="646464"/>
                </a:solidFill>
              </a:rPr>
              <a:t>Total cash outflows </a:t>
            </a:r>
          </a:p>
          <a:p>
            <a:pPr marL="713232" lvl="2" indent="-357188">
              <a:spcBef>
                <a:spcPts val="500"/>
              </a:spcBef>
              <a:buClr>
                <a:srgbClr val="FFD200"/>
              </a:buClr>
              <a:buSzPct val="75000"/>
              <a:buFont typeface="Arial" charset="0"/>
              <a:buChar char="►"/>
            </a:pPr>
            <a:r>
              <a:rPr lang="en-GB" sz="2000" dirty="0" smtClean="0">
                <a:solidFill>
                  <a:srgbClr val="646464"/>
                </a:solidFill>
              </a:rPr>
              <a:t>A single </a:t>
            </a:r>
            <a:r>
              <a:rPr lang="en-GB" sz="2000" dirty="0">
                <a:solidFill>
                  <a:srgbClr val="646464"/>
                </a:solidFill>
              </a:rPr>
              <a:t>location; quantitative </a:t>
            </a:r>
            <a:r>
              <a:rPr lang="en-GB" sz="2000" dirty="0" smtClean="0">
                <a:solidFill>
                  <a:srgbClr val="646464"/>
                </a:solidFill>
              </a:rPr>
              <a:t>disclosures </a:t>
            </a:r>
            <a:r>
              <a:rPr lang="en-GB" sz="2000" dirty="0">
                <a:solidFill>
                  <a:srgbClr val="646464"/>
                </a:solidFill>
              </a:rPr>
              <a:t>in tabular </a:t>
            </a:r>
            <a:r>
              <a:rPr lang="en-GB" sz="2000" dirty="0" smtClean="0">
                <a:solidFill>
                  <a:srgbClr val="646464"/>
                </a:solidFill>
              </a:rPr>
              <a:t>format</a:t>
            </a:r>
          </a:p>
          <a:p>
            <a:pPr marL="685800" lvl="2" indent="-342900">
              <a:spcBef>
                <a:spcPts val="500"/>
              </a:spcBef>
              <a:buClr>
                <a:srgbClr val="FFD200"/>
              </a:buClr>
              <a:buSzPct val="75000"/>
              <a:buFont typeface="Arial" charset="0"/>
              <a:buChar char="►"/>
            </a:pPr>
            <a:endParaRPr lang="en-US" sz="2000" dirty="0" smtClean="0">
              <a:latin typeface="Arial" panose="020B0604020202020204" pitchFamily="34" charset="0"/>
              <a:cs typeface="Arial" panose="020B0604020202020204" pitchFamily="34" charset="0"/>
            </a:endParaRPr>
          </a:p>
        </p:txBody>
      </p:sp>
      <p:sp>
        <p:nvSpPr>
          <p:cNvPr id="17410" name="Rectangle 4"/>
          <p:cNvSpPr>
            <a:spLocks noGrp="1" noChangeArrowheads="1"/>
          </p:cNvSpPr>
          <p:nvPr>
            <p:ph type="title"/>
          </p:nvPr>
        </p:nvSpPr>
        <p:spPr>
          <a:xfrm>
            <a:off x="455057" y="199662"/>
            <a:ext cx="8234363" cy="863600"/>
          </a:xfrm>
        </p:spPr>
        <p:txBody>
          <a:bodyPr/>
          <a:lstStyle/>
          <a:p>
            <a:r>
              <a:rPr lang="en-GB" dirty="0">
                <a:solidFill>
                  <a:srgbClr val="646464"/>
                </a:solidFill>
              </a:rPr>
              <a:t>IFRS 16 </a:t>
            </a:r>
            <a:r>
              <a:rPr lang="en-GB" i="1" dirty="0">
                <a:solidFill>
                  <a:srgbClr val="646464"/>
                </a:solidFill>
              </a:rPr>
              <a:t>Leases</a:t>
            </a:r>
            <a:r>
              <a:rPr lang="en-US" dirty="0" smtClean="0">
                <a:solidFill>
                  <a:srgbClr val="646464"/>
                </a:solidFill>
              </a:rPr>
              <a:t/>
            </a:r>
            <a:br>
              <a:rPr lang="en-US" dirty="0" smtClean="0">
                <a:solidFill>
                  <a:srgbClr val="646464"/>
                </a:solidFill>
              </a:rPr>
            </a:br>
            <a:r>
              <a:rPr lang="en-US" sz="2400" b="0" dirty="0" smtClean="0">
                <a:solidFill>
                  <a:srgbClr val="646464"/>
                </a:solidFill>
              </a:rPr>
              <a:t>Disclosure</a:t>
            </a:r>
            <a:r>
              <a:rPr lang="en-GB" dirty="0"/>
              <a:t/>
            </a:r>
            <a:br>
              <a:rPr lang="en-GB" dirty="0"/>
            </a:br>
            <a:r>
              <a:rPr lang="en-US" sz="2400" b="0" dirty="0" smtClean="0"/>
              <a:t> </a:t>
            </a:r>
            <a:endParaRPr lang="en-US" sz="2400" b="0" dirty="0"/>
          </a:p>
        </p:txBody>
      </p:sp>
      <p:sp>
        <p:nvSpPr>
          <p:cNvPr id="2" name="Footer Placeholder 1"/>
          <p:cNvSpPr>
            <a:spLocks noGrp="1"/>
          </p:cNvSpPr>
          <p:nvPr>
            <p:ph type="ftr" sz="quarter" idx="11"/>
          </p:nvPr>
        </p:nvSpPr>
        <p:spPr/>
        <p:txBody>
          <a:bodyPr/>
          <a:lstStyle/>
          <a:p>
            <a:r>
              <a:rPr lang="en-GB" dirty="0" smtClean="0"/>
              <a:t>Overview of IFRS 16 Leases</a:t>
            </a:r>
            <a:endParaRPr lang="en-GB" dirty="0"/>
          </a:p>
        </p:txBody>
      </p:sp>
      <p:sp>
        <p:nvSpPr>
          <p:cNvPr id="4" name="Date Placeholder 3"/>
          <p:cNvSpPr>
            <a:spLocks noGrp="1"/>
          </p:cNvSpPr>
          <p:nvPr>
            <p:ph type="dt" sz="half" idx="10"/>
          </p:nvPr>
        </p:nvSpPr>
        <p:spPr/>
        <p:txBody>
          <a:bodyPr/>
          <a:lstStyle/>
          <a:p>
            <a:r>
              <a:rPr lang="en-US" dirty="0" smtClean="0"/>
              <a:t>January 2016</a:t>
            </a:r>
            <a:endParaRPr lang="en-US" dirty="0"/>
          </a:p>
        </p:txBody>
      </p:sp>
    </p:spTree>
    <p:custDataLst>
      <p:tags r:id="rId1"/>
    </p:custDataLst>
    <p:extLst>
      <p:ext uri="{BB962C8B-B14F-4D97-AF65-F5344CB8AC3E}">
        <p14:creationId xmlns:p14="http://schemas.microsoft.com/office/powerpoint/2010/main" val="2337386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Considerations</a:t>
            </a:r>
            <a:endParaRPr lang="en-NZ" dirty="0"/>
          </a:p>
        </p:txBody>
      </p:sp>
    </p:spTree>
    <p:extLst>
      <p:ext uri="{BB962C8B-B14F-4D97-AF65-F5344CB8AC3E}">
        <p14:creationId xmlns:p14="http://schemas.microsoft.com/office/powerpoint/2010/main" val="55177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2" name="Rectangle 4"/>
          <p:cNvSpPr>
            <a:spLocks noGrp="1" noChangeArrowheads="1"/>
          </p:cNvSpPr>
          <p:nvPr>
            <p:ph type="title"/>
          </p:nvPr>
        </p:nvSpPr>
        <p:spPr/>
        <p:txBody>
          <a:bodyPr/>
          <a:lstStyle/>
          <a:p>
            <a:r>
              <a:rPr lang="en-GB" dirty="0" smtClean="0"/>
              <a:t>Your presenter today</a:t>
            </a:r>
            <a:endParaRPr lang="en-GB" dirty="0"/>
          </a:p>
        </p:txBody>
      </p:sp>
      <p:sp>
        <p:nvSpPr>
          <p:cNvPr id="585733" name="Rectangle 5"/>
          <p:cNvSpPr>
            <a:spLocks noGrp="1" noChangeArrowheads="1"/>
          </p:cNvSpPr>
          <p:nvPr>
            <p:ph sz="half" idx="1"/>
          </p:nvPr>
        </p:nvSpPr>
        <p:spPr>
          <a:xfrm>
            <a:off x="838200" y="1295400"/>
            <a:ext cx="5867400" cy="4525963"/>
          </a:xfrm>
        </p:spPr>
        <p:txBody>
          <a:bodyPr/>
          <a:lstStyle/>
          <a:p>
            <a:pPr marL="0" indent="0">
              <a:buNone/>
            </a:pPr>
            <a:endParaRPr lang="en-GB" sz="2000" b="1" dirty="0" smtClean="0"/>
          </a:p>
          <a:p>
            <a:pPr marL="0" indent="0">
              <a:buNone/>
            </a:pPr>
            <a:endParaRPr lang="en-GB" sz="2000" b="1" dirty="0"/>
          </a:p>
          <a:p>
            <a:pPr marL="0" indent="0">
              <a:buNone/>
            </a:pPr>
            <a:endParaRPr lang="en-GB" sz="2000" b="1" dirty="0" smtClean="0"/>
          </a:p>
          <a:p>
            <a:pPr marL="0" indent="0">
              <a:buNone/>
            </a:pPr>
            <a:r>
              <a:rPr lang="en-GB" sz="2000" b="1" dirty="0" smtClean="0"/>
              <a:t>Lara Truman</a:t>
            </a:r>
            <a:endParaRPr lang="en-GB" sz="2000" b="1" dirty="0"/>
          </a:p>
          <a:p>
            <a:pPr marL="0" indent="0">
              <a:buNone/>
            </a:pPr>
            <a:r>
              <a:rPr lang="en-GB" sz="2000" dirty="0"/>
              <a:t>Executive Director </a:t>
            </a:r>
          </a:p>
          <a:p>
            <a:pPr marL="0" indent="0">
              <a:buNone/>
            </a:pPr>
            <a:r>
              <a:rPr lang="en-GB" sz="2000" dirty="0"/>
              <a:t>Financial Accounting Advisory Services</a:t>
            </a:r>
          </a:p>
          <a:p>
            <a:pPr marL="0" indent="0">
              <a:buNone/>
            </a:pPr>
            <a:r>
              <a:rPr lang="en-GB" sz="2000" dirty="0"/>
              <a:t>Ph: 0274 899 896</a:t>
            </a:r>
          </a:p>
          <a:p>
            <a:pPr marL="0" indent="0">
              <a:buNone/>
            </a:pPr>
            <a:r>
              <a:rPr lang="en-GB" sz="2000" dirty="0"/>
              <a:t>Email: </a:t>
            </a:r>
            <a:r>
              <a:rPr lang="en-GB" sz="2000" u="sng" dirty="0">
                <a:solidFill>
                  <a:srgbClr val="336699"/>
                </a:solidFill>
              </a:rPr>
              <a:t>lara.truman</a:t>
            </a:r>
            <a:r>
              <a:rPr lang="en-GB" sz="2000" u="sng" dirty="0">
                <a:solidFill>
                  <a:srgbClr val="336699"/>
                </a:solidFill>
                <a:hlinkClick r:id="rId3"/>
              </a:rPr>
              <a:t>@nz.ey.com</a:t>
            </a:r>
            <a:endParaRPr lang="en-GB" sz="2000" u="sng" dirty="0">
              <a:solidFill>
                <a:srgbClr val="336699"/>
              </a:solidFill>
            </a:endParaRPr>
          </a:p>
          <a:p>
            <a:pPr marL="0" indent="0">
              <a:buNone/>
            </a:pPr>
            <a:endParaRPr lang="en-GB" sz="2000" dirty="0"/>
          </a:p>
          <a:p>
            <a:pPr marL="0" indent="0">
              <a:buNone/>
            </a:pPr>
            <a:endParaRPr lang="en-GB" sz="2000" dirty="0" smtClean="0"/>
          </a:p>
        </p:txBody>
      </p:sp>
      <p:sp>
        <p:nvSpPr>
          <p:cNvPr id="2" name="Content Placeholder 1"/>
          <p:cNvSpPr>
            <a:spLocks noGrp="1"/>
          </p:cNvSpPr>
          <p:nvPr>
            <p:ph sz="half" idx="2"/>
          </p:nvPr>
        </p:nvSpPr>
        <p:spPr>
          <a:xfrm>
            <a:off x="4648200" y="1619251"/>
            <a:ext cx="4038600" cy="4698111"/>
          </a:xfrm>
        </p:spPr>
        <p:txBody>
          <a:bodyPr/>
          <a:lstStyle/>
          <a:p>
            <a:pPr marL="0" indent="0">
              <a:buNone/>
            </a:pPr>
            <a:endParaRPr lang="en-GB" sz="2000" dirty="0" smtClean="0"/>
          </a:p>
          <a:p>
            <a:pPr marL="0" indent="0">
              <a:buNone/>
            </a:pPr>
            <a:endParaRPr lang="en-US" sz="2000" dirty="0" smtClean="0"/>
          </a:p>
        </p:txBody>
      </p:sp>
    </p:spTree>
    <p:extLst>
      <p:ext uri="{BB962C8B-B14F-4D97-AF65-F5344CB8AC3E}">
        <p14:creationId xmlns:p14="http://schemas.microsoft.com/office/powerpoint/2010/main" val="370075315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457200" y="201600"/>
            <a:ext cx="8232775" cy="822960"/>
          </a:xfrm>
        </p:spPr>
        <p:txBody>
          <a:bodyPr/>
          <a:lstStyle/>
          <a:p>
            <a:r>
              <a:rPr lang="en-US" dirty="0">
                <a:solidFill>
                  <a:schemeClr val="bg1">
                    <a:lumMod val="75000"/>
                  </a:schemeClr>
                </a:solidFill>
              </a:rPr>
              <a:t>Lease accounting change </a:t>
            </a:r>
            <a:r>
              <a:rPr lang="en-US" dirty="0" smtClean="0">
                <a:solidFill>
                  <a:schemeClr val="bg1">
                    <a:lumMod val="75000"/>
                  </a:schemeClr>
                </a:solidFill>
              </a:rPr>
              <a:t>journey</a:t>
            </a:r>
            <a:r>
              <a:rPr lang="en-US" sz="2800" dirty="0"/>
              <a:t/>
            </a:r>
            <a:br>
              <a:rPr lang="en-US" sz="2800" dirty="0"/>
            </a:br>
            <a:r>
              <a:rPr lang="en-US" sz="2400" b="0" dirty="0" smtClean="0"/>
              <a:t>IT </a:t>
            </a:r>
            <a:r>
              <a:rPr lang="en-US" sz="2400" b="0" dirty="0"/>
              <a:t>environment challenges</a:t>
            </a:r>
            <a:endParaRPr lang="en-US" sz="2000" b="0" dirty="0"/>
          </a:p>
        </p:txBody>
      </p:sp>
      <p:graphicFrame>
        <p:nvGraphicFramePr>
          <p:cNvPr id="6" name="Table 5"/>
          <p:cNvGraphicFramePr>
            <a:graphicFrameLocks noGrp="1"/>
          </p:cNvGraphicFramePr>
          <p:nvPr>
            <p:extLst/>
          </p:nvPr>
        </p:nvGraphicFramePr>
        <p:xfrm>
          <a:off x="457200" y="1194790"/>
          <a:ext cx="8229600" cy="4810760"/>
        </p:xfrm>
        <a:graphic>
          <a:graphicData uri="http://schemas.openxmlformats.org/drawingml/2006/table">
            <a:tbl>
              <a:tblPr firstRow="1" bandRow="1">
                <a:tableStyleId>{5C22544A-7EE6-4342-B048-85BDC9FD1C3A}</a:tableStyleId>
              </a:tblPr>
              <a:tblGrid>
                <a:gridCol w="365760"/>
                <a:gridCol w="1005840"/>
                <a:gridCol w="6858000"/>
              </a:tblGrid>
              <a:tr h="182880">
                <a:tc rowSpan="9">
                  <a:txBody>
                    <a:bodyPr/>
                    <a:lstStyle/>
                    <a:p>
                      <a:pPr algn="ctr"/>
                      <a:r>
                        <a:rPr lang="en-US" sz="1300" b="1" dirty="0" smtClean="0">
                          <a:solidFill>
                            <a:schemeClr val="tx2"/>
                          </a:solidFill>
                        </a:rPr>
                        <a:t>Systems architecture</a:t>
                      </a:r>
                      <a:endParaRPr lang="en-US" sz="1300" b="1" dirty="0">
                        <a:solidFill>
                          <a:schemeClr val="tx2"/>
                        </a:solidFill>
                      </a:endParaRPr>
                    </a:p>
                  </a:txBody>
                  <a:tcPr marL="45720" marR="45720" vert="vert27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808080"/>
                    </a:solidFill>
                  </a:tcPr>
                </a:tc>
                <a:tc rowSpan="2">
                  <a:txBody>
                    <a:bodyPr/>
                    <a:lstStyle/>
                    <a:p>
                      <a:pPr marL="0" marR="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US" sz="1300" b="0" kern="1200" dirty="0" smtClean="0">
                          <a:solidFill>
                            <a:srgbClr val="646464"/>
                          </a:solidFill>
                          <a:latin typeface="+mn-lt"/>
                          <a:ea typeface="+mn-ea"/>
                          <a:cs typeface="Arial" pitchFamily="34" charset="0"/>
                        </a:rPr>
                        <a:t>Data</a:t>
                      </a:r>
                      <a:endParaRPr lang="en-IN" sz="1300" b="0" kern="1200" dirty="0" smtClean="0">
                        <a:solidFill>
                          <a:srgbClr val="646464"/>
                        </a:solidFill>
                        <a:latin typeface="+mn-lt"/>
                        <a:ea typeface="+mn-ea"/>
                        <a:cs typeface="Arial" pitchFamily="34" charset="0"/>
                      </a:endParaRPr>
                    </a:p>
                  </a:txBody>
                  <a:tcPr marL="45720" marR="45720" anchor="ctr">
                    <a:lnL w="6350" cap="flat" cmpd="sng" algn="ctr">
                      <a:no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274320" marR="0" indent="-274320" algn="l" defTabSz="914400" rtl="0" eaLnBrk="1" fontAlgn="auto" latinLnBrk="0" hangingPunct="1">
                        <a:lnSpc>
                          <a:spcPct val="100000"/>
                        </a:lnSpc>
                        <a:spcBef>
                          <a:spcPts val="200"/>
                        </a:spcBef>
                        <a:spcAft>
                          <a:spcPts val="0"/>
                        </a:spcAft>
                        <a:buClr>
                          <a:schemeClr val="accent2"/>
                        </a:buClr>
                        <a:buSzPct val="70000"/>
                        <a:buFont typeface="Arial" pitchFamily="34" charset="0"/>
                        <a:buChar char="►"/>
                        <a:tabLst/>
                        <a:defRPr/>
                      </a:pPr>
                      <a:r>
                        <a:rPr lang="en-IN" sz="1300" b="0" kern="1200" dirty="0" smtClean="0">
                          <a:solidFill>
                            <a:srgbClr val="646464"/>
                          </a:solidFill>
                          <a:latin typeface="+mn-lt"/>
                          <a:ea typeface="+mn-ea"/>
                          <a:cs typeface="Arial" pitchFamily="34" charset="0"/>
                        </a:rPr>
                        <a:t>Lease contracts may not be maintained in a central repository</a:t>
                      </a:r>
                    </a:p>
                  </a:txBody>
                  <a:tcPr marL="45720" marR="45720">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r>
              <a:tr h="822960">
                <a:tc vMerge="1">
                  <a:txBody>
                    <a:bodyPr/>
                    <a:lstStyle/>
                    <a:p>
                      <a:pPr marL="356616" marR="0" indent="-356616"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endParaRPr lang="en-IN" sz="1400" dirty="0" smtClean="0">
                        <a:solidFill>
                          <a:srgbClr val="646464"/>
                        </a:solidFill>
                      </a:endParaRPr>
                    </a:p>
                  </a:txBody>
                  <a:tcPr>
                    <a:lnL w="6350" cap="flat" cmpd="sng" algn="ctr">
                      <a:no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vMerge="1">
                  <a:txBody>
                    <a:bodyPr/>
                    <a:lstStyle/>
                    <a:p>
                      <a:pPr marL="0" marR="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endParaRPr lang="en-IN" sz="1400" dirty="0" smtClean="0">
                        <a:solidFill>
                          <a:srgbClr val="646464"/>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indent="-274320" algn="l" defTabSz="914400" rtl="0" eaLnBrk="1" fontAlgn="auto" latinLnBrk="0" hangingPunct="1">
                        <a:lnSpc>
                          <a:spcPct val="100000"/>
                        </a:lnSpc>
                        <a:spcBef>
                          <a:spcPts val="200"/>
                        </a:spcBef>
                        <a:spcAft>
                          <a:spcPts val="0"/>
                        </a:spcAft>
                        <a:buClr>
                          <a:schemeClr val="accent2"/>
                        </a:buClr>
                        <a:buSzPct val="70000"/>
                        <a:buFont typeface="Arial" pitchFamily="34" charset="0"/>
                        <a:buChar char="►"/>
                        <a:tabLst/>
                        <a:defRPr/>
                      </a:pPr>
                      <a:r>
                        <a:rPr lang="en-IN" sz="1300" dirty="0" smtClean="0">
                          <a:solidFill>
                            <a:srgbClr val="646464"/>
                          </a:solidFill>
                        </a:rPr>
                        <a:t>Existing data structures may not have sufficient depth to support all critical data elements (e.g., discount rate, separation of lease and non-lease components</a:t>
                      </a:r>
                      <a:r>
                        <a:rPr lang="en-IN" sz="1300" baseline="0" dirty="0" smtClean="0">
                          <a:solidFill>
                            <a:srgbClr val="646464"/>
                          </a:solidFill>
                        </a:rPr>
                        <a:t> </a:t>
                      </a:r>
                      <a:r>
                        <a:rPr lang="en-IN" sz="1300" dirty="0" smtClean="0">
                          <a:solidFill>
                            <a:srgbClr val="646464"/>
                          </a:solidFill>
                        </a:rPr>
                        <a:t>and information required for disclosures) and may not allow documentation of management estimates and assumptions</a:t>
                      </a:r>
                    </a:p>
                  </a:txBody>
                  <a:tcPr marL="45720" marR="45720">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r>
              <a:tr h="457200">
                <a:tc vMerge="1">
                  <a:txBody>
                    <a:bodyPr/>
                    <a:lstStyle/>
                    <a:p>
                      <a:pPr marL="356616" marR="0" indent="-356616"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endParaRPr lang="en-IN" sz="1400" dirty="0" smtClean="0">
                        <a:solidFill>
                          <a:srgbClr val="646464"/>
                        </a:solidFill>
                      </a:endParaRPr>
                    </a:p>
                  </a:txBody>
                  <a:tcPr>
                    <a:lnL w="6350" cap="flat" cmpd="sng" algn="ctr">
                      <a:no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noFill/>
                      <a:prstDash val="solid"/>
                      <a:round/>
                      <a:headEnd type="none" w="med" len="med"/>
                      <a:tailEnd type="none" w="med" len="med"/>
                    </a:lnB>
                    <a:solidFill>
                      <a:srgbClr val="808080"/>
                    </a:solidFill>
                  </a:tcPr>
                </a:tc>
                <a:tc rowSpan="4">
                  <a:txBody>
                    <a:bodyPr/>
                    <a:lstStyle/>
                    <a:p>
                      <a:pPr marL="0" marR="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US" sz="1300" b="0" dirty="0" smtClean="0">
                          <a:solidFill>
                            <a:srgbClr val="646464"/>
                          </a:solidFill>
                        </a:rPr>
                        <a:t>Applications</a:t>
                      </a:r>
                      <a:endParaRPr lang="en-IN" sz="1300" b="0" dirty="0" smtClean="0">
                        <a:solidFill>
                          <a:srgbClr val="646464"/>
                        </a:solidFill>
                      </a:endParaRPr>
                    </a:p>
                  </a:txBody>
                  <a:tcPr marL="45720" marR="45720" anchor="ctr">
                    <a:lnL w="6350" cap="flat" cmpd="sng" algn="ctr">
                      <a:no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274320" marR="0" indent="-274320" algn="l" defTabSz="914400" rtl="0" eaLnBrk="1" fontAlgn="auto" latinLnBrk="0" hangingPunct="1">
                        <a:lnSpc>
                          <a:spcPct val="100000"/>
                        </a:lnSpc>
                        <a:spcBef>
                          <a:spcPts val="200"/>
                        </a:spcBef>
                        <a:spcAft>
                          <a:spcPts val="0"/>
                        </a:spcAft>
                        <a:buClr>
                          <a:schemeClr val="accent2"/>
                        </a:buClr>
                        <a:buSzPct val="70000"/>
                        <a:buFont typeface="Arial" pitchFamily="34" charset="0"/>
                        <a:buChar char="►"/>
                        <a:tabLst/>
                        <a:defRPr/>
                      </a:pPr>
                      <a:r>
                        <a:rPr lang="en-IN" sz="1300" dirty="0" smtClean="0">
                          <a:solidFill>
                            <a:srgbClr val="646464"/>
                          </a:solidFill>
                        </a:rPr>
                        <a:t>Existing lease management systems may require review and modification because they lack computational ability to:</a:t>
                      </a:r>
                    </a:p>
                  </a:txBody>
                  <a:tcPr marL="45720" marR="45720">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noFill/>
                      <a:prstDash val="solid"/>
                      <a:round/>
                      <a:headEnd type="none" w="med" len="med"/>
                      <a:tailEnd type="none" w="med" len="med"/>
                    </a:lnB>
                    <a:noFill/>
                  </a:tcPr>
                </a:tc>
              </a:tr>
              <a:tr h="457200">
                <a:tc vMerge="1">
                  <a:txBody>
                    <a:bodyPr/>
                    <a:lstStyle/>
                    <a:p>
                      <a:endParaRPr lang="en-US"/>
                    </a:p>
                  </a:txBody>
                  <a:tcPr/>
                </a:tc>
                <a:tc vMerge="1">
                  <a:txBody>
                    <a:bodyPr/>
                    <a:lstStyle/>
                    <a:p>
                      <a:endParaRPr lang="en-US"/>
                    </a:p>
                  </a:txBody>
                  <a:tcPr/>
                </a:tc>
                <a:tc>
                  <a:txBody>
                    <a:bodyPr/>
                    <a:lstStyle/>
                    <a:p>
                      <a:pPr marL="548640" marR="0" indent="-274320" algn="l" defTabSz="914400" rtl="0" eaLnBrk="1" fontAlgn="auto" latinLnBrk="0" hangingPunct="1">
                        <a:lnSpc>
                          <a:spcPct val="100000"/>
                        </a:lnSpc>
                        <a:spcBef>
                          <a:spcPts val="200"/>
                        </a:spcBef>
                        <a:spcAft>
                          <a:spcPts val="0"/>
                        </a:spcAft>
                        <a:buClr>
                          <a:schemeClr val="accent2"/>
                        </a:buClr>
                        <a:buSzPct val="70000"/>
                        <a:buFont typeface="Arial" pitchFamily="34" charset="0"/>
                        <a:buChar char="►"/>
                        <a:tabLst/>
                        <a:defRPr/>
                      </a:pPr>
                      <a:r>
                        <a:rPr lang="en-IN" sz="1300" dirty="0" smtClean="0">
                          <a:solidFill>
                            <a:srgbClr val="646464"/>
                          </a:solidFill>
                        </a:rPr>
                        <a:t>Calculate</a:t>
                      </a:r>
                      <a:r>
                        <a:rPr lang="en-IN" sz="1300" baseline="0" dirty="0" smtClean="0">
                          <a:solidFill>
                            <a:srgbClr val="646464"/>
                          </a:solidFill>
                        </a:rPr>
                        <a:t> the balance sheet and income statement adjustments that vary based on whether the lease is classified as a finance lease or operating lease</a:t>
                      </a:r>
                      <a:endParaRPr lang="en-IN" sz="1300" dirty="0" smtClean="0">
                        <a:solidFill>
                          <a:srgbClr val="646464"/>
                        </a:solidFill>
                      </a:endParaRPr>
                    </a:p>
                  </a:txBody>
                  <a:tcPr marL="45720" marR="45720">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r>
              <a:tr h="640080">
                <a:tc vMerge="1">
                  <a:txBody>
                    <a:bodyPr/>
                    <a:lstStyle/>
                    <a:p>
                      <a:pPr marL="356616" marR="0" indent="-356616"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endParaRPr lang="en-IN" sz="1400" dirty="0" smtClean="0">
                        <a:solidFill>
                          <a:srgbClr val="646464"/>
                        </a:solidFill>
                      </a:endParaRPr>
                    </a:p>
                  </a:txBody>
                  <a:tcPr>
                    <a:lnL w="6350" cap="flat" cmpd="sng" algn="ctr">
                      <a:no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808080"/>
                    </a:solidFill>
                  </a:tcPr>
                </a:tc>
                <a:tc vMerge="1">
                  <a:txBody>
                    <a:bodyPr/>
                    <a:lstStyle/>
                    <a:p>
                      <a:pPr marL="0" marR="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endParaRPr lang="en-IN" sz="1400" dirty="0" smtClean="0">
                        <a:solidFill>
                          <a:srgbClr val="646464"/>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48640" marR="0" indent="-274320" algn="l" defTabSz="914400" rtl="0" eaLnBrk="1" fontAlgn="auto" latinLnBrk="0" hangingPunct="1">
                        <a:lnSpc>
                          <a:spcPct val="100000"/>
                        </a:lnSpc>
                        <a:spcBef>
                          <a:spcPts val="200"/>
                        </a:spcBef>
                        <a:spcAft>
                          <a:spcPts val="0"/>
                        </a:spcAft>
                        <a:buClr>
                          <a:schemeClr val="accent2"/>
                        </a:buClr>
                        <a:buSzPct val="70000"/>
                        <a:buFont typeface="Arial" pitchFamily="34" charset="0"/>
                        <a:buChar char="►"/>
                        <a:tabLst/>
                        <a:defRPr/>
                      </a:pPr>
                      <a:r>
                        <a:rPr lang="en-IN" sz="1300" dirty="0" smtClean="0">
                          <a:solidFill>
                            <a:srgbClr val="646464"/>
                          </a:solidFill>
                        </a:rPr>
                        <a:t>Determine the impact of lease renewal, termination or purchase options, as well as reassessment requirements</a:t>
                      </a:r>
                    </a:p>
                    <a:p>
                      <a:pPr marL="548640" marR="0" indent="-274320" algn="l" defTabSz="914400" rtl="0" eaLnBrk="1" fontAlgn="auto" latinLnBrk="0" hangingPunct="1">
                        <a:lnSpc>
                          <a:spcPct val="100000"/>
                        </a:lnSpc>
                        <a:spcBef>
                          <a:spcPts val="200"/>
                        </a:spcBef>
                        <a:spcAft>
                          <a:spcPts val="0"/>
                        </a:spcAft>
                        <a:buClr>
                          <a:schemeClr val="accent2"/>
                        </a:buClr>
                        <a:buSzPct val="70000"/>
                        <a:buFont typeface="Arial" pitchFamily="34" charset="0"/>
                        <a:buChar char="►"/>
                        <a:tabLst/>
                        <a:defRPr/>
                      </a:pPr>
                      <a:r>
                        <a:rPr lang="en-IN" sz="1300" dirty="0" smtClean="0">
                          <a:solidFill>
                            <a:srgbClr val="646464"/>
                          </a:solidFill>
                        </a:rPr>
                        <a:t>Manage</a:t>
                      </a:r>
                      <a:r>
                        <a:rPr lang="en-IN" sz="1300" baseline="0" dirty="0" smtClean="0">
                          <a:solidFill>
                            <a:srgbClr val="646464"/>
                          </a:solidFill>
                        </a:rPr>
                        <a:t> differences between US GAAP and IFRS requirements</a:t>
                      </a:r>
                      <a:endParaRPr lang="en-IN" sz="1300" dirty="0" smtClean="0">
                        <a:solidFill>
                          <a:srgbClr val="646464"/>
                        </a:solidFill>
                      </a:endParaRPr>
                    </a:p>
                  </a:txBody>
                  <a:tcPr marL="45720" marR="45720">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r>
              <a:tr h="457200">
                <a:tc vMerge="1">
                  <a:txBody>
                    <a:bodyPr/>
                    <a:lstStyle/>
                    <a:p>
                      <a:pPr marL="356616" marR="0" indent="-356616"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endParaRPr lang="en-IN" sz="1400" dirty="0" smtClean="0">
                        <a:solidFill>
                          <a:srgbClr val="646464"/>
                        </a:solidFill>
                      </a:endParaRPr>
                    </a:p>
                  </a:txBody>
                  <a:tcPr>
                    <a:lnL w="6350" cap="flat" cmpd="sng" algn="ctr">
                      <a:no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vMerge="1">
                  <a:txBody>
                    <a:bodyPr/>
                    <a:lstStyle/>
                    <a:p>
                      <a:pPr marL="0" marR="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endParaRPr lang="en-IN" sz="1400" dirty="0" smtClean="0">
                        <a:solidFill>
                          <a:srgbClr val="646464"/>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indent="-274320" algn="l" defTabSz="914400" rtl="0" eaLnBrk="1" fontAlgn="auto" latinLnBrk="0" hangingPunct="1">
                        <a:lnSpc>
                          <a:spcPct val="100000"/>
                        </a:lnSpc>
                        <a:spcBef>
                          <a:spcPts val="200"/>
                        </a:spcBef>
                        <a:spcAft>
                          <a:spcPts val="0"/>
                        </a:spcAft>
                        <a:buClr>
                          <a:schemeClr val="accent2"/>
                        </a:buClr>
                        <a:buSzPct val="70000"/>
                        <a:buFont typeface="Arial" pitchFamily="34" charset="0"/>
                        <a:buChar char="►"/>
                        <a:tabLst/>
                        <a:defRPr/>
                      </a:pPr>
                      <a:r>
                        <a:rPr lang="en-IN" sz="1300" dirty="0" smtClean="0">
                          <a:solidFill>
                            <a:srgbClr val="646464"/>
                          </a:solidFill>
                        </a:rPr>
                        <a:t>General ledger and chart of accounts may require enhancement to accommodate new asset</a:t>
                      </a:r>
                      <a:r>
                        <a:rPr lang="en-IN" sz="1300" baseline="0" dirty="0" smtClean="0">
                          <a:solidFill>
                            <a:srgbClr val="646464"/>
                          </a:solidFill>
                        </a:rPr>
                        <a:t> and </a:t>
                      </a:r>
                      <a:r>
                        <a:rPr lang="en-IN" sz="1300" dirty="0" smtClean="0">
                          <a:solidFill>
                            <a:srgbClr val="646464"/>
                          </a:solidFill>
                        </a:rPr>
                        <a:t>liability classifications and reporting requirements</a:t>
                      </a:r>
                    </a:p>
                  </a:txBody>
                  <a:tcPr marL="45720" marR="45720">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r>
              <a:tr h="457200">
                <a:tc vMerge="1">
                  <a:txBody>
                    <a:bodyPr/>
                    <a:lstStyle/>
                    <a:p>
                      <a:pPr marL="356616" marR="0" indent="-356616"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endParaRPr lang="en-IN" sz="1400" dirty="0" smtClean="0">
                        <a:solidFill>
                          <a:srgbClr val="646464"/>
                        </a:solidFill>
                      </a:endParaRPr>
                    </a:p>
                  </a:txBody>
                  <a:tcPr>
                    <a:lnL w="6350" cap="flat" cmpd="sng" algn="ctr">
                      <a:no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noFill/>
                      <a:prstDash val="solid"/>
                      <a:round/>
                      <a:headEnd type="none" w="med" len="med"/>
                      <a:tailEnd type="none" w="med" len="med"/>
                    </a:lnB>
                    <a:solidFill>
                      <a:srgbClr val="808080"/>
                    </a:solidFill>
                  </a:tcPr>
                </a:tc>
                <a:tc rowSpan="3">
                  <a:txBody>
                    <a:bodyPr/>
                    <a:lstStyle/>
                    <a:p>
                      <a:pPr marL="0" marR="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US" sz="1300" b="0" dirty="0" smtClean="0">
                          <a:solidFill>
                            <a:srgbClr val="646464"/>
                          </a:solidFill>
                        </a:rPr>
                        <a:t>Reports</a:t>
                      </a:r>
                      <a:endParaRPr lang="en-IN" sz="1300" b="0" dirty="0" smtClean="0">
                        <a:solidFill>
                          <a:srgbClr val="646464"/>
                        </a:solidFill>
                      </a:endParaRPr>
                    </a:p>
                  </a:txBody>
                  <a:tcPr marL="45720" marR="45720" anchor="ctr">
                    <a:lnL w="6350" cap="flat" cmpd="sng" algn="ctr">
                      <a:no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274320" marR="0" indent="-274320" algn="l" defTabSz="914400" rtl="0" eaLnBrk="1" fontAlgn="auto" latinLnBrk="0" hangingPunct="1">
                        <a:lnSpc>
                          <a:spcPct val="100000"/>
                        </a:lnSpc>
                        <a:spcBef>
                          <a:spcPts val="200"/>
                        </a:spcBef>
                        <a:spcAft>
                          <a:spcPts val="0"/>
                        </a:spcAft>
                        <a:buClr>
                          <a:schemeClr val="accent2"/>
                        </a:buClr>
                        <a:buSzPct val="70000"/>
                        <a:buFont typeface="Arial" pitchFamily="34" charset="0"/>
                        <a:buChar char="►"/>
                        <a:tabLst/>
                        <a:defRPr/>
                      </a:pPr>
                      <a:r>
                        <a:rPr lang="en-IN" sz="1300" dirty="0" smtClean="0">
                          <a:solidFill>
                            <a:srgbClr val="646464"/>
                          </a:solidFill>
                        </a:rPr>
                        <a:t>Parallel reporting may be necessary for comparative periods presented </a:t>
                      </a:r>
                      <a:br>
                        <a:rPr lang="en-IN" sz="1300" dirty="0" smtClean="0">
                          <a:solidFill>
                            <a:srgbClr val="646464"/>
                          </a:solidFill>
                        </a:rPr>
                      </a:br>
                      <a:r>
                        <a:rPr lang="en-IN" sz="1300" dirty="0" smtClean="0">
                          <a:solidFill>
                            <a:srgbClr val="646464"/>
                          </a:solidFill>
                        </a:rPr>
                        <a:t>upon transition</a:t>
                      </a:r>
                    </a:p>
                  </a:txBody>
                  <a:tcPr marL="45720" marR="45720">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noFill/>
                      <a:prstDash val="solid"/>
                      <a:round/>
                      <a:headEnd type="none" w="med" len="med"/>
                      <a:tailEnd type="none" w="med" len="med"/>
                    </a:lnB>
                    <a:noFill/>
                  </a:tcPr>
                </a:tc>
              </a:tr>
              <a:tr h="457200">
                <a:tc vMerge="1">
                  <a:txBody>
                    <a:bodyPr/>
                    <a:lstStyle/>
                    <a:p>
                      <a:pPr marL="356616" marR="0" indent="-356616"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endParaRPr lang="en-IN" sz="1400" dirty="0" smtClean="0">
                        <a:solidFill>
                          <a:srgbClr val="646464"/>
                        </a:solidFill>
                      </a:endParaRPr>
                    </a:p>
                  </a:txBody>
                  <a:tcPr>
                    <a:lnL w="6350" cap="flat" cmpd="sng" algn="ctr">
                      <a:no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808080"/>
                    </a:solidFill>
                  </a:tcPr>
                </a:tc>
                <a:tc vMerge="1">
                  <a:txBody>
                    <a:bodyPr/>
                    <a:lstStyle/>
                    <a:p>
                      <a:pPr marL="0" marR="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endParaRPr lang="en-IN" sz="1400" dirty="0" smtClean="0">
                        <a:solidFill>
                          <a:srgbClr val="646464"/>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indent="-274320" algn="l" defTabSz="914400" rtl="0" eaLnBrk="1" fontAlgn="auto" latinLnBrk="0" hangingPunct="1">
                        <a:lnSpc>
                          <a:spcPct val="100000"/>
                        </a:lnSpc>
                        <a:spcBef>
                          <a:spcPts val="200"/>
                        </a:spcBef>
                        <a:spcAft>
                          <a:spcPts val="0"/>
                        </a:spcAft>
                        <a:buClr>
                          <a:schemeClr val="accent2"/>
                        </a:buClr>
                        <a:buSzPct val="70000"/>
                        <a:buFont typeface="Arial" pitchFamily="34" charset="0"/>
                        <a:buChar char="►"/>
                        <a:tabLst/>
                        <a:defRPr/>
                      </a:pPr>
                      <a:r>
                        <a:rPr lang="en-IN" sz="1300" dirty="0" smtClean="0">
                          <a:solidFill>
                            <a:srgbClr val="646464"/>
                          </a:solidFill>
                        </a:rPr>
                        <a:t>Financial reports may need to be enhanced to reflect presentation and disclosure requirements</a:t>
                      </a:r>
                    </a:p>
                  </a:txBody>
                  <a:tcPr marL="45720" marR="45720">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r>
              <a:tr h="457200">
                <a:tc vMerge="1">
                  <a:txBody>
                    <a:bodyPr/>
                    <a:lstStyle/>
                    <a:p>
                      <a:pPr marL="356616" marR="0" indent="-356616"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endParaRPr lang="en-IN" sz="1400" dirty="0" smtClean="0">
                        <a:solidFill>
                          <a:srgbClr val="646464"/>
                        </a:solidFill>
                      </a:endParaRPr>
                    </a:p>
                  </a:txBody>
                  <a:tcPr>
                    <a:lnL w="6350" cap="flat" cmpd="sng" algn="ctr">
                      <a:no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808080"/>
                    </a:solidFill>
                  </a:tcPr>
                </a:tc>
                <a:tc vMerge="1">
                  <a:txBody>
                    <a:bodyPr/>
                    <a:lstStyle/>
                    <a:p>
                      <a:pPr marL="0" marR="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endParaRPr lang="en-IN" sz="1400" dirty="0" smtClean="0">
                        <a:solidFill>
                          <a:srgbClr val="646464"/>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indent="-274320" algn="l" defTabSz="914400" rtl="0" eaLnBrk="1" fontAlgn="auto" latinLnBrk="0" hangingPunct="1">
                        <a:lnSpc>
                          <a:spcPct val="100000"/>
                        </a:lnSpc>
                        <a:spcBef>
                          <a:spcPts val="200"/>
                        </a:spcBef>
                        <a:spcAft>
                          <a:spcPts val="0"/>
                        </a:spcAft>
                        <a:buClr>
                          <a:schemeClr val="accent2"/>
                        </a:buClr>
                        <a:buSzPct val="70000"/>
                        <a:buFont typeface="Arial" pitchFamily="34" charset="0"/>
                        <a:buChar char="►"/>
                        <a:tabLst/>
                        <a:defRPr/>
                      </a:pPr>
                      <a:r>
                        <a:rPr lang="en-IN" sz="1300" dirty="0" smtClean="0">
                          <a:solidFill>
                            <a:srgbClr val="646464"/>
                          </a:solidFill>
                        </a:rPr>
                        <a:t>Management reports and key performance indicators may need to be modified to reflect new operating metrics</a:t>
                      </a:r>
                    </a:p>
                  </a:txBody>
                  <a:tcPr marL="45720" marR="45720">
                    <a:lnL w="6350" cap="flat" cmpd="sng" algn="ctr">
                      <a:solidFill>
                        <a:srgbClr val="80808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169518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p:txBody>
          <a:bodyPr/>
          <a:lstStyle/>
          <a:p>
            <a:r>
              <a:rPr lang="en-US" dirty="0" smtClean="0"/>
              <a:t>Impact </a:t>
            </a:r>
            <a:r>
              <a:rPr lang="en-US" dirty="0"/>
              <a:t>on NZ IFRS 16 for Asset Managers</a:t>
            </a:r>
            <a:br>
              <a:rPr lang="en-US" dirty="0"/>
            </a:br>
            <a:r>
              <a:rPr lang="en-US" dirty="0" smtClean="0"/>
              <a:t>	</a:t>
            </a:r>
            <a:endParaRPr lang="en-US" sz="2800" b="0" dirty="0"/>
          </a:p>
        </p:txBody>
      </p:sp>
      <p:sp>
        <p:nvSpPr>
          <p:cNvPr id="7" name="Content Placeholder 6"/>
          <p:cNvSpPr>
            <a:spLocks noGrp="1"/>
          </p:cNvSpPr>
          <p:nvPr>
            <p:ph idx="1"/>
          </p:nvPr>
        </p:nvSpPr>
        <p:spPr>
          <a:xfrm>
            <a:off x="457200" y="1384300"/>
            <a:ext cx="8229600" cy="4519613"/>
          </a:xfrm>
        </p:spPr>
        <p:txBody>
          <a:bodyPr/>
          <a:lstStyle/>
          <a:p>
            <a:pPr marL="356616" lvl="1">
              <a:spcBef>
                <a:spcPts val="500"/>
              </a:spcBef>
              <a:buSzPct val="70000"/>
            </a:pPr>
            <a:r>
              <a:rPr lang="en-GB" sz="2400" kern="1200" dirty="0" smtClean="0"/>
              <a:t>Do you have many operating leases now?</a:t>
            </a:r>
          </a:p>
          <a:p>
            <a:pPr marL="713232" lvl="2">
              <a:spcBef>
                <a:spcPts val="500"/>
              </a:spcBef>
            </a:pPr>
            <a:r>
              <a:rPr lang="en-GB" sz="2200" dirty="0" smtClean="0"/>
              <a:t>These will be recognised on balance sheet</a:t>
            </a:r>
          </a:p>
          <a:p>
            <a:pPr marL="356616" lvl="1">
              <a:spcBef>
                <a:spcPts val="500"/>
              </a:spcBef>
            </a:pPr>
            <a:r>
              <a:rPr lang="en-GB" sz="2400" kern="1200" dirty="0" smtClean="0"/>
              <a:t>Decisions in the future re lease v buy will change</a:t>
            </a:r>
          </a:p>
          <a:p>
            <a:pPr marL="713232" lvl="2">
              <a:spcBef>
                <a:spcPts val="500"/>
              </a:spcBef>
            </a:pPr>
            <a:r>
              <a:rPr lang="en-GB" sz="2200" dirty="0" smtClean="0"/>
              <a:t>Terms of the lease can impact recognition such as variable payments and the term of the lease</a:t>
            </a:r>
            <a:endParaRPr lang="en-GB" sz="2200" kern="1200" dirty="0" smtClean="0"/>
          </a:p>
          <a:p>
            <a:pPr marL="356616" lvl="1">
              <a:spcBef>
                <a:spcPts val="500"/>
              </a:spcBef>
            </a:pPr>
            <a:r>
              <a:rPr lang="en-GB" sz="2400" dirty="0"/>
              <a:t>Key </a:t>
            </a:r>
            <a:r>
              <a:rPr lang="en-GB" sz="2400" dirty="0" smtClean="0"/>
              <a:t>asset management metrics </a:t>
            </a:r>
          </a:p>
          <a:p>
            <a:pPr marL="713232" lvl="2">
              <a:spcBef>
                <a:spcPts val="500"/>
              </a:spcBef>
            </a:pPr>
            <a:r>
              <a:rPr lang="en-GB" sz="2200" kern="1200" dirty="0" smtClean="0"/>
              <a:t>Property Plant and Equipment per EFTS</a:t>
            </a:r>
          </a:p>
          <a:p>
            <a:pPr marL="713232" lvl="2">
              <a:spcBef>
                <a:spcPts val="500"/>
              </a:spcBef>
            </a:pPr>
            <a:r>
              <a:rPr lang="en-GB" sz="2200" dirty="0" smtClean="0"/>
              <a:t>Return on net assets ratio</a:t>
            </a:r>
          </a:p>
          <a:p>
            <a:pPr marL="713232" lvl="2">
              <a:spcBef>
                <a:spcPts val="500"/>
              </a:spcBef>
            </a:pPr>
            <a:r>
              <a:rPr lang="en-GB" sz="2200" dirty="0" smtClean="0"/>
              <a:t>Facilities burden ratio</a:t>
            </a:r>
          </a:p>
          <a:p>
            <a:pPr marL="713232" lvl="2">
              <a:spcBef>
                <a:spcPts val="500"/>
              </a:spcBef>
            </a:pPr>
            <a:r>
              <a:rPr lang="en-GB" sz="2200" dirty="0" smtClean="0"/>
              <a:t>Revenue to net assets</a:t>
            </a:r>
          </a:p>
          <a:p>
            <a:pPr marL="713232" lvl="2">
              <a:spcBef>
                <a:spcPts val="500"/>
              </a:spcBef>
            </a:pPr>
            <a:endParaRPr lang="en-GB" sz="2200" dirty="0" smtClean="0"/>
          </a:p>
        </p:txBody>
      </p:sp>
    </p:spTree>
    <p:extLst>
      <p:ext uri="{BB962C8B-B14F-4D97-AF65-F5344CB8AC3E}">
        <p14:creationId xmlns:p14="http://schemas.microsoft.com/office/powerpoint/2010/main" val="3742787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a:xfrm>
            <a:off x="454025" y="201600"/>
            <a:ext cx="8232775" cy="860400"/>
          </a:xfrm>
        </p:spPr>
        <p:txBody>
          <a:bodyPr/>
          <a:lstStyle/>
          <a:p>
            <a:r>
              <a:rPr lang="en-US" dirty="0" smtClean="0"/>
              <a:t>Impact of NZ IFRS 16 for Asset Managers</a:t>
            </a:r>
            <a:r>
              <a:rPr lang="en-US" dirty="0"/>
              <a:t/>
            </a:r>
            <a:br>
              <a:rPr lang="en-US" dirty="0"/>
            </a:br>
            <a:endParaRPr lang="en-US" sz="2800" b="0" dirty="0"/>
          </a:p>
        </p:txBody>
      </p:sp>
      <p:sp>
        <p:nvSpPr>
          <p:cNvPr id="7" name="Content Placeholder 6"/>
          <p:cNvSpPr>
            <a:spLocks noGrp="1"/>
          </p:cNvSpPr>
          <p:nvPr>
            <p:ph idx="1"/>
          </p:nvPr>
        </p:nvSpPr>
        <p:spPr>
          <a:xfrm>
            <a:off x="685800" y="1384300"/>
            <a:ext cx="7620000" cy="4519613"/>
          </a:xfrm>
        </p:spPr>
        <p:txBody>
          <a:bodyPr/>
          <a:lstStyle/>
          <a:p>
            <a:pPr marL="356616" lvl="1">
              <a:spcBef>
                <a:spcPts val="500"/>
              </a:spcBef>
              <a:buSzPct val="70000"/>
            </a:pPr>
            <a:r>
              <a:rPr lang="en-GB" sz="2400" kern="1200" dirty="0" smtClean="0"/>
              <a:t>Profit-based KPIs and bonus arrangements</a:t>
            </a:r>
          </a:p>
          <a:p>
            <a:pPr marL="356616" lvl="1">
              <a:spcBef>
                <a:spcPts val="500"/>
              </a:spcBef>
            </a:pPr>
            <a:r>
              <a:rPr lang="en-GB" sz="2400" dirty="0" smtClean="0"/>
              <a:t>Debt </a:t>
            </a:r>
            <a:r>
              <a:rPr lang="en-GB" sz="2400" dirty="0"/>
              <a:t>ratios and covenants</a:t>
            </a:r>
          </a:p>
          <a:p>
            <a:pPr marL="356616" lvl="1">
              <a:spcBef>
                <a:spcPts val="500"/>
              </a:spcBef>
              <a:buSzPct val="70000"/>
            </a:pPr>
            <a:r>
              <a:rPr lang="en-GB" sz="2400" kern="1200" dirty="0" smtClean="0"/>
              <a:t>Tax impact (for for-profit subs);</a:t>
            </a:r>
          </a:p>
          <a:p>
            <a:pPr marL="356616" lvl="1">
              <a:spcBef>
                <a:spcPts val="500"/>
              </a:spcBef>
              <a:buSzPct val="70000"/>
            </a:pPr>
            <a:r>
              <a:rPr lang="en-GB" sz="2400" dirty="0" smtClean="0"/>
              <a:t>Impact on financial reporting obligations</a:t>
            </a:r>
          </a:p>
          <a:p>
            <a:pPr marL="356616" lvl="1">
              <a:spcBef>
                <a:spcPts val="500"/>
              </a:spcBef>
              <a:buSzPct val="70000"/>
            </a:pPr>
            <a:r>
              <a:rPr lang="en-GB" sz="2400" dirty="0" smtClean="0"/>
              <a:t>Transitional provisions – choices to make</a:t>
            </a:r>
          </a:p>
          <a:p>
            <a:pPr marL="713232" lvl="2">
              <a:spcBef>
                <a:spcPts val="500"/>
              </a:spcBef>
            </a:pPr>
            <a:r>
              <a:rPr lang="en-GB" sz="2200" dirty="0" smtClean="0"/>
              <a:t>Modified less onerous but will not preserve trend data</a:t>
            </a:r>
          </a:p>
          <a:p>
            <a:pPr marL="356616" lvl="1">
              <a:spcBef>
                <a:spcPts val="500"/>
              </a:spcBef>
              <a:buSzPct val="70000"/>
            </a:pPr>
            <a:endParaRPr lang="en-GB" sz="2400" dirty="0" smtClean="0"/>
          </a:p>
          <a:p>
            <a:pPr marL="356616" lvl="1">
              <a:spcBef>
                <a:spcPts val="500"/>
              </a:spcBef>
              <a:buSzPct val="70000"/>
            </a:pPr>
            <a:endParaRPr lang="en-GB" sz="2400" kern="1200" dirty="0"/>
          </a:p>
          <a:p>
            <a:pPr marL="356616" lvl="1">
              <a:spcBef>
                <a:spcPts val="500"/>
              </a:spcBef>
            </a:pPr>
            <a:endParaRPr lang="en-GB" sz="2400" kern="1200" dirty="0" smtClean="0"/>
          </a:p>
        </p:txBody>
      </p:sp>
    </p:spTree>
    <p:extLst>
      <p:ext uri="{BB962C8B-B14F-4D97-AF65-F5344CB8AC3E}">
        <p14:creationId xmlns:p14="http://schemas.microsoft.com/office/powerpoint/2010/main" val="3130527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NZ" dirty="0"/>
          </a:p>
        </p:txBody>
      </p:sp>
    </p:spTree>
    <p:extLst>
      <p:ext uri="{BB962C8B-B14F-4D97-AF65-F5344CB8AC3E}">
        <p14:creationId xmlns:p14="http://schemas.microsoft.com/office/powerpoint/2010/main" val="1169917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a:xfrm>
            <a:off x="454025" y="201600"/>
            <a:ext cx="8232775" cy="860400"/>
          </a:xfrm>
        </p:spPr>
        <p:txBody>
          <a:bodyPr/>
          <a:lstStyle/>
          <a:p>
            <a:r>
              <a:rPr lang="en-US" dirty="0" smtClean="0"/>
              <a:t>Summary</a:t>
            </a:r>
            <a:r>
              <a:rPr lang="en-US" dirty="0"/>
              <a:t/>
            </a:r>
            <a:br>
              <a:rPr lang="en-US" dirty="0"/>
            </a:br>
            <a:endParaRPr lang="en-US" sz="2800" b="0" dirty="0"/>
          </a:p>
        </p:txBody>
      </p:sp>
      <p:sp>
        <p:nvSpPr>
          <p:cNvPr id="7" name="Content Placeholder 6"/>
          <p:cNvSpPr>
            <a:spLocks noGrp="1"/>
          </p:cNvSpPr>
          <p:nvPr>
            <p:ph idx="1"/>
          </p:nvPr>
        </p:nvSpPr>
        <p:spPr>
          <a:xfrm>
            <a:off x="457200" y="1384300"/>
            <a:ext cx="8229600" cy="4519613"/>
          </a:xfrm>
        </p:spPr>
        <p:txBody>
          <a:bodyPr/>
          <a:lstStyle/>
          <a:p>
            <a:pPr marL="356616" lvl="1">
              <a:spcBef>
                <a:spcPts val="500"/>
              </a:spcBef>
              <a:buSzPct val="70000"/>
            </a:pPr>
            <a:r>
              <a:rPr lang="en-GB" sz="2400" kern="1200" dirty="0" smtClean="0"/>
              <a:t>PBEs are currently required to apply PBE IPSAS 13 for leases – operating vs finance distinction</a:t>
            </a:r>
          </a:p>
          <a:p>
            <a:pPr marL="356616" lvl="1">
              <a:spcBef>
                <a:spcPts val="500"/>
              </a:spcBef>
              <a:buSzPct val="70000"/>
            </a:pPr>
            <a:r>
              <a:rPr lang="en-GB" sz="2400" kern="1200" dirty="0" smtClean="0"/>
              <a:t>For-profits will move to NZ IFRS 16 </a:t>
            </a:r>
            <a:r>
              <a:rPr lang="en-GB" sz="2400" dirty="0" smtClean="0"/>
              <a:t>on 1 Jan 2019</a:t>
            </a:r>
          </a:p>
          <a:p>
            <a:pPr marL="356616" lvl="1">
              <a:spcBef>
                <a:spcPts val="500"/>
              </a:spcBef>
              <a:buSzPct val="70000"/>
            </a:pPr>
            <a:r>
              <a:rPr lang="en-GB" sz="2400" kern="1200" dirty="0" smtClean="0"/>
              <a:t>IPSASB is completing a project to implement IFRS 16 into IPSAS</a:t>
            </a:r>
          </a:p>
          <a:p>
            <a:pPr marL="713232" lvl="2">
              <a:spcBef>
                <a:spcPts val="500"/>
              </a:spcBef>
            </a:pPr>
            <a:r>
              <a:rPr lang="en-GB" sz="2200" dirty="0" smtClean="0"/>
              <a:t>This will be included in PBE Standards in the future</a:t>
            </a:r>
          </a:p>
          <a:p>
            <a:pPr marL="713232" lvl="2">
              <a:spcBef>
                <a:spcPts val="500"/>
              </a:spcBef>
            </a:pPr>
            <a:r>
              <a:rPr lang="en-GB" sz="2200" dirty="0" smtClean="0"/>
              <a:t>General requirements is that all leases are on balance sheet</a:t>
            </a:r>
          </a:p>
          <a:p>
            <a:pPr marL="356616" lvl="1">
              <a:spcBef>
                <a:spcPts val="500"/>
              </a:spcBef>
            </a:pPr>
            <a:r>
              <a:rPr lang="en-GB" sz="2400" kern="1200" dirty="0" smtClean="0"/>
              <a:t>Impact of the expected changes will be significant on the balance sheet and profit or loss.</a:t>
            </a:r>
          </a:p>
          <a:p>
            <a:pPr marL="356616" lvl="1">
              <a:spcBef>
                <a:spcPts val="500"/>
              </a:spcBef>
            </a:pPr>
            <a:endParaRPr lang="en-GB" sz="2400" kern="1200" dirty="0" smtClean="0"/>
          </a:p>
          <a:p>
            <a:pPr marL="356616" lvl="1">
              <a:spcBef>
                <a:spcPts val="500"/>
              </a:spcBef>
              <a:buSzPct val="70000"/>
            </a:pPr>
            <a:endParaRPr lang="en-GB" sz="2400" dirty="0" smtClean="0"/>
          </a:p>
          <a:p>
            <a:pPr marL="356616" lvl="1">
              <a:spcBef>
                <a:spcPts val="500"/>
              </a:spcBef>
              <a:buSzPct val="70000"/>
            </a:pPr>
            <a:endParaRPr lang="en-GB" sz="2400" dirty="0" smtClean="0"/>
          </a:p>
          <a:p>
            <a:pPr marL="356616" lvl="1">
              <a:spcBef>
                <a:spcPts val="500"/>
              </a:spcBef>
              <a:buSzPct val="70000"/>
            </a:pPr>
            <a:endParaRPr lang="en-GB" sz="2400" kern="1200" dirty="0"/>
          </a:p>
          <a:p>
            <a:pPr marL="356616" lvl="1">
              <a:spcBef>
                <a:spcPts val="500"/>
              </a:spcBef>
            </a:pPr>
            <a:endParaRPr lang="en-GB" sz="2400" kern="1200" dirty="0" smtClean="0"/>
          </a:p>
        </p:txBody>
      </p:sp>
      <p:sp>
        <p:nvSpPr>
          <p:cNvPr id="4" name="Rectangle 3"/>
          <p:cNvSpPr/>
          <p:nvPr/>
        </p:nvSpPr>
        <p:spPr>
          <a:xfrm>
            <a:off x="744537" y="5368906"/>
            <a:ext cx="7658100" cy="739813"/>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algn="ctr"/>
            <a:r>
              <a:rPr lang="en-NZ" sz="2000" b="1" dirty="0" smtClean="0">
                <a:solidFill>
                  <a:srgbClr val="646464"/>
                </a:solidFill>
              </a:rPr>
              <a:t>Important to understand the expected changes now as they will impact decisions being made today!</a:t>
            </a:r>
            <a:endParaRPr lang="en-NZ" sz="2000" b="1" dirty="0">
              <a:solidFill>
                <a:srgbClr val="646464"/>
              </a:solidFill>
            </a:endParaRPr>
          </a:p>
        </p:txBody>
      </p:sp>
    </p:spTree>
    <p:extLst>
      <p:ext uri="{BB962C8B-B14F-4D97-AF65-F5344CB8AC3E}">
        <p14:creationId xmlns:p14="http://schemas.microsoft.com/office/powerpoint/2010/main" val="3439677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2"/>
                </a:solidFill>
              </a:rPr>
              <a:t>Questions?</a:t>
            </a:r>
            <a:endParaRPr lang="en-GB" dirty="0">
              <a:solidFill>
                <a:schemeClr val="bg2"/>
              </a:solidFill>
            </a:endParaRPr>
          </a:p>
        </p:txBody>
      </p:sp>
    </p:spTree>
    <p:extLst>
      <p:ext uri="{BB962C8B-B14F-4D97-AF65-F5344CB8AC3E}">
        <p14:creationId xmlns:p14="http://schemas.microsoft.com/office/powerpoint/2010/main" val="3169002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229995"/>
            <a:ext cx="8234362" cy="4519613"/>
          </a:xfrm>
          <a:ln>
            <a:noFill/>
          </a:ln>
        </p:spPr>
        <p:txBody>
          <a:bodyPr/>
          <a:lstStyle/>
          <a:p>
            <a:pPr marL="0" indent="0">
              <a:buNone/>
            </a:pPr>
            <a:r>
              <a:rPr lang="en-NZ" sz="1000" b="1" dirty="0" smtClean="0"/>
              <a:t>EY</a:t>
            </a:r>
            <a:r>
              <a:rPr lang="en-NZ" sz="1000" dirty="0" smtClean="0"/>
              <a:t> | Assurance | Tax | Transactions | Advisory </a:t>
            </a:r>
          </a:p>
          <a:p>
            <a:pPr marL="0" indent="0">
              <a:buNone/>
            </a:pPr>
            <a:r>
              <a:rPr lang="en-GB" sz="1000" dirty="0" smtClean="0"/>
              <a:t>About EY</a:t>
            </a:r>
            <a:r>
              <a:rPr lang="en-GB" sz="1000" dirty="0"/>
              <a:t/>
            </a:r>
            <a:br>
              <a:rPr lang="en-GB" sz="1000" dirty="0"/>
            </a:br>
            <a:endParaRPr lang="en-GB" sz="1000" dirty="0"/>
          </a:p>
          <a:p>
            <a:pPr marL="0" indent="0">
              <a:buNone/>
            </a:pPr>
            <a:r>
              <a:rPr lang="en-NZ" sz="1000" dirty="0" smtClean="0"/>
              <a:t>EY is a global leader in assurance, tax, transaction and advisory services. 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working world for our people, for our clients and for our communities.</a:t>
            </a:r>
          </a:p>
          <a:p>
            <a:pPr marL="0" indent="0">
              <a:buNone/>
            </a:pPr>
            <a:endParaRPr lang="en-NZ" sz="1000" dirty="0" smtClean="0"/>
          </a:p>
          <a:p>
            <a:pPr marL="0" indent="0">
              <a:buNone/>
            </a:pPr>
            <a:r>
              <a:rPr lang="en-NZ" sz="1000" dirty="0" smtClean="0"/>
              <a:t>EY refers to the global organization, and may refer to one or more, of the member firms of Ernst &amp; Young Global Limited, each of which is a separate legal entity. Ernst &amp; Young Global Limited, a UK company limited by guarantee, does not provide services to clients. For more information about our organization, please visit ey.com.</a:t>
            </a:r>
          </a:p>
          <a:p>
            <a:pPr marL="0" indent="0">
              <a:buNone/>
            </a:pPr>
            <a:endParaRPr lang="en-NZ" sz="1000" dirty="0"/>
          </a:p>
          <a:p>
            <a:pPr marL="0" indent="0">
              <a:buNone/>
            </a:pPr>
            <a:r>
              <a:rPr lang="en-GB" sz="1000" dirty="0"/>
              <a:t>© </a:t>
            </a:r>
            <a:r>
              <a:rPr lang="en-GB" sz="1000" dirty="0" smtClean="0"/>
              <a:t>2017 </a:t>
            </a:r>
            <a:r>
              <a:rPr lang="en-GB" sz="1000" dirty="0"/>
              <a:t>Ernst &amp; Young New Zealand. </a:t>
            </a:r>
            <a:endParaRPr lang="en-GB" sz="1000" dirty="0" smtClean="0"/>
          </a:p>
          <a:p>
            <a:pPr marL="0" indent="0">
              <a:buNone/>
            </a:pPr>
            <a:endParaRPr lang="en-NZ" sz="1000" dirty="0"/>
          </a:p>
          <a:p>
            <a:pPr marL="0" indent="0">
              <a:buNone/>
            </a:pPr>
            <a:r>
              <a:rPr lang="en-NZ" sz="800" dirty="0" smtClean="0"/>
              <a:t>This material has been prepared for general informational purposes only and is not intended to be relied upon as accounting, tax, or other professional advice. Please refer to your advisors for specific advice.</a:t>
            </a:r>
          </a:p>
          <a:p>
            <a:pPr marL="0" indent="0">
              <a:buNone/>
            </a:pPr>
            <a:r>
              <a:rPr lang="en-GB" sz="800" dirty="0" smtClean="0"/>
              <a:t> </a:t>
            </a:r>
            <a:endParaRPr lang="en-NZ" sz="800" dirty="0"/>
          </a:p>
          <a:p>
            <a:pPr marL="0" indent="0">
              <a:buNone/>
            </a:pPr>
            <a:r>
              <a:rPr lang="en-GB" sz="800" dirty="0"/>
              <a:t>www.ey.com/nz </a:t>
            </a:r>
            <a:endParaRPr lang="en-NZ" sz="800" dirty="0"/>
          </a:p>
        </p:txBody>
      </p:sp>
      <p:sp>
        <p:nvSpPr>
          <p:cNvPr id="6" name="TextBox 5"/>
          <p:cNvSpPr txBox="1"/>
          <p:nvPr/>
        </p:nvSpPr>
        <p:spPr>
          <a:xfrm>
            <a:off x="373380" y="5001658"/>
            <a:ext cx="1463040" cy="954107"/>
          </a:xfrm>
          <a:prstGeom prst="rect">
            <a:avLst/>
          </a:prstGeom>
          <a:noFill/>
        </p:spPr>
        <p:txBody>
          <a:bodyPr wrap="square" rtlCol="0">
            <a:spAutoFit/>
          </a:bodyPr>
          <a:lstStyle/>
          <a:p>
            <a:pPr algn="l"/>
            <a:r>
              <a:rPr lang="en-GB" sz="800" b="1" dirty="0" smtClean="0">
                <a:solidFill>
                  <a:schemeClr val="bg1"/>
                </a:solidFill>
              </a:rPr>
              <a:t>Auckland</a:t>
            </a:r>
            <a:endParaRPr lang="en-GB" sz="800" dirty="0" smtClean="0">
              <a:solidFill>
                <a:schemeClr val="bg1"/>
              </a:solidFill>
            </a:endParaRPr>
          </a:p>
          <a:p>
            <a:pPr algn="l"/>
            <a:r>
              <a:rPr lang="en-GB" sz="800" dirty="0" smtClean="0">
                <a:solidFill>
                  <a:schemeClr val="bg1"/>
                </a:solidFill>
              </a:rPr>
              <a:t>2 Takutai Square, Britomart</a:t>
            </a:r>
            <a:r>
              <a:rPr lang="en-GB" sz="800" dirty="0">
                <a:solidFill>
                  <a:schemeClr val="bg1"/>
                </a:solidFill>
              </a:rPr>
              <a:t/>
            </a:r>
            <a:br>
              <a:rPr lang="en-GB" sz="800" dirty="0">
                <a:solidFill>
                  <a:schemeClr val="bg1"/>
                </a:solidFill>
              </a:rPr>
            </a:br>
            <a:r>
              <a:rPr lang="en-GB" sz="800" dirty="0">
                <a:solidFill>
                  <a:schemeClr val="bg1"/>
                </a:solidFill>
              </a:rPr>
              <a:t>PO Box 2146</a:t>
            </a:r>
            <a:br>
              <a:rPr lang="en-GB" sz="800" dirty="0">
                <a:solidFill>
                  <a:schemeClr val="bg1"/>
                </a:solidFill>
              </a:rPr>
            </a:br>
            <a:r>
              <a:rPr lang="en-GB" sz="800" dirty="0">
                <a:solidFill>
                  <a:schemeClr val="bg1"/>
                </a:solidFill>
              </a:rPr>
              <a:t>Auckland</a:t>
            </a:r>
            <a:br>
              <a:rPr lang="en-GB" sz="800" dirty="0">
                <a:solidFill>
                  <a:schemeClr val="bg1"/>
                </a:solidFill>
              </a:rPr>
            </a:br>
            <a:r>
              <a:rPr lang="en-GB" sz="800" dirty="0">
                <a:solidFill>
                  <a:schemeClr val="bg1"/>
                </a:solidFill>
              </a:rPr>
              <a:t>Tel: +64 9 377 4790</a:t>
            </a:r>
            <a:br>
              <a:rPr lang="en-GB" sz="800" dirty="0">
                <a:solidFill>
                  <a:schemeClr val="bg1"/>
                </a:solidFill>
              </a:rPr>
            </a:br>
            <a:r>
              <a:rPr lang="en-GB" sz="800" dirty="0">
                <a:solidFill>
                  <a:schemeClr val="bg1"/>
                </a:solidFill>
              </a:rPr>
              <a:t>Fax: +64 9 309 8137</a:t>
            </a:r>
            <a:endParaRPr lang="en-NZ" sz="800" i="1" dirty="0">
              <a:solidFill>
                <a:schemeClr val="bg1"/>
              </a:solidFill>
            </a:endParaRPr>
          </a:p>
          <a:p>
            <a:pPr algn="l"/>
            <a:endParaRPr lang="en-NZ" sz="800" dirty="0">
              <a:solidFill>
                <a:schemeClr val="bg1"/>
              </a:solidFill>
            </a:endParaRPr>
          </a:p>
        </p:txBody>
      </p:sp>
      <p:sp>
        <p:nvSpPr>
          <p:cNvPr id="7" name="TextBox 6"/>
          <p:cNvSpPr txBox="1"/>
          <p:nvPr/>
        </p:nvSpPr>
        <p:spPr>
          <a:xfrm>
            <a:off x="2339340" y="4962605"/>
            <a:ext cx="1463040" cy="830997"/>
          </a:xfrm>
          <a:prstGeom prst="rect">
            <a:avLst/>
          </a:prstGeom>
          <a:noFill/>
        </p:spPr>
        <p:txBody>
          <a:bodyPr wrap="square" rtlCol="0">
            <a:spAutoFit/>
          </a:bodyPr>
          <a:lstStyle/>
          <a:p>
            <a:pPr algn="l"/>
            <a:r>
              <a:rPr lang="en-AU" sz="800" b="1" dirty="0">
                <a:solidFill>
                  <a:schemeClr val="bg1"/>
                </a:solidFill>
              </a:rPr>
              <a:t>Wellington</a:t>
            </a:r>
            <a:r>
              <a:rPr lang="en-AU" sz="800" dirty="0">
                <a:solidFill>
                  <a:schemeClr val="bg1"/>
                </a:solidFill>
              </a:rPr>
              <a:t/>
            </a:r>
            <a:br>
              <a:rPr lang="en-AU" sz="800" dirty="0">
                <a:solidFill>
                  <a:schemeClr val="bg1"/>
                </a:solidFill>
              </a:rPr>
            </a:br>
            <a:r>
              <a:rPr lang="en-AU" sz="800" dirty="0">
                <a:solidFill>
                  <a:schemeClr val="bg1"/>
                </a:solidFill>
              </a:rPr>
              <a:t>100 Willis Street</a:t>
            </a:r>
            <a:br>
              <a:rPr lang="en-AU" sz="800" dirty="0">
                <a:solidFill>
                  <a:schemeClr val="bg1"/>
                </a:solidFill>
              </a:rPr>
            </a:br>
            <a:r>
              <a:rPr lang="en-AU" sz="800" dirty="0">
                <a:solidFill>
                  <a:schemeClr val="bg1"/>
                </a:solidFill>
              </a:rPr>
              <a:t>PO Box 490</a:t>
            </a:r>
            <a:br>
              <a:rPr lang="en-AU" sz="800" dirty="0">
                <a:solidFill>
                  <a:schemeClr val="bg1"/>
                </a:solidFill>
              </a:rPr>
            </a:br>
            <a:r>
              <a:rPr lang="en-AU" sz="800" dirty="0">
                <a:solidFill>
                  <a:schemeClr val="bg1"/>
                </a:solidFill>
              </a:rPr>
              <a:t>Wellington</a:t>
            </a:r>
            <a:br>
              <a:rPr lang="en-AU" sz="800" dirty="0">
                <a:solidFill>
                  <a:schemeClr val="bg1"/>
                </a:solidFill>
              </a:rPr>
            </a:br>
            <a:r>
              <a:rPr lang="en-AU" sz="800" dirty="0">
                <a:solidFill>
                  <a:schemeClr val="bg1"/>
                </a:solidFill>
              </a:rPr>
              <a:t>Tel: +64 4 499 4888</a:t>
            </a:r>
            <a:br>
              <a:rPr lang="en-AU" sz="800" dirty="0">
                <a:solidFill>
                  <a:schemeClr val="bg1"/>
                </a:solidFill>
              </a:rPr>
            </a:br>
            <a:r>
              <a:rPr lang="en-AU" sz="800" dirty="0">
                <a:solidFill>
                  <a:schemeClr val="bg1"/>
                </a:solidFill>
              </a:rPr>
              <a:t>Fax: +64 4 495 7400</a:t>
            </a:r>
            <a:endParaRPr lang="en-NZ" sz="800" dirty="0">
              <a:solidFill>
                <a:schemeClr val="bg1"/>
              </a:solidFill>
            </a:endParaRPr>
          </a:p>
        </p:txBody>
      </p:sp>
      <p:sp>
        <p:nvSpPr>
          <p:cNvPr id="8" name="TextBox 7"/>
          <p:cNvSpPr txBox="1"/>
          <p:nvPr/>
        </p:nvSpPr>
        <p:spPr>
          <a:xfrm>
            <a:off x="4191000" y="4962605"/>
            <a:ext cx="1746504" cy="830997"/>
          </a:xfrm>
          <a:prstGeom prst="rect">
            <a:avLst/>
          </a:prstGeom>
          <a:noFill/>
        </p:spPr>
        <p:txBody>
          <a:bodyPr wrap="square" rtlCol="0">
            <a:spAutoFit/>
          </a:bodyPr>
          <a:lstStyle/>
          <a:p>
            <a:pPr algn="l"/>
            <a:r>
              <a:rPr lang="en-AU" sz="800" b="1" dirty="0">
                <a:solidFill>
                  <a:schemeClr val="bg1"/>
                </a:solidFill>
              </a:rPr>
              <a:t>Christchurch</a:t>
            </a:r>
            <a:r>
              <a:rPr lang="en-AU" sz="800" dirty="0">
                <a:solidFill>
                  <a:schemeClr val="bg1"/>
                </a:solidFill>
              </a:rPr>
              <a:t/>
            </a:r>
            <a:br>
              <a:rPr lang="en-AU" sz="800" dirty="0">
                <a:solidFill>
                  <a:schemeClr val="bg1"/>
                </a:solidFill>
              </a:rPr>
            </a:br>
            <a:r>
              <a:rPr lang="en-AU" sz="800" dirty="0" smtClean="0">
                <a:solidFill>
                  <a:schemeClr val="bg1"/>
                </a:solidFill>
              </a:rPr>
              <a:t>20-22 Twigger Street, Addington</a:t>
            </a:r>
            <a:r>
              <a:rPr lang="en-AU" sz="800" dirty="0">
                <a:solidFill>
                  <a:schemeClr val="bg1"/>
                </a:solidFill>
              </a:rPr>
              <a:t/>
            </a:r>
            <a:br>
              <a:rPr lang="en-AU" sz="800" dirty="0">
                <a:solidFill>
                  <a:schemeClr val="bg1"/>
                </a:solidFill>
              </a:rPr>
            </a:br>
            <a:r>
              <a:rPr lang="en-AU" sz="800" dirty="0">
                <a:solidFill>
                  <a:schemeClr val="bg1"/>
                </a:solidFill>
              </a:rPr>
              <a:t>PO Box 2091</a:t>
            </a:r>
            <a:br>
              <a:rPr lang="en-AU" sz="800" dirty="0">
                <a:solidFill>
                  <a:schemeClr val="bg1"/>
                </a:solidFill>
              </a:rPr>
            </a:br>
            <a:r>
              <a:rPr lang="en-AU" sz="800" dirty="0">
                <a:solidFill>
                  <a:schemeClr val="bg1"/>
                </a:solidFill>
              </a:rPr>
              <a:t>Christchurch</a:t>
            </a:r>
            <a:br>
              <a:rPr lang="en-AU" sz="800" dirty="0">
                <a:solidFill>
                  <a:schemeClr val="bg1"/>
                </a:solidFill>
              </a:rPr>
            </a:br>
            <a:r>
              <a:rPr lang="en-AU" sz="800" dirty="0">
                <a:solidFill>
                  <a:schemeClr val="bg1"/>
                </a:solidFill>
              </a:rPr>
              <a:t>Tel: +64 3 379 1870</a:t>
            </a:r>
            <a:br>
              <a:rPr lang="en-AU" sz="800" dirty="0">
                <a:solidFill>
                  <a:schemeClr val="bg1"/>
                </a:solidFill>
              </a:rPr>
            </a:br>
            <a:r>
              <a:rPr lang="en-AU" sz="800" dirty="0">
                <a:solidFill>
                  <a:schemeClr val="bg1"/>
                </a:solidFill>
              </a:rPr>
              <a:t>Fax: +64 3 379 8288</a:t>
            </a:r>
            <a:endParaRPr lang="en-NZ" sz="800" dirty="0">
              <a:solidFill>
                <a:schemeClr val="bg1"/>
              </a:solidFill>
            </a:endParaRPr>
          </a:p>
        </p:txBody>
      </p:sp>
      <p:sp>
        <p:nvSpPr>
          <p:cNvPr id="9" name="Title 8"/>
          <p:cNvSpPr>
            <a:spLocks noGrp="1"/>
          </p:cNvSpPr>
          <p:nvPr>
            <p:ph type="title"/>
          </p:nvPr>
        </p:nvSpPr>
        <p:spPr>
          <a:xfrm>
            <a:off x="461963" y="244475"/>
            <a:ext cx="8208962" cy="808039"/>
          </a:xfrm>
        </p:spPr>
        <p:txBody>
          <a:bodyPr/>
          <a:lstStyle/>
          <a:p>
            <a:r>
              <a:rPr lang="en-NZ" dirty="0"/>
              <a:t>About </a:t>
            </a:r>
            <a:r>
              <a:rPr lang="en-NZ" dirty="0" smtClean="0"/>
              <a:t>EY</a:t>
            </a:r>
            <a:endParaRPr lang="en-NZ" dirty="0"/>
          </a:p>
        </p:txBody>
      </p:sp>
    </p:spTree>
    <p:extLst>
      <p:ext uri="{BB962C8B-B14F-4D97-AF65-F5344CB8AC3E}">
        <p14:creationId xmlns:p14="http://schemas.microsoft.com/office/powerpoint/2010/main" val="1533708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31442" y="1524000"/>
            <a:ext cx="7493358" cy="3703578"/>
          </a:xfrm>
          <a:prstGeom prst="rect">
            <a:avLst/>
          </a:prstGeom>
          <a:noFill/>
        </p:spPr>
        <p:txBody>
          <a:bodyPr wrap="square" lIns="0" tIns="0" rIns="0" bIns="0" rtlCol="0">
            <a:spAutoFit/>
          </a:bodyPr>
          <a:lstStyle/>
          <a:p>
            <a:pPr marL="356616" lvl="1" indent="-356616">
              <a:spcBef>
                <a:spcPts val="500"/>
              </a:spcBef>
              <a:buClr>
                <a:schemeClr val="accent2"/>
              </a:buClr>
              <a:buSzPct val="70000"/>
              <a:buFont typeface="Arial" charset="0"/>
              <a:buChar char="►"/>
            </a:pPr>
            <a:r>
              <a:rPr lang="en-US" sz="3200" dirty="0" smtClean="0">
                <a:solidFill>
                  <a:schemeClr val="bg1"/>
                </a:solidFill>
              </a:rPr>
              <a:t>Current status of the lease accounting in New Zealand</a:t>
            </a:r>
          </a:p>
          <a:p>
            <a:pPr marL="356616" lvl="1" indent="-356616">
              <a:spcBef>
                <a:spcPts val="500"/>
              </a:spcBef>
              <a:buClr>
                <a:schemeClr val="accent2"/>
              </a:buClr>
              <a:buSzPct val="70000"/>
              <a:buFont typeface="Arial" charset="0"/>
              <a:buChar char="►"/>
            </a:pPr>
            <a:endParaRPr lang="en-US" sz="3200" dirty="0" smtClean="0">
              <a:solidFill>
                <a:schemeClr val="bg1"/>
              </a:solidFill>
            </a:endParaRPr>
          </a:p>
          <a:p>
            <a:pPr marL="356616" lvl="1" indent="-356616">
              <a:spcBef>
                <a:spcPts val="500"/>
              </a:spcBef>
              <a:buClr>
                <a:schemeClr val="accent2"/>
              </a:buClr>
              <a:buSzPct val="70000"/>
              <a:buFont typeface="Arial" charset="0"/>
              <a:buChar char="►"/>
            </a:pPr>
            <a:r>
              <a:rPr lang="en-US" sz="3200" dirty="0" smtClean="0">
                <a:solidFill>
                  <a:schemeClr val="bg1"/>
                </a:solidFill>
              </a:rPr>
              <a:t>Future developments / proposals for lease accounting</a:t>
            </a:r>
          </a:p>
          <a:p>
            <a:pPr marL="356616" lvl="1" indent="-356616">
              <a:spcBef>
                <a:spcPts val="500"/>
              </a:spcBef>
              <a:buClr>
                <a:schemeClr val="accent2"/>
              </a:buClr>
              <a:buSzPct val="70000"/>
              <a:buFont typeface="Arial" charset="0"/>
              <a:buChar char="►"/>
            </a:pPr>
            <a:endParaRPr lang="en-US" sz="3200" dirty="0" smtClean="0">
              <a:solidFill>
                <a:schemeClr val="bg1"/>
              </a:solidFill>
            </a:endParaRPr>
          </a:p>
          <a:p>
            <a:pPr marL="356616" lvl="1" indent="-356616">
              <a:spcBef>
                <a:spcPts val="500"/>
              </a:spcBef>
              <a:buClr>
                <a:schemeClr val="accent2"/>
              </a:buClr>
              <a:buSzPct val="70000"/>
              <a:buFont typeface="Arial" charset="0"/>
              <a:buChar char="►"/>
            </a:pPr>
            <a:r>
              <a:rPr lang="en-US" sz="3200" dirty="0" smtClean="0">
                <a:solidFill>
                  <a:schemeClr val="bg1"/>
                </a:solidFill>
              </a:rPr>
              <a:t>Practical considerations</a:t>
            </a:r>
          </a:p>
        </p:txBody>
      </p:sp>
      <p:sp>
        <p:nvSpPr>
          <p:cNvPr id="17410" name="Rectangle 4"/>
          <p:cNvSpPr>
            <a:spLocks noGrp="1" noChangeArrowheads="1"/>
          </p:cNvSpPr>
          <p:nvPr>
            <p:ph type="title"/>
          </p:nvPr>
        </p:nvSpPr>
        <p:spPr>
          <a:xfrm>
            <a:off x="457200" y="149225"/>
            <a:ext cx="8470900" cy="993775"/>
          </a:xfrm>
        </p:spPr>
        <p:txBody>
          <a:bodyPr/>
          <a:lstStyle/>
          <a:p>
            <a:r>
              <a:rPr lang="en-GB" dirty="0" smtClean="0"/>
              <a:t>Agenda</a:t>
            </a:r>
            <a:br>
              <a:rPr lang="en-GB" dirty="0" smtClean="0"/>
            </a:br>
            <a:endParaRPr lang="en-US" sz="2400" b="0" dirty="0"/>
          </a:p>
        </p:txBody>
      </p:sp>
    </p:spTree>
    <p:extLst>
      <p:ext uri="{BB962C8B-B14F-4D97-AF65-F5344CB8AC3E}">
        <p14:creationId xmlns:p14="http://schemas.microsoft.com/office/powerpoint/2010/main" val="1266777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82817" y="404664"/>
            <a:ext cx="8232775" cy="863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85000"/>
              </a:lnSpc>
              <a:spcBef>
                <a:spcPct val="0"/>
              </a:spcBef>
              <a:spcAft>
                <a:spcPct val="0"/>
              </a:spcAft>
              <a:defRPr sz="3000" b="1">
                <a:solidFill>
                  <a:schemeClr val="bg1"/>
                </a:solidFill>
                <a:latin typeface="+mn-lt"/>
                <a:ea typeface="+mj-ea"/>
                <a:cs typeface="Arial" pitchFamily="34" charset="0"/>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a:lstStyle>
          <a:p>
            <a:r>
              <a:rPr lang="en-US" dirty="0" smtClean="0">
                <a:solidFill>
                  <a:schemeClr val="bg2"/>
                </a:solidFill>
                <a:cs typeface="Arial" charset="0"/>
              </a:rPr>
              <a:t>Lease Accounting</a:t>
            </a:r>
            <a:endParaRPr lang="en-US" dirty="0">
              <a:solidFill>
                <a:schemeClr val="bg2"/>
              </a:solidFill>
              <a:cs typeface="Arial" charset="0"/>
            </a:endParaRPr>
          </a:p>
        </p:txBody>
      </p:sp>
    </p:spTree>
    <p:extLst>
      <p:ext uri="{BB962C8B-B14F-4D97-AF65-F5344CB8AC3E}">
        <p14:creationId xmlns:p14="http://schemas.microsoft.com/office/powerpoint/2010/main" val="2775129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p:txBody>
          <a:bodyPr/>
          <a:lstStyle/>
          <a:p>
            <a:r>
              <a:rPr lang="en-US" dirty="0" smtClean="0"/>
              <a:t>Leases in the PBE Space</a:t>
            </a:r>
            <a:endParaRPr lang="en-US" sz="2800" b="0" dirty="0"/>
          </a:p>
        </p:txBody>
      </p:sp>
      <p:sp>
        <p:nvSpPr>
          <p:cNvPr id="7" name="Content Placeholder 6"/>
          <p:cNvSpPr>
            <a:spLocks noGrp="1"/>
          </p:cNvSpPr>
          <p:nvPr>
            <p:ph idx="1"/>
          </p:nvPr>
        </p:nvSpPr>
        <p:spPr>
          <a:xfrm>
            <a:off x="609600" y="1384300"/>
            <a:ext cx="7696200" cy="4519613"/>
          </a:xfrm>
        </p:spPr>
        <p:txBody>
          <a:bodyPr/>
          <a:lstStyle/>
          <a:p>
            <a:pPr marL="356616" lvl="1">
              <a:spcBef>
                <a:spcPts val="500"/>
              </a:spcBef>
              <a:buSzPct val="70000"/>
            </a:pPr>
            <a:r>
              <a:rPr lang="en-GB" sz="2200" kern="1200" dirty="0" smtClean="0"/>
              <a:t>For-profit entities will be required to apply NZ IFRS 16 for periods beginning 1 January 2019</a:t>
            </a:r>
          </a:p>
          <a:p>
            <a:pPr marL="356616" lvl="1">
              <a:spcBef>
                <a:spcPts val="500"/>
              </a:spcBef>
              <a:buSzPct val="70000"/>
            </a:pPr>
            <a:r>
              <a:rPr lang="en-GB" sz="2200" dirty="0" smtClean="0"/>
              <a:t>PBEs currently apply PBE IPSAS 13 </a:t>
            </a:r>
            <a:r>
              <a:rPr lang="en-GB" sz="2200" i="1" dirty="0" smtClean="0"/>
              <a:t>Leases</a:t>
            </a:r>
            <a:r>
              <a:rPr lang="en-GB" sz="2200" dirty="0" smtClean="0"/>
              <a:t> (based on  NZ IAS 17)</a:t>
            </a:r>
          </a:p>
          <a:p>
            <a:pPr marL="713232" lvl="2">
              <a:spcBef>
                <a:spcPts val="500"/>
              </a:spcBef>
            </a:pPr>
            <a:r>
              <a:rPr lang="en-GB" sz="2000" kern="1200" dirty="0" smtClean="0"/>
              <a:t>Operating vs financing model for accounting for leases</a:t>
            </a:r>
          </a:p>
          <a:p>
            <a:pPr marL="713232" lvl="2">
              <a:spcBef>
                <a:spcPts val="500"/>
              </a:spcBef>
            </a:pPr>
            <a:r>
              <a:rPr lang="en-GB" sz="2000" kern="1200" dirty="0" smtClean="0"/>
              <a:t>Very different accounting outcomes based on bright-lines</a:t>
            </a:r>
          </a:p>
          <a:p>
            <a:pPr marL="356616" lvl="1">
              <a:spcBef>
                <a:spcPts val="500"/>
              </a:spcBef>
            </a:pPr>
            <a:r>
              <a:rPr lang="en-GB" sz="2200" dirty="0"/>
              <a:t>In Nov 2016, NZASB decided not to adopt NZ IFRS 16 into PBE </a:t>
            </a:r>
            <a:r>
              <a:rPr lang="en-GB" sz="2200" dirty="0" smtClean="0"/>
              <a:t>Standards</a:t>
            </a:r>
          </a:p>
          <a:p>
            <a:pPr marL="713232" lvl="2">
              <a:spcBef>
                <a:spcPts val="500"/>
              </a:spcBef>
            </a:pPr>
            <a:r>
              <a:rPr lang="en-GB" sz="2000" dirty="0" smtClean="0"/>
              <a:t>NZ IFRS 9 has been included in PBE standards to assist with the mixed group issue but NZ IFRS 16 wont be </a:t>
            </a:r>
          </a:p>
          <a:p>
            <a:pPr marL="713232" lvl="2">
              <a:spcBef>
                <a:spcPts val="500"/>
              </a:spcBef>
            </a:pPr>
            <a:r>
              <a:rPr lang="en-GB" sz="2000" dirty="0" smtClean="0"/>
              <a:t>NZASB will continue to monitor the situation at the IPSASB </a:t>
            </a:r>
            <a:endParaRPr lang="en-GB" dirty="0"/>
          </a:p>
          <a:p>
            <a:pPr marL="356616" lvl="1">
              <a:spcBef>
                <a:spcPts val="500"/>
              </a:spcBef>
              <a:buSzPct val="70000"/>
            </a:pPr>
            <a:endParaRPr lang="en-GB" sz="2400" kern="1200" dirty="0"/>
          </a:p>
          <a:p>
            <a:pPr marL="356616" lvl="1">
              <a:spcBef>
                <a:spcPts val="500"/>
              </a:spcBef>
            </a:pPr>
            <a:endParaRPr lang="en-GB" sz="2400" kern="1200" dirty="0" smtClean="0"/>
          </a:p>
        </p:txBody>
      </p:sp>
      <p:sp>
        <p:nvSpPr>
          <p:cNvPr id="4" name="Rectangle 3"/>
          <p:cNvSpPr/>
          <p:nvPr/>
        </p:nvSpPr>
        <p:spPr>
          <a:xfrm>
            <a:off x="742950" y="5465044"/>
            <a:ext cx="7658100" cy="499912"/>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algn="ctr"/>
            <a:r>
              <a:rPr lang="en-NZ" sz="2000" b="1" dirty="0" smtClean="0">
                <a:solidFill>
                  <a:srgbClr val="646464"/>
                </a:solidFill>
              </a:rPr>
              <a:t>For now, continue to use PBE IPSAS 13 but this will change!</a:t>
            </a:r>
            <a:endParaRPr lang="en-NZ" sz="2000" b="1" dirty="0">
              <a:solidFill>
                <a:srgbClr val="646464"/>
              </a:solidFill>
            </a:endParaRPr>
          </a:p>
        </p:txBody>
      </p:sp>
    </p:spTree>
    <p:extLst>
      <p:ext uri="{BB962C8B-B14F-4D97-AF65-F5344CB8AC3E}">
        <p14:creationId xmlns:p14="http://schemas.microsoft.com/office/powerpoint/2010/main" val="3511163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p:txBody>
          <a:bodyPr/>
          <a:lstStyle/>
          <a:p>
            <a:r>
              <a:rPr lang="en-US" dirty="0" smtClean="0"/>
              <a:t>Leases in the PBE Space</a:t>
            </a:r>
            <a:endParaRPr lang="en-US" sz="2800" b="0" dirty="0"/>
          </a:p>
        </p:txBody>
      </p:sp>
      <p:sp>
        <p:nvSpPr>
          <p:cNvPr id="7" name="Content Placeholder 6"/>
          <p:cNvSpPr>
            <a:spLocks noGrp="1"/>
          </p:cNvSpPr>
          <p:nvPr>
            <p:ph idx="1"/>
          </p:nvPr>
        </p:nvSpPr>
        <p:spPr>
          <a:xfrm>
            <a:off x="514350" y="1219200"/>
            <a:ext cx="8229600" cy="4519613"/>
          </a:xfrm>
        </p:spPr>
        <p:txBody>
          <a:bodyPr/>
          <a:lstStyle/>
          <a:p>
            <a:pPr marL="356616" lvl="1">
              <a:spcBef>
                <a:spcPts val="500"/>
              </a:spcBef>
            </a:pPr>
            <a:r>
              <a:rPr lang="en-GB" sz="2400" dirty="0" smtClean="0"/>
              <a:t>The IPSASB</a:t>
            </a:r>
            <a:r>
              <a:rPr lang="en-GB" sz="2400" baseline="30000" dirty="0" smtClean="0"/>
              <a:t>*</a:t>
            </a:r>
            <a:r>
              <a:rPr lang="en-GB" sz="2400" dirty="0" smtClean="0"/>
              <a:t> </a:t>
            </a:r>
            <a:r>
              <a:rPr lang="en-GB" sz="2400" dirty="0"/>
              <a:t>has a project to draft a new standard on leases</a:t>
            </a:r>
          </a:p>
          <a:p>
            <a:pPr marL="713232" lvl="2">
              <a:spcBef>
                <a:spcPts val="500"/>
              </a:spcBef>
            </a:pPr>
            <a:r>
              <a:rPr lang="en-GB" sz="2200" dirty="0"/>
              <a:t>Expected to issue an ED end of 2017, early 2018</a:t>
            </a:r>
          </a:p>
          <a:p>
            <a:pPr marL="356616" lvl="1">
              <a:spcBef>
                <a:spcPts val="500"/>
              </a:spcBef>
            </a:pPr>
            <a:r>
              <a:rPr lang="en-GB" sz="2400" dirty="0"/>
              <a:t>Discussions to date indicate the standard will be similar to IFRS </a:t>
            </a:r>
            <a:r>
              <a:rPr lang="en-GB" sz="2400" dirty="0" smtClean="0"/>
              <a:t>16, </a:t>
            </a:r>
            <a:r>
              <a:rPr lang="en-GB" sz="2400" dirty="0"/>
              <a:t>adapted for the public </a:t>
            </a:r>
            <a:r>
              <a:rPr lang="en-GB" sz="2400" dirty="0" smtClean="0"/>
              <a:t>sector</a:t>
            </a:r>
          </a:p>
          <a:p>
            <a:pPr marL="356616" lvl="1">
              <a:spcBef>
                <a:spcPts val="500"/>
              </a:spcBef>
            </a:pPr>
            <a:r>
              <a:rPr lang="en-GB" sz="2400" dirty="0" smtClean="0"/>
              <a:t>Lessee accounting is likely to be similar to NZ IFRS 16</a:t>
            </a:r>
          </a:p>
          <a:p>
            <a:pPr marL="356616" lvl="1">
              <a:spcBef>
                <a:spcPts val="500"/>
              </a:spcBef>
            </a:pPr>
            <a:r>
              <a:rPr lang="en-GB" sz="2400" dirty="0" smtClean="0"/>
              <a:t>However, lessor accounting is not expected to be aligned with NZ IFRS 16 – IPSASB preferred a symmetrical approach to lessee accounting</a:t>
            </a:r>
          </a:p>
          <a:p>
            <a:pPr marL="713232" lvl="2">
              <a:spcBef>
                <a:spcPts val="500"/>
              </a:spcBef>
            </a:pPr>
            <a:r>
              <a:rPr lang="en-GB" sz="2000" dirty="0" smtClean="0"/>
              <a:t>Control based model or residual asset approach?</a:t>
            </a:r>
          </a:p>
          <a:p>
            <a:pPr marL="713232" lvl="2">
              <a:spcBef>
                <a:spcPts val="500"/>
              </a:spcBef>
            </a:pPr>
            <a:r>
              <a:rPr lang="en-GB" sz="2000" dirty="0" smtClean="0"/>
              <a:t>NZASB</a:t>
            </a:r>
            <a:r>
              <a:rPr lang="en-GB" sz="2000" baseline="30000" dirty="0" smtClean="0"/>
              <a:t>**</a:t>
            </a:r>
            <a:r>
              <a:rPr lang="en-GB" sz="2000" dirty="0" smtClean="0"/>
              <a:t> will need to consider this further when developing its version of the IPSASB standard</a:t>
            </a:r>
          </a:p>
          <a:p>
            <a:pPr marL="356616" lvl="2" indent="0">
              <a:spcBef>
                <a:spcPts val="500"/>
              </a:spcBef>
              <a:buNone/>
            </a:pPr>
            <a:r>
              <a:rPr lang="en-GB" sz="1000" dirty="0" smtClean="0"/>
              <a:t>*IPSASB – International Public Sector Accounting Standards Board</a:t>
            </a:r>
          </a:p>
          <a:p>
            <a:pPr marL="356616" lvl="2" indent="0">
              <a:spcBef>
                <a:spcPts val="500"/>
              </a:spcBef>
              <a:buNone/>
            </a:pPr>
            <a:r>
              <a:rPr lang="en-GB" sz="1000" dirty="0" smtClean="0"/>
              <a:t>**NZASB – New Zealand Accounting Standards Board</a:t>
            </a:r>
            <a:endParaRPr lang="en-GB" sz="1000" dirty="0"/>
          </a:p>
          <a:p>
            <a:pPr marL="713232" lvl="2">
              <a:spcBef>
                <a:spcPts val="500"/>
              </a:spcBef>
            </a:pPr>
            <a:endParaRPr lang="en-GB" sz="2000" dirty="0" smtClean="0"/>
          </a:p>
          <a:p>
            <a:pPr marL="713232" lvl="3" indent="0">
              <a:spcBef>
                <a:spcPts val="500"/>
              </a:spcBef>
              <a:buNone/>
            </a:pPr>
            <a:endParaRPr lang="en-GB" dirty="0" smtClean="0"/>
          </a:p>
          <a:p>
            <a:pPr marL="1069848" lvl="3">
              <a:spcBef>
                <a:spcPts val="500"/>
              </a:spcBef>
            </a:pPr>
            <a:endParaRPr lang="en-GB" kern="1200" dirty="0" smtClean="0"/>
          </a:p>
          <a:p>
            <a:pPr marL="356616" lvl="1">
              <a:spcBef>
                <a:spcPts val="500"/>
              </a:spcBef>
            </a:pPr>
            <a:endParaRPr lang="en-GB" sz="2400" kern="1200" dirty="0" smtClean="0"/>
          </a:p>
          <a:p>
            <a:pPr marL="356616" lvl="1">
              <a:spcBef>
                <a:spcPts val="500"/>
              </a:spcBef>
              <a:buSzPct val="70000"/>
            </a:pPr>
            <a:endParaRPr lang="en-GB" sz="2400" kern="1200" dirty="0"/>
          </a:p>
          <a:p>
            <a:pPr marL="356616" lvl="1">
              <a:spcBef>
                <a:spcPts val="500"/>
              </a:spcBef>
            </a:pPr>
            <a:endParaRPr lang="en-GB" sz="2400" kern="1200" dirty="0" smtClean="0"/>
          </a:p>
        </p:txBody>
      </p:sp>
    </p:spTree>
    <p:extLst>
      <p:ext uri="{BB962C8B-B14F-4D97-AF65-F5344CB8AC3E}">
        <p14:creationId xmlns:p14="http://schemas.microsoft.com/office/powerpoint/2010/main" val="2516677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p:txBody>
          <a:bodyPr/>
          <a:lstStyle/>
          <a:p>
            <a:r>
              <a:rPr lang="en-US" dirty="0" smtClean="0"/>
              <a:t>Leases in the PBE Space</a:t>
            </a:r>
            <a:endParaRPr lang="en-US" sz="2800" b="0" dirty="0"/>
          </a:p>
        </p:txBody>
      </p:sp>
      <p:sp>
        <p:nvSpPr>
          <p:cNvPr id="7" name="Content Placeholder 6"/>
          <p:cNvSpPr>
            <a:spLocks noGrp="1"/>
          </p:cNvSpPr>
          <p:nvPr>
            <p:ph idx="1"/>
          </p:nvPr>
        </p:nvSpPr>
        <p:spPr>
          <a:xfrm>
            <a:off x="514350" y="1219200"/>
            <a:ext cx="8229600" cy="4519613"/>
          </a:xfrm>
        </p:spPr>
        <p:txBody>
          <a:bodyPr/>
          <a:lstStyle/>
          <a:p>
            <a:pPr marL="356616" lvl="1">
              <a:spcBef>
                <a:spcPts val="500"/>
              </a:spcBef>
            </a:pPr>
            <a:r>
              <a:rPr lang="en-GB" sz="2400" kern="1200" dirty="0" smtClean="0"/>
              <a:t>IPSASB considerations to date of specific public sector issues relate to p</a:t>
            </a:r>
            <a:r>
              <a:rPr lang="en-GB" sz="2400" dirty="0" smtClean="0"/>
              <a:t>eppercorn </a:t>
            </a:r>
            <a:r>
              <a:rPr lang="en-GB" sz="2400" dirty="0"/>
              <a:t>rentals (concessionary rentals)</a:t>
            </a:r>
          </a:p>
          <a:p>
            <a:pPr marL="713232" lvl="2">
              <a:spcBef>
                <a:spcPts val="500"/>
              </a:spcBef>
            </a:pPr>
            <a:r>
              <a:rPr lang="en-GB" sz="2000" dirty="0"/>
              <a:t>No guidance currently – PBE IPSAS 13 states lower of FV and </a:t>
            </a:r>
            <a:r>
              <a:rPr lang="en-GB" sz="2000" dirty="0" smtClean="0"/>
              <a:t>present </a:t>
            </a:r>
            <a:r>
              <a:rPr lang="en-GB" sz="2000" dirty="0"/>
              <a:t>value of </a:t>
            </a:r>
            <a:r>
              <a:rPr lang="en-GB" sz="2000" dirty="0" smtClean="0"/>
              <a:t>minimum </a:t>
            </a:r>
            <a:r>
              <a:rPr lang="en-GB" sz="2000" dirty="0"/>
              <a:t>lease </a:t>
            </a:r>
            <a:r>
              <a:rPr lang="en-GB" sz="2000" dirty="0" smtClean="0"/>
              <a:t>payments</a:t>
            </a:r>
          </a:p>
          <a:p>
            <a:pPr marL="1069848" lvl="3">
              <a:spcBef>
                <a:spcPts val="500"/>
              </a:spcBef>
            </a:pPr>
            <a:r>
              <a:rPr lang="en-GB" dirty="0" smtClean="0"/>
              <a:t>This is likely to lead to no recognition if lease payments are for example $1</a:t>
            </a:r>
            <a:endParaRPr lang="en-GB" dirty="0"/>
          </a:p>
          <a:p>
            <a:pPr marL="713232" lvl="2">
              <a:spcBef>
                <a:spcPts val="500"/>
              </a:spcBef>
            </a:pPr>
            <a:r>
              <a:rPr lang="en-GB" sz="2000" i="1" dirty="0"/>
              <a:t>Proposals</a:t>
            </a:r>
            <a:r>
              <a:rPr lang="en-GB" sz="2000" dirty="0"/>
              <a:t> - Measure concessionary lease at fair value and subsidised portion accounted for similar to concessionary </a:t>
            </a:r>
            <a:r>
              <a:rPr lang="en-GB" sz="2000" dirty="0" smtClean="0"/>
              <a:t>loan</a:t>
            </a:r>
          </a:p>
          <a:p>
            <a:pPr marL="1069848" lvl="3">
              <a:spcBef>
                <a:spcPts val="500"/>
              </a:spcBef>
            </a:pPr>
            <a:r>
              <a:rPr lang="en-GB" dirty="0" smtClean="0"/>
              <a:t>IPSAS 23 – non-exchange revenue – revenue or deferred revenue if conditions attached.</a:t>
            </a:r>
            <a:endParaRPr lang="en-GB" dirty="0"/>
          </a:p>
          <a:p>
            <a:pPr marL="1069848" lvl="3">
              <a:spcBef>
                <a:spcPts val="500"/>
              </a:spcBef>
            </a:pPr>
            <a:endParaRPr lang="en-GB" dirty="0" smtClean="0"/>
          </a:p>
          <a:p>
            <a:pPr marL="1069848" lvl="3">
              <a:spcBef>
                <a:spcPts val="500"/>
              </a:spcBef>
            </a:pPr>
            <a:endParaRPr lang="en-GB" kern="1200" dirty="0" smtClean="0"/>
          </a:p>
          <a:p>
            <a:pPr marL="356616" lvl="1">
              <a:spcBef>
                <a:spcPts val="500"/>
              </a:spcBef>
            </a:pPr>
            <a:endParaRPr lang="en-GB" sz="2400" kern="1200" dirty="0" smtClean="0"/>
          </a:p>
          <a:p>
            <a:pPr marL="356616" lvl="1">
              <a:spcBef>
                <a:spcPts val="500"/>
              </a:spcBef>
              <a:buSzPct val="70000"/>
            </a:pPr>
            <a:endParaRPr lang="en-GB" sz="2400" kern="1200" dirty="0"/>
          </a:p>
          <a:p>
            <a:pPr marL="356616" lvl="1">
              <a:spcBef>
                <a:spcPts val="500"/>
              </a:spcBef>
            </a:pPr>
            <a:endParaRPr lang="en-GB" sz="2400" kern="1200" dirty="0" smtClean="0"/>
          </a:p>
        </p:txBody>
      </p:sp>
      <p:sp>
        <p:nvSpPr>
          <p:cNvPr id="4" name="Rectangle 3"/>
          <p:cNvSpPr/>
          <p:nvPr/>
        </p:nvSpPr>
        <p:spPr>
          <a:xfrm>
            <a:off x="744537" y="4800600"/>
            <a:ext cx="7658100" cy="739813"/>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algn="ctr"/>
            <a:r>
              <a:rPr lang="en-NZ" sz="2000" b="1" dirty="0" smtClean="0">
                <a:solidFill>
                  <a:srgbClr val="646464"/>
                </a:solidFill>
              </a:rPr>
              <a:t>Todays discussion focusses on </a:t>
            </a:r>
            <a:r>
              <a:rPr lang="en-NZ" sz="2000" b="1" i="1" dirty="0" smtClean="0">
                <a:solidFill>
                  <a:srgbClr val="646464"/>
                </a:solidFill>
              </a:rPr>
              <a:t>lessee</a:t>
            </a:r>
            <a:r>
              <a:rPr lang="en-NZ" sz="2000" b="1" dirty="0" smtClean="0">
                <a:solidFill>
                  <a:srgbClr val="646464"/>
                </a:solidFill>
              </a:rPr>
              <a:t> accounting and the NZ IFRS 16 requirements as a starting point</a:t>
            </a:r>
            <a:endParaRPr lang="en-NZ" sz="2000" b="1" dirty="0">
              <a:solidFill>
                <a:srgbClr val="646464"/>
              </a:solidFill>
            </a:endParaRPr>
          </a:p>
        </p:txBody>
      </p:sp>
    </p:spTree>
    <p:extLst>
      <p:ext uri="{BB962C8B-B14F-4D97-AF65-F5344CB8AC3E}">
        <p14:creationId xmlns:p14="http://schemas.microsoft.com/office/powerpoint/2010/main" val="2746808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451427" y="200025"/>
            <a:ext cx="8470900" cy="863600"/>
          </a:xfrm>
        </p:spPr>
        <p:txBody>
          <a:bodyPr/>
          <a:lstStyle/>
          <a:p>
            <a:pPr>
              <a:lnSpc>
                <a:spcPct val="82000"/>
              </a:lnSpc>
            </a:pPr>
            <a:r>
              <a:rPr lang="en-US" dirty="0" smtClean="0"/>
              <a:t>NZ IFRS </a:t>
            </a:r>
            <a:r>
              <a:rPr lang="en-US" dirty="0"/>
              <a:t>16 Leases</a:t>
            </a:r>
            <a:r>
              <a:rPr lang="en-GB" dirty="0"/>
              <a:t/>
            </a:r>
            <a:br>
              <a:rPr lang="en-GB" dirty="0"/>
            </a:br>
            <a:endParaRPr lang="en-US" sz="2000" dirty="0">
              <a:latin typeface="Arial" charset="0"/>
            </a:endParaRPr>
          </a:p>
        </p:txBody>
      </p:sp>
      <p:sp>
        <p:nvSpPr>
          <p:cNvPr id="2" name="Rectangle 1"/>
          <p:cNvSpPr/>
          <p:nvPr/>
        </p:nvSpPr>
        <p:spPr>
          <a:xfrm>
            <a:off x="3656906" y="3657599"/>
            <a:ext cx="5029894" cy="533401"/>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nchorCtr="0"/>
          <a:lstStyle/>
          <a:p>
            <a:pPr algn="ctr"/>
            <a:r>
              <a:rPr lang="en-NZ" sz="2000" dirty="0" smtClean="0">
                <a:solidFill>
                  <a:srgbClr val="FFFFFF"/>
                </a:solidFill>
              </a:rPr>
              <a:t>There is an </a:t>
            </a:r>
            <a:r>
              <a:rPr lang="en-NZ" sz="2000" b="1" dirty="0" smtClean="0">
                <a:solidFill>
                  <a:srgbClr val="FFFFFF"/>
                </a:solidFill>
              </a:rPr>
              <a:t>identified</a:t>
            </a:r>
            <a:r>
              <a:rPr lang="en-NZ" sz="2000" dirty="0" smtClean="0">
                <a:solidFill>
                  <a:srgbClr val="FFFFFF"/>
                </a:solidFill>
              </a:rPr>
              <a:t> asset</a:t>
            </a:r>
            <a:endParaRPr lang="en-NZ" sz="2000" dirty="0">
              <a:solidFill>
                <a:srgbClr val="FFFFFF"/>
              </a:solidFill>
            </a:endParaRPr>
          </a:p>
        </p:txBody>
      </p:sp>
      <p:sp>
        <p:nvSpPr>
          <p:cNvPr id="10" name="Rectangle 9"/>
          <p:cNvSpPr/>
          <p:nvPr/>
        </p:nvSpPr>
        <p:spPr>
          <a:xfrm>
            <a:off x="3591126" y="5105400"/>
            <a:ext cx="5095674" cy="1066799"/>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nchorCtr="0"/>
          <a:lstStyle/>
          <a:p>
            <a:pPr algn="ctr"/>
            <a:r>
              <a:rPr lang="en-NZ" sz="2000" dirty="0">
                <a:solidFill>
                  <a:srgbClr val="FFFFFF"/>
                </a:solidFill>
              </a:rPr>
              <a:t>The contract conveys the </a:t>
            </a:r>
            <a:r>
              <a:rPr lang="en-NZ" sz="2000" b="1" dirty="0">
                <a:solidFill>
                  <a:srgbClr val="FFFFFF"/>
                </a:solidFill>
              </a:rPr>
              <a:t>right to control the use</a:t>
            </a:r>
            <a:r>
              <a:rPr lang="en-NZ" sz="2000" dirty="0">
                <a:solidFill>
                  <a:srgbClr val="FFFFFF"/>
                </a:solidFill>
              </a:rPr>
              <a:t> of the identified asset for a period of time in exchange for consideration</a:t>
            </a:r>
          </a:p>
        </p:txBody>
      </p:sp>
      <p:sp>
        <p:nvSpPr>
          <p:cNvPr id="3" name="Plus 2"/>
          <p:cNvSpPr/>
          <p:nvPr/>
        </p:nvSpPr>
        <p:spPr>
          <a:xfrm>
            <a:off x="5859979" y="4267200"/>
            <a:ext cx="914400" cy="838200"/>
          </a:xfrm>
          <a:prstGeom prst="mathPlus">
            <a:avLst/>
          </a:prstGeom>
          <a:ln>
            <a:noFill/>
          </a:ln>
        </p:spPr>
        <p:style>
          <a:lnRef idx="2">
            <a:schemeClr val="accent4"/>
          </a:lnRef>
          <a:fillRef idx="1">
            <a:schemeClr val="lt1"/>
          </a:fillRef>
          <a:effectRef idx="0">
            <a:schemeClr val="accent4"/>
          </a:effectRef>
          <a:fontRef idx="minor">
            <a:schemeClr val="dk1"/>
          </a:fontRef>
        </p:style>
        <p:txBody>
          <a:bodyPr rtlCol="0" anchor="t" anchorCtr="0"/>
          <a:lstStyle/>
          <a:p>
            <a:pPr algn="ctr"/>
            <a:endParaRPr lang="en-NZ" sz="1200" dirty="0">
              <a:solidFill>
                <a:srgbClr val="000000"/>
              </a:solidFill>
            </a:endParaRPr>
          </a:p>
        </p:txBody>
      </p:sp>
      <p:sp>
        <p:nvSpPr>
          <p:cNvPr id="4" name="Rectangle 3"/>
          <p:cNvSpPr/>
          <p:nvPr/>
        </p:nvSpPr>
        <p:spPr>
          <a:xfrm>
            <a:off x="457200" y="4267200"/>
            <a:ext cx="1546961" cy="838200"/>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algn="ctr"/>
            <a:r>
              <a:rPr lang="en-NZ" sz="2000" b="1" dirty="0" smtClean="0">
                <a:solidFill>
                  <a:srgbClr val="646464"/>
                </a:solidFill>
              </a:rPr>
              <a:t>What is a Lease</a:t>
            </a:r>
            <a:endParaRPr lang="en-NZ" sz="2000" b="1" dirty="0">
              <a:solidFill>
                <a:srgbClr val="646464"/>
              </a:solidFill>
            </a:endParaRPr>
          </a:p>
        </p:txBody>
      </p:sp>
      <p:sp>
        <p:nvSpPr>
          <p:cNvPr id="5" name="Right Arrow 4"/>
          <p:cNvSpPr/>
          <p:nvPr/>
        </p:nvSpPr>
        <p:spPr>
          <a:xfrm>
            <a:off x="2421545" y="4343400"/>
            <a:ext cx="1146000" cy="685800"/>
          </a:xfrm>
          <a:prstGeom prst="rightArrow">
            <a:avLst/>
          </a:prstGeom>
          <a:ln>
            <a:noFill/>
          </a:ln>
        </p:spPr>
        <p:style>
          <a:lnRef idx="2">
            <a:schemeClr val="accent4"/>
          </a:lnRef>
          <a:fillRef idx="1">
            <a:schemeClr val="lt1"/>
          </a:fillRef>
          <a:effectRef idx="0">
            <a:schemeClr val="accent4"/>
          </a:effectRef>
          <a:fontRef idx="minor">
            <a:schemeClr val="dk1"/>
          </a:fontRef>
        </p:style>
        <p:txBody>
          <a:bodyPr rtlCol="0" anchor="t" anchorCtr="0"/>
          <a:lstStyle/>
          <a:p>
            <a:pPr algn="ctr"/>
            <a:endParaRPr lang="en-NZ" sz="1200" dirty="0">
              <a:solidFill>
                <a:srgbClr val="000000"/>
              </a:solidFill>
            </a:endParaRPr>
          </a:p>
        </p:txBody>
      </p:sp>
      <p:grpSp>
        <p:nvGrpSpPr>
          <p:cNvPr id="7" name="Group 6"/>
          <p:cNvGrpSpPr/>
          <p:nvPr/>
        </p:nvGrpSpPr>
        <p:grpSpPr>
          <a:xfrm>
            <a:off x="457200" y="1365377"/>
            <a:ext cx="8382000" cy="1530223"/>
            <a:chOff x="457200" y="1212977"/>
            <a:chExt cx="8382000" cy="1530223"/>
          </a:xfrm>
        </p:grpSpPr>
        <p:sp>
          <p:nvSpPr>
            <p:cNvPr id="9" name="Rectangle 8"/>
            <p:cNvSpPr/>
            <p:nvPr/>
          </p:nvSpPr>
          <p:spPr>
            <a:xfrm>
              <a:off x="457200" y="1239139"/>
              <a:ext cx="1981200" cy="1504061"/>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algn="ctr"/>
              <a:r>
                <a:rPr lang="en-NZ" sz="2000" b="1" dirty="0" smtClean="0">
                  <a:solidFill>
                    <a:srgbClr val="646464"/>
                  </a:solidFill>
                </a:rPr>
                <a:t>Key changes primarily affecting lessees</a:t>
              </a:r>
              <a:endParaRPr lang="en-NZ" sz="2000" b="1" dirty="0">
                <a:solidFill>
                  <a:srgbClr val="646464"/>
                </a:solidFill>
              </a:endParaRPr>
            </a:p>
          </p:txBody>
        </p:sp>
        <p:sp>
          <p:nvSpPr>
            <p:cNvPr id="11" name="Rectangle 10"/>
            <p:cNvSpPr/>
            <p:nvPr/>
          </p:nvSpPr>
          <p:spPr>
            <a:xfrm>
              <a:off x="3217747" y="1212977"/>
              <a:ext cx="5621453" cy="688848"/>
            </a:xfrm>
            <a:prstGeom prst="rect">
              <a:avLst/>
            </a:prstGeom>
            <a:no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nchorCtr="0"/>
            <a:lstStyle/>
            <a:p>
              <a:pPr algn="ctr"/>
              <a:r>
                <a:rPr lang="en-NZ" sz="2000" dirty="0" smtClean="0">
                  <a:solidFill>
                    <a:schemeClr val="tx1"/>
                  </a:solidFill>
                </a:rPr>
                <a:t>Recognise assets and liabilities for most leases </a:t>
              </a:r>
              <a:endParaRPr lang="en-NZ" sz="2000" dirty="0">
                <a:solidFill>
                  <a:schemeClr val="tx1"/>
                </a:solidFill>
              </a:endParaRPr>
            </a:p>
          </p:txBody>
        </p:sp>
        <p:sp>
          <p:nvSpPr>
            <p:cNvPr id="12" name="Rectangle 11"/>
            <p:cNvSpPr/>
            <p:nvPr/>
          </p:nvSpPr>
          <p:spPr>
            <a:xfrm>
              <a:off x="3217747" y="2072386"/>
              <a:ext cx="5621453" cy="670814"/>
            </a:xfrm>
            <a:prstGeom prst="rect">
              <a:avLst/>
            </a:prstGeom>
            <a:noFill/>
            <a:ln>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nchorCtr="0"/>
            <a:lstStyle/>
            <a:p>
              <a:pPr algn="ctr"/>
              <a:r>
                <a:rPr lang="en-NZ" sz="2000" dirty="0" smtClean="0">
                  <a:solidFill>
                    <a:schemeClr val="tx1"/>
                  </a:solidFill>
                </a:rPr>
                <a:t>New presentation and disclosures</a:t>
              </a:r>
              <a:endParaRPr lang="en-NZ" sz="2000" dirty="0">
                <a:solidFill>
                  <a:schemeClr val="tx1"/>
                </a:solidFill>
              </a:endParaRPr>
            </a:p>
          </p:txBody>
        </p:sp>
        <p:sp>
          <p:nvSpPr>
            <p:cNvPr id="6" name="Right Arrow 5"/>
            <p:cNvSpPr/>
            <p:nvPr/>
          </p:nvSpPr>
          <p:spPr>
            <a:xfrm>
              <a:off x="2590800" y="1725930"/>
              <a:ext cx="474547" cy="419100"/>
            </a:xfrm>
            <a:prstGeom prst="rightArrow">
              <a:avLst/>
            </a:prstGeom>
            <a:solidFill>
              <a:schemeClr val="bg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NZ" sz="1200" dirty="0">
                <a:solidFill>
                  <a:schemeClr val="tx1"/>
                </a:solidFill>
              </a:endParaRPr>
            </a:p>
          </p:txBody>
        </p:sp>
      </p:grpSp>
      <p:sp>
        <p:nvSpPr>
          <p:cNvPr id="13" name="TextBox 12"/>
          <p:cNvSpPr txBox="1"/>
          <p:nvPr/>
        </p:nvSpPr>
        <p:spPr>
          <a:xfrm>
            <a:off x="304800" y="1219200"/>
            <a:ext cx="8763000" cy="1908175"/>
          </a:xfrm>
          <a:prstGeom prst="rect">
            <a:avLst/>
          </a:prstGeom>
          <a:noFill/>
          <a:ln>
            <a:solidFill>
              <a:schemeClr val="tx1"/>
            </a:solidFill>
          </a:ln>
        </p:spPr>
        <p:txBody>
          <a:bodyPr wrap="square" lIns="0" tIns="36576" rIns="0" bIns="0" rtlCol="0">
            <a:spAutoFit/>
          </a:bodyPr>
          <a:lstStyle/>
          <a:p>
            <a:pPr marL="356616" indent="-356616">
              <a:lnSpc>
                <a:spcPct val="85000"/>
              </a:lnSpc>
              <a:spcAft>
                <a:spcPts val="600"/>
              </a:spcAft>
              <a:buClr>
                <a:schemeClr val="accent2"/>
              </a:buClr>
              <a:buSzPct val="70000"/>
              <a:buFont typeface="Arial" pitchFamily="34" charset="0"/>
              <a:buChar char="►"/>
            </a:pPr>
            <a:endParaRPr lang="en-NZ" sz="1200" dirty="0" smtClean="0">
              <a:solidFill>
                <a:schemeClr val="bg1"/>
              </a:solidFill>
            </a:endParaRPr>
          </a:p>
        </p:txBody>
      </p:sp>
    </p:spTree>
    <p:extLst>
      <p:ext uri="{BB962C8B-B14F-4D97-AF65-F5344CB8AC3E}">
        <p14:creationId xmlns:p14="http://schemas.microsoft.com/office/powerpoint/2010/main" val="2482847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59743" y="1575875"/>
            <a:ext cx="8229600" cy="3111621"/>
          </a:xfrm>
          <a:prstGeom prst="rect">
            <a:avLst/>
          </a:prstGeom>
          <a:noFill/>
        </p:spPr>
        <p:txBody>
          <a:bodyPr wrap="square" lIns="0" tIns="36576" rIns="0" bIns="0" rtlCol="0">
            <a:spAutoFit/>
          </a:bodyPr>
          <a:lstStyle/>
          <a:p>
            <a:pPr marL="356616" lvl="1" indent="-357188">
              <a:lnSpc>
                <a:spcPct val="95000"/>
              </a:lnSpc>
              <a:spcBef>
                <a:spcPts val="500"/>
              </a:spcBef>
              <a:buClr>
                <a:srgbClr val="FFD200"/>
              </a:buClr>
              <a:buSzPct val="75000"/>
              <a:buFont typeface="Arial" charset="0"/>
              <a:buChar char="►"/>
            </a:pPr>
            <a:r>
              <a:rPr lang="en-GB" sz="2400" dirty="0" smtClean="0">
                <a:solidFill>
                  <a:srgbClr val="646464"/>
                </a:solidFill>
              </a:rPr>
              <a:t>The new standard applies to leases of all assets except: </a:t>
            </a:r>
            <a:r>
              <a:rPr lang="en-GB" sz="2000" dirty="0" smtClean="0">
                <a:solidFill>
                  <a:srgbClr val="646464"/>
                </a:solidFill>
              </a:rPr>
              <a:t> </a:t>
            </a:r>
          </a:p>
          <a:p>
            <a:pPr marL="713232" lvl="2" indent="-357188">
              <a:lnSpc>
                <a:spcPct val="95000"/>
              </a:lnSpc>
              <a:spcBef>
                <a:spcPts val="500"/>
              </a:spcBef>
              <a:buClr>
                <a:srgbClr val="FFD200"/>
              </a:buClr>
              <a:buSzPct val="75000"/>
              <a:buFont typeface="Arial" charset="0"/>
              <a:buChar char="►"/>
            </a:pPr>
            <a:r>
              <a:rPr lang="en-GB" sz="2000" dirty="0" smtClean="0">
                <a:solidFill>
                  <a:srgbClr val="646464"/>
                </a:solidFill>
              </a:rPr>
              <a:t>Leases to explore for or use non-regenerative resources </a:t>
            </a:r>
          </a:p>
          <a:p>
            <a:pPr marL="713232" lvl="2" indent="-357188">
              <a:lnSpc>
                <a:spcPct val="95000"/>
              </a:lnSpc>
              <a:spcBef>
                <a:spcPts val="500"/>
              </a:spcBef>
              <a:buClr>
                <a:srgbClr val="FFD200"/>
              </a:buClr>
              <a:buSzPct val="75000"/>
              <a:buFont typeface="Arial" charset="0"/>
              <a:buChar char="►"/>
            </a:pPr>
            <a:r>
              <a:rPr lang="en-GB" sz="2000" dirty="0" smtClean="0">
                <a:solidFill>
                  <a:srgbClr val="646464"/>
                </a:solidFill>
              </a:rPr>
              <a:t>Leases of biological assets </a:t>
            </a:r>
          </a:p>
          <a:p>
            <a:pPr marL="713232" lvl="2" indent="-357188">
              <a:lnSpc>
                <a:spcPct val="95000"/>
              </a:lnSpc>
              <a:spcBef>
                <a:spcPts val="500"/>
              </a:spcBef>
              <a:buClr>
                <a:srgbClr val="FFD200"/>
              </a:buClr>
              <a:buSzPct val="75000"/>
              <a:buFont typeface="Arial" charset="0"/>
              <a:buChar char="►"/>
            </a:pPr>
            <a:r>
              <a:rPr lang="en-GB" sz="2000" dirty="0" smtClean="0">
                <a:solidFill>
                  <a:srgbClr val="646464"/>
                </a:solidFill>
              </a:rPr>
              <a:t>Service concession arrangements</a:t>
            </a:r>
          </a:p>
          <a:p>
            <a:pPr marL="713232" lvl="2" indent="-357188">
              <a:lnSpc>
                <a:spcPct val="95000"/>
              </a:lnSpc>
              <a:spcBef>
                <a:spcPts val="500"/>
              </a:spcBef>
              <a:buClr>
                <a:srgbClr val="FFD200"/>
              </a:buClr>
              <a:buSzPct val="75000"/>
              <a:buFont typeface="Arial" charset="0"/>
              <a:buChar char="►"/>
            </a:pPr>
            <a:r>
              <a:rPr lang="en-GB" sz="2000" dirty="0">
                <a:solidFill>
                  <a:srgbClr val="646464"/>
                </a:solidFill>
              </a:rPr>
              <a:t>Licences of intellectual </a:t>
            </a:r>
            <a:r>
              <a:rPr lang="en-GB" sz="2000" dirty="0" smtClean="0">
                <a:solidFill>
                  <a:srgbClr val="646464"/>
                </a:solidFill>
              </a:rPr>
              <a:t>property granted by a lessor</a:t>
            </a:r>
          </a:p>
          <a:p>
            <a:pPr marL="713232" lvl="2" indent="-357188">
              <a:lnSpc>
                <a:spcPct val="95000"/>
              </a:lnSpc>
              <a:spcBef>
                <a:spcPts val="500"/>
              </a:spcBef>
              <a:buClr>
                <a:srgbClr val="FFD200"/>
              </a:buClr>
              <a:buSzPct val="75000"/>
              <a:buFont typeface="Arial" charset="0"/>
              <a:buChar char="►"/>
            </a:pPr>
            <a:r>
              <a:rPr lang="en-GB" sz="2000" dirty="0" smtClean="0">
                <a:solidFill>
                  <a:srgbClr val="646464"/>
                </a:solidFill>
              </a:rPr>
              <a:t>Rights held by a lessee under certain licensing agreements (e.g., films)</a:t>
            </a:r>
          </a:p>
          <a:p>
            <a:pPr marL="256032" lvl="1" indent="-357188">
              <a:lnSpc>
                <a:spcPct val="95000"/>
              </a:lnSpc>
              <a:spcBef>
                <a:spcPts val="500"/>
              </a:spcBef>
              <a:buClr>
                <a:srgbClr val="FFD200"/>
              </a:buClr>
              <a:buSzPct val="75000"/>
              <a:buFont typeface="Arial" charset="0"/>
              <a:buChar char="►"/>
            </a:pPr>
            <a:r>
              <a:rPr lang="en-GB" sz="2000" dirty="0" smtClean="0">
                <a:solidFill>
                  <a:srgbClr val="646464"/>
                </a:solidFill>
              </a:rPr>
              <a:t>Some exemptions apply regarding “low value” items and short-term leases</a:t>
            </a:r>
          </a:p>
        </p:txBody>
      </p:sp>
      <p:sp>
        <p:nvSpPr>
          <p:cNvPr id="17410" name="Rectangle 4"/>
          <p:cNvSpPr>
            <a:spLocks noGrp="1" noChangeArrowheads="1"/>
          </p:cNvSpPr>
          <p:nvPr>
            <p:ph type="title"/>
          </p:nvPr>
        </p:nvSpPr>
        <p:spPr>
          <a:xfrm>
            <a:off x="451427" y="200025"/>
            <a:ext cx="8470900" cy="863600"/>
          </a:xfrm>
        </p:spPr>
        <p:txBody>
          <a:bodyPr/>
          <a:lstStyle/>
          <a:p>
            <a:pPr>
              <a:lnSpc>
                <a:spcPct val="82000"/>
              </a:lnSpc>
            </a:pPr>
            <a:r>
              <a:rPr lang="en-US" dirty="0" smtClean="0">
                <a:solidFill>
                  <a:srgbClr val="646464"/>
                </a:solidFill>
              </a:rPr>
              <a:t>IFRS 16 </a:t>
            </a:r>
            <a:r>
              <a:rPr lang="en-US" i="1" dirty="0" smtClean="0">
                <a:solidFill>
                  <a:srgbClr val="646464"/>
                </a:solidFill>
              </a:rPr>
              <a:t>Leases</a:t>
            </a:r>
            <a:r>
              <a:rPr lang="en-US" dirty="0" smtClean="0">
                <a:solidFill>
                  <a:srgbClr val="646464"/>
                </a:solidFill>
              </a:rPr>
              <a:t/>
            </a:r>
            <a:br>
              <a:rPr lang="en-US" dirty="0" smtClean="0">
                <a:solidFill>
                  <a:srgbClr val="646464"/>
                </a:solidFill>
              </a:rPr>
            </a:br>
            <a:r>
              <a:rPr lang="en-US" sz="2400" b="0" dirty="0" smtClean="0">
                <a:solidFill>
                  <a:srgbClr val="646464"/>
                </a:solidFill>
              </a:rPr>
              <a:t>Scope and definition of a lease</a:t>
            </a:r>
            <a:r>
              <a:rPr lang="en-GB" dirty="0"/>
              <a:t/>
            </a:r>
            <a:br>
              <a:rPr lang="en-GB" dirty="0"/>
            </a:br>
            <a:endParaRPr lang="en-US" sz="2000" dirty="0">
              <a:latin typeface="Arial" charset="0"/>
            </a:endParaRPr>
          </a:p>
        </p:txBody>
      </p:sp>
      <p:sp>
        <p:nvSpPr>
          <p:cNvPr id="2" name="Footer Placeholder 1"/>
          <p:cNvSpPr>
            <a:spLocks noGrp="1"/>
          </p:cNvSpPr>
          <p:nvPr>
            <p:ph type="ftr" sz="quarter" idx="11"/>
          </p:nvPr>
        </p:nvSpPr>
        <p:spPr/>
        <p:txBody>
          <a:bodyPr/>
          <a:lstStyle/>
          <a:p>
            <a:r>
              <a:rPr lang="en-GB" dirty="0" smtClean="0"/>
              <a:t>Overview of IFRS 16 </a:t>
            </a:r>
            <a:r>
              <a:rPr lang="en-GB" i="1" dirty="0" smtClean="0"/>
              <a:t>Leases</a:t>
            </a:r>
            <a:endParaRPr lang="en-GB" i="1" dirty="0"/>
          </a:p>
        </p:txBody>
      </p:sp>
      <p:sp>
        <p:nvSpPr>
          <p:cNvPr id="4" name="Date Placeholder 3"/>
          <p:cNvSpPr>
            <a:spLocks noGrp="1"/>
          </p:cNvSpPr>
          <p:nvPr>
            <p:ph type="dt" sz="half" idx="10"/>
          </p:nvPr>
        </p:nvSpPr>
        <p:spPr/>
        <p:txBody>
          <a:bodyPr/>
          <a:lstStyle/>
          <a:p>
            <a:r>
              <a:rPr lang="en-US" dirty="0" smtClean="0"/>
              <a:t>January 2016</a:t>
            </a:r>
            <a:endParaRPr lang="en-US" dirty="0"/>
          </a:p>
        </p:txBody>
      </p:sp>
    </p:spTree>
    <p:custDataLst>
      <p:tags r:id="rId1"/>
    </p:custDataLst>
    <p:extLst>
      <p:ext uri="{BB962C8B-B14F-4D97-AF65-F5344CB8AC3E}">
        <p14:creationId xmlns:p14="http://schemas.microsoft.com/office/powerpoint/2010/main" val="8336007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Y light projection">
  <a:themeElements>
    <a:clrScheme name="EY light projection">
      <a:dk1>
        <a:srgbClr val="000000"/>
      </a:dk1>
      <a:lt1>
        <a:srgbClr val="646464"/>
      </a:lt1>
      <a:dk2>
        <a:srgbClr val="FFFFFF"/>
      </a:dk2>
      <a:lt2>
        <a:srgbClr val="646464"/>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EY dark print">
  <a:themeElements>
    <a:clrScheme name="EY dark print">
      <a:dk1>
        <a:srgbClr val="FFFFFF"/>
      </a:dk1>
      <a:lt1>
        <a:srgbClr val="FFFFFF"/>
      </a:lt1>
      <a:dk2>
        <a:srgbClr val="333333"/>
      </a:dk2>
      <a:lt2>
        <a:srgbClr val="FFE60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EY dark projection">
  <a:themeElements>
    <a:clrScheme name="EY dark projection">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baseline="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8_White background - Onscreen">
  <a:themeElements>
    <a:clrScheme name="EY White">
      <a:dk1>
        <a:srgbClr val="333333"/>
      </a:dk1>
      <a:lt1>
        <a:srgbClr val="808080"/>
      </a:lt1>
      <a:dk2>
        <a:srgbClr val="FFFFFF"/>
      </a:dk2>
      <a:lt2>
        <a:srgbClr val="808080"/>
      </a:lt2>
      <a:accent1>
        <a:srgbClr val="808080"/>
      </a:accent1>
      <a:accent2>
        <a:srgbClr val="FFD200"/>
      </a:accent2>
      <a:accent3>
        <a:srgbClr val="999999"/>
      </a:accent3>
      <a:accent4>
        <a:srgbClr val="FFFFFF"/>
      </a:accent4>
      <a:accent5>
        <a:srgbClr val="00A3AE"/>
      </a:accent5>
      <a:accent6>
        <a:srgbClr val="C0C0C0"/>
      </a:accent6>
      <a:hlink>
        <a:srgbClr val="2C973E"/>
      </a:hlink>
      <a:folHlink>
        <a:srgbClr val="91278F"/>
      </a:folHlink>
    </a:clrScheme>
    <a:fontScheme name="EY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lIns="72000" tIns="72000" rIns="72000" bIns="72000" rtlCol="0" anchor="ctr"/>
      <a:lstStyle>
        <a:defPPr algn="ctr">
          <a:defRPr dirty="0" err="1">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EY_regular_presentation">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7.xml><?xml version="1.0" encoding="utf-8"?>
<a:theme xmlns:a="http://schemas.openxmlformats.org/drawingml/2006/main" name="2_White background - Onscreen">
  <a:themeElements>
    <a:clrScheme name="EY White">
      <a:dk1>
        <a:srgbClr val="333333"/>
      </a:dk1>
      <a:lt1>
        <a:srgbClr val="808080"/>
      </a:lt1>
      <a:dk2>
        <a:srgbClr val="FFFFFF"/>
      </a:dk2>
      <a:lt2>
        <a:srgbClr val="808080"/>
      </a:lt2>
      <a:accent1>
        <a:srgbClr val="808080"/>
      </a:accent1>
      <a:accent2>
        <a:srgbClr val="FFD200"/>
      </a:accent2>
      <a:accent3>
        <a:srgbClr val="999999"/>
      </a:accent3>
      <a:accent4>
        <a:srgbClr val="FFFFFF"/>
      </a:accent4>
      <a:accent5>
        <a:srgbClr val="00A3AE"/>
      </a:accent5>
      <a:accent6>
        <a:srgbClr val="C0C0C0"/>
      </a:accent6>
      <a:hlink>
        <a:srgbClr val="2C973E"/>
      </a:hlink>
      <a:folHlink>
        <a:srgbClr val="91278F"/>
      </a:folHlink>
    </a:clrScheme>
    <a:fontScheme name="EY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lIns="72000" tIns="72000" rIns="72000" bIns="72000" rtlCol="0" anchor="ctr"/>
      <a:lstStyle>
        <a:defPPr algn="ctr">
          <a:defRPr dirty="0" err="1">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1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9.xml><?xml version="1.0" encoding="utf-8"?>
<a:theme xmlns:a="http://schemas.openxmlformats.org/drawingml/2006/main" name="1_EY_regular_presentation">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DC4691BF00A443899034738234036697" version="1.0.0">
  <systemFields>
    <field name="Objective-Id">
      <value order="0">A1131664</value>
    </field>
    <field name="Objective-Title">
      <value order="0">2017 CAM Workshop 5 - Ernst &amp; Young Impact of new Lease standards</value>
    </field>
    <field name="Objective-Description">
      <value order="0"/>
    </field>
    <field name="Objective-CreationStamp">
      <value order="0">2017-11-21T00:06:38Z</value>
    </field>
    <field name="Objective-IsApproved">
      <value order="0">false</value>
    </field>
    <field name="Objective-IsPublished">
      <value order="0">false</value>
    </field>
    <field name="Objective-DatePublished">
      <value order="0"/>
    </field>
    <field name="Objective-ModificationStamp">
      <value order="0">2017-11-28T00:42:22Z</value>
    </field>
    <field name="Objective-Owner">
      <value order="0">Michael David</value>
    </field>
    <field name="Objective-Path">
      <value order="0">Objective Global Folder:TEC Global Folder:Tertiary Education Organisations:Sector:TO-B- CAPITAL ASSET MANAGEMENT (CAM) -NO:2017 CAM</value>
    </field>
    <field name="Objective-Parent">
      <value order="0">2017 CAM</value>
    </field>
    <field name="Objective-State">
      <value order="0">Being Drafted</value>
    </field>
    <field name="Objective-VersionId">
      <value order="0">vA2589149</value>
    </field>
    <field name="Objective-Version">
      <value order="0">0.2</value>
    </field>
    <field name="Objective-VersionNumber">
      <value order="0">2</value>
    </field>
    <field name="Objective-VersionComment">
      <value order="0"/>
    </field>
    <field name="Objective-FileNumber">
      <value order="0">qA59915</value>
    </field>
    <field name="Objective-Classification">
      <value order="0"/>
    </field>
    <field name="Objective-Caveats">
      <value order="0"/>
    </field>
  </systemFields>
  <catalogues>
    <catalogue name="Document Type Catalogue" type="type" ori="id:cA6">
      <field name="Objective-Fund Name">
        <value order="0"/>
      </field>
      <field name="Objective-Sub Sector">
        <value order="0"/>
      </field>
      <field name="Objective-Reference">
        <value order="0"/>
      </field>
      <field name="Objective-Financial Year">
        <value order="0"/>
      </field>
      <field name="Objective-EDUMIS Number">
        <value order="0"/>
      </field>
      <field name="Objective-Action">
        <value order="0"/>
      </field>
      <field name="Objective-Calendar Year">
        <value order="0"/>
      </field>
      <field name="Objective-Date">
        <value order="0"/>
      </field>
      <field name="Objective-Responsible">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DC4691BF00A443899034738234036697"/>
  </ds:schemaRefs>
</ds:datastoreItem>
</file>

<file path=docProps/app.xml><?xml version="1.0" encoding="utf-8"?>
<Properties xmlns="http://schemas.openxmlformats.org/officeDocument/2006/extended-properties" xmlns:vt="http://schemas.openxmlformats.org/officeDocument/2006/docPropsVTypes">
  <Template/>
  <TotalTime>9538</TotalTime>
  <Words>1671</Words>
  <Application>Microsoft Office PowerPoint</Application>
  <PresentationFormat>On-screen Show (4:3)</PresentationFormat>
  <Paragraphs>326</Paragraphs>
  <Slides>26</Slides>
  <Notes>26</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26</vt:i4>
      </vt:variant>
    </vt:vector>
  </HeadingPairs>
  <TitlesOfParts>
    <vt:vector size="39" baseType="lpstr">
      <vt:lpstr>Arial</vt:lpstr>
      <vt:lpstr>Calibri</vt:lpstr>
      <vt:lpstr>EYInterstate</vt:lpstr>
      <vt:lpstr>Wingdings</vt:lpstr>
      <vt:lpstr>EY regular presentation 2015 v1</vt:lpstr>
      <vt:lpstr>EY light projection</vt:lpstr>
      <vt:lpstr>EY dark print</vt:lpstr>
      <vt:lpstr>EY dark projection</vt:lpstr>
      <vt:lpstr>8_White background - Onscreen</vt:lpstr>
      <vt:lpstr>EY_regular_presentation</vt:lpstr>
      <vt:lpstr>2_White background - Onscreen</vt:lpstr>
      <vt:lpstr>1_EY regular presentation 2015 v1</vt:lpstr>
      <vt:lpstr>1_EY_regular_presentation</vt:lpstr>
      <vt:lpstr>Accounting for Leases: CAM Focus</vt:lpstr>
      <vt:lpstr>Your presenter today</vt:lpstr>
      <vt:lpstr>Agenda </vt:lpstr>
      <vt:lpstr>PowerPoint Presentation</vt:lpstr>
      <vt:lpstr>Leases in the PBE Space</vt:lpstr>
      <vt:lpstr>Leases in the PBE Space</vt:lpstr>
      <vt:lpstr>Leases in the PBE Space</vt:lpstr>
      <vt:lpstr>NZ IFRS 16 Leases </vt:lpstr>
      <vt:lpstr>IFRS 16 Leases Scope and definition of a lease </vt:lpstr>
      <vt:lpstr>NZ IFRS 16 Leases  Separating components of a lease</vt:lpstr>
      <vt:lpstr>IFRS 16 Leases Lease term and lease payments</vt:lpstr>
      <vt:lpstr>NZ IFRS 16 Leases Lessee accounting – recognition and measurement</vt:lpstr>
      <vt:lpstr>NZ IFRS 16 Leases  Example</vt:lpstr>
      <vt:lpstr>NZ IFRS 16 Leases An example</vt:lpstr>
      <vt:lpstr>NZ IFRS 16 Leases An example</vt:lpstr>
      <vt:lpstr>IFRS 16 Leases Lessee accounting – Presentation</vt:lpstr>
      <vt:lpstr>Recognition and measurement Lessee accounting – exemptions</vt:lpstr>
      <vt:lpstr>IFRS 16 Leases Disclosure  </vt:lpstr>
      <vt:lpstr>Practical Considerations</vt:lpstr>
      <vt:lpstr>Lease accounting change journey IT environment challenges</vt:lpstr>
      <vt:lpstr>Impact on NZ IFRS 16 for Asset Managers  </vt:lpstr>
      <vt:lpstr>Impact of NZ IFRS 16 for Asset Managers </vt:lpstr>
      <vt:lpstr>Summary</vt:lpstr>
      <vt:lpstr>Summary </vt:lpstr>
      <vt:lpstr>Questions?</vt:lpstr>
      <vt:lpstr>About EY</vt:lpstr>
    </vt:vector>
  </TitlesOfParts>
  <Company>Ernst &amp; Young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 regular presentation</dc:title>
  <dc:creator>Brand Marketing and Communications</dc:creator>
  <cp:keywords>global; PowerPoint; Templates; ribbon; Branding Zone; branding; brand; office</cp:keywords>
  <cp:lastModifiedBy>Louis Davis</cp:lastModifiedBy>
  <cp:revision>252</cp:revision>
  <cp:lastPrinted>2016-10-11T02:29:12Z</cp:lastPrinted>
  <dcterms:created xsi:type="dcterms:W3CDTF">2015-04-14T23:52:46Z</dcterms:created>
  <dcterms:modified xsi:type="dcterms:W3CDTF">2019-06-07T03:26:01Z</dcterms:modified>
  <cp:contentStatus>Approved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A1131664</vt:lpwstr>
  </property>
  <property fmtid="{D5CDD505-2E9C-101B-9397-08002B2CF9AE}" pid="4" name="Objective-Title">
    <vt:lpwstr>2017 CAM Workshop 5 - Ernst &amp; Young Impact of new Lease standards</vt:lpwstr>
  </property>
  <property fmtid="{D5CDD505-2E9C-101B-9397-08002B2CF9AE}" pid="5" name="Objective-Description">
    <vt:lpwstr/>
  </property>
  <property fmtid="{D5CDD505-2E9C-101B-9397-08002B2CF9AE}" pid="6" name="Objective-CreationStamp">
    <vt:filetime>2017-11-21T00:07:15Z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2019-05-29T00:26:15Z</vt:filetime>
  </property>
  <property fmtid="{D5CDD505-2E9C-101B-9397-08002B2CF9AE}" pid="11" name="Objective-Owner">
    <vt:lpwstr>Michael David</vt:lpwstr>
  </property>
  <property fmtid="{D5CDD505-2E9C-101B-9397-08002B2CF9AE}" pid="12" name="Objective-Path">
    <vt:lpwstr>Objective Global Folder:TEC Global Folder:Tertiary Education Organisations:Sector:TO-B- CAPITAL ASSET MANAGEMENT (CAM) -NO:2017 CAM:</vt:lpwstr>
  </property>
  <property fmtid="{D5CDD505-2E9C-101B-9397-08002B2CF9AE}" pid="13" name="Objective-Parent">
    <vt:lpwstr>2017 CAM</vt:lpwstr>
  </property>
  <property fmtid="{D5CDD505-2E9C-101B-9397-08002B2CF9AE}" pid="14" name="Objective-State">
    <vt:lpwstr>Being Drafted</vt:lpwstr>
  </property>
  <property fmtid="{D5CDD505-2E9C-101B-9397-08002B2CF9AE}" pid="15" name="Objective-VersionId">
    <vt:lpwstr>vA2589149</vt:lpwstr>
  </property>
  <property fmtid="{D5CDD505-2E9C-101B-9397-08002B2CF9AE}" pid="16" name="Objective-Version">
    <vt:lpwstr>0.2</vt:lpwstr>
  </property>
  <property fmtid="{D5CDD505-2E9C-101B-9397-08002B2CF9AE}" pid="17" name="Objective-VersionNumber">
    <vt:r8>2</vt:r8>
  </property>
  <property fmtid="{D5CDD505-2E9C-101B-9397-08002B2CF9AE}" pid="18" name="Objective-VersionComment">
    <vt:lpwstr/>
  </property>
  <property fmtid="{D5CDD505-2E9C-101B-9397-08002B2CF9AE}" pid="19" name="Objective-FileNumber">
    <vt:lpwstr/>
  </property>
  <property fmtid="{D5CDD505-2E9C-101B-9397-08002B2CF9AE}" pid="20" name="Objective-Classification">
    <vt:lpwstr>[Inherited - none]</vt:lpwstr>
  </property>
  <property fmtid="{D5CDD505-2E9C-101B-9397-08002B2CF9AE}" pid="21" name="Objective-Caveats">
    <vt:lpwstr/>
  </property>
  <property fmtid="{D5CDD505-2E9C-101B-9397-08002B2CF9AE}" pid="22" name="Objective-Fund Name">
    <vt:lpwstr/>
  </property>
  <property fmtid="{D5CDD505-2E9C-101B-9397-08002B2CF9AE}" pid="23" name="Objective-Sub Sector">
    <vt:lpwstr/>
  </property>
  <property fmtid="{D5CDD505-2E9C-101B-9397-08002B2CF9AE}" pid="24" name="Objective-Reference">
    <vt:lpwstr/>
  </property>
  <property fmtid="{D5CDD505-2E9C-101B-9397-08002B2CF9AE}" pid="25" name="Objective-Financial Year">
    <vt:lpwstr/>
  </property>
  <property fmtid="{D5CDD505-2E9C-101B-9397-08002B2CF9AE}" pid="26" name="Objective-EDUMIS Number">
    <vt:lpwstr/>
  </property>
  <property fmtid="{D5CDD505-2E9C-101B-9397-08002B2CF9AE}" pid="27" name="Objective-Action">
    <vt:lpwstr/>
  </property>
  <property fmtid="{D5CDD505-2E9C-101B-9397-08002B2CF9AE}" pid="28" name="Objective-Calendar Year">
    <vt:lpwstr/>
  </property>
  <property fmtid="{D5CDD505-2E9C-101B-9397-08002B2CF9AE}" pid="29" name="Objective-Date">
    <vt:lpwstr/>
  </property>
  <property fmtid="{D5CDD505-2E9C-101B-9397-08002B2CF9AE}" pid="30" name="Objective-Responsible">
    <vt:lpwstr/>
  </property>
  <property fmtid="{D5CDD505-2E9C-101B-9397-08002B2CF9AE}" pid="31" name="Objective-Comment">
    <vt:lpwstr/>
  </property>
  <property fmtid="{D5CDD505-2E9C-101B-9397-08002B2CF9AE}" pid="32" name="Objective-Reference [system]">
    <vt:lpwstr/>
  </property>
  <property fmtid="{D5CDD505-2E9C-101B-9397-08002B2CF9AE}" pid="33" name="Objective-Date [system]">
    <vt:lpwstr/>
  </property>
  <property fmtid="{D5CDD505-2E9C-101B-9397-08002B2CF9AE}" pid="34" name="Objective-Action [system]">
    <vt:lpwstr/>
  </property>
  <property fmtid="{D5CDD505-2E9C-101B-9397-08002B2CF9AE}" pid="35" name="Objective-Responsible [system]">
    <vt:lpwstr/>
  </property>
  <property fmtid="{D5CDD505-2E9C-101B-9397-08002B2CF9AE}" pid="36" name="Objective-Financial Year [system]">
    <vt:lpwstr/>
  </property>
  <property fmtid="{D5CDD505-2E9C-101B-9397-08002B2CF9AE}" pid="37" name="Objective-Calendar Year [system]">
    <vt:lpwstr/>
  </property>
  <property fmtid="{D5CDD505-2E9C-101B-9397-08002B2CF9AE}" pid="38" name="Objective-EDUMIS Number [system]">
    <vt:lpwstr/>
  </property>
  <property fmtid="{D5CDD505-2E9C-101B-9397-08002B2CF9AE}" pid="39" name="Objective-Sub Sector [system]">
    <vt:lpwstr/>
  </property>
  <property fmtid="{D5CDD505-2E9C-101B-9397-08002B2CF9AE}" pid="40" name="Objective-Fund Name [system]">
    <vt:lpwstr/>
  </property>
</Properties>
</file>